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7" r:id="rId2"/>
    <p:sldId id="710" r:id="rId3"/>
    <p:sldId id="274" r:id="rId4"/>
    <p:sldId id="264" r:id="rId5"/>
    <p:sldId id="304" r:id="rId6"/>
    <p:sldId id="307" r:id="rId7"/>
    <p:sldId id="310" r:id="rId8"/>
    <p:sldId id="784" r:id="rId9"/>
    <p:sldId id="383" r:id="rId10"/>
    <p:sldId id="384" r:id="rId11"/>
    <p:sldId id="351" r:id="rId12"/>
    <p:sldId id="385" r:id="rId13"/>
    <p:sldId id="386" r:id="rId14"/>
    <p:sldId id="317" r:id="rId15"/>
    <p:sldId id="785" r:id="rId16"/>
    <p:sldId id="359" r:id="rId17"/>
    <p:sldId id="388" r:id="rId18"/>
    <p:sldId id="389" r:id="rId19"/>
    <p:sldId id="318" r:id="rId20"/>
    <p:sldId id="319" r:id="rId21"/>
    <p:sldId id="390" r:id="rId22"/>
    <p:sldId id="786" r:id="rId23"/>
    <p:sldId id="787" r:id="rId24"/>
    <p:sldId id="392" r:id="rId25"/>
    <p:sldId id="393" r:id="rId26"/>
    <p:sldId id="294" r:id="rId27"/>
    <p:sldId id="395" r:id="rId28"/>
    <p:sldId id="396" r:id="rId29"/>
    <p:sldId id="397" r:id="rId30"/>
    <p:sldId id="361" r:id="rId31"/>
    <p:sldId id="362" r:id="rId32"/>
    <p:sldId id="398" r:id="rId33"/>
    <p:sldId id="399" r:id="rId34"/>
    <p:sldId id="400" r:id="rId35"/>
    <p:sldId id="711" r:id="rId36"/>
    <p:sldId id="740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0A1"/>
    <a:srgbClr val="0F7DA1"/>
    <a:srgbClr val="FFCC99"/>
    <a:srgbClr val="157FA4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51" autoAdjust="0"/>
    <p:restoredTop sz="96725" autoAdjust="0"/>
  </p:normalViewPr>
  <p:slideViewPr>
    <p:cSldViewPr snapToGrid="0" snapToObjects="1">
      <p:cViewPr varScale="1">
        <p:scale>
          <a:sx n="129" d="100"/>
          <a:sy n="129" d="100"/>
        </p:scale>
        <p:origin x="79" y="785"/>
      </p:cViewPr>
      <p:guideLst>
        <p:guide orient="horz" pos="162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960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6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715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547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7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43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968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601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295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784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322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4142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355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7906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7906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3557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790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31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5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builder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editions/community/docker-ce-desktop-window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Containerizing a Spring Boot App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Introduction to containerization and Docker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Understanding Docker images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A closer look at images and containers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How to containerize a Spring Boot app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Images vs.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 you run a Docker image…</a:t>
            </a:r>
          </a:p>
          <a:p>
            <a:pPr lvl="1"/>
            <a:r>
              <a:rPr lang="en-GB" dirty="0"/>
              <a:t>Docker creates an in-memory instance of the image</a:t>
            </a:r>
          </a:p>
          <a:p>
            <a:pPr lvl="1"/>
            <a:r>
              <a:rPr lang="en-GB" dirty="0"/>
              <a:t>This in-memory instance is called a </a:t>
            </a:r>
            <a:r>
              <a:rPr lang="en-GB" b="1" dirty="0"/>
              <a:t>container</a:t>
            </a:r>
          </a:p>
          <a:p>
            <a:pPr lvl="1"/>
            <a:r>
              <a:rPr lang="en-GB" dirty="0"/>
              <a:t>You can run many container instances for an image, if you like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80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a Sample Image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32872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Docker has a sample pre-built image called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hello-world</a:t>
            </a:r>
          </a:p>
          <a:p>
            <a:pPr lvl="1"/>
            <a:r>
              <a:rPr lang="en-GB" dirty="0"/>
              <a:t>You can run it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Docker looks for the image in the local registry</a:t>
            </a:r>
          </a:p>
          <a:p>
            <a:pPr lvl="1"/>
            <a:r>
              <a:rPr lang="en-GB" dirty="0"/>
              <a:t>The default location for images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/lib/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r>
              <a:rPr lang="en-GB" dirty="0"/>
              <a:t>If the image isn’t in the local registry…</a:t>
            </a:r>
          </a:p>
          <a:p>
            <a:pPr lvl="1"/>
            <a:r>
              <a:rPr lang="en-GB" dirty="0"/>
              <a:t>Docker pulls it from a global registry (e.g. Docker Hub)</a:t>
            </a:r>
          </a:p>
          <a:p>
            <a:pPr lvl="1"/>
            <a:r>
              <a:rPr lang="en-GB" dirty="0"/>
              <a:t>Docker stores the downloaded image in the local registry</a:t>
            </a:r>
          </a:p>
          <a:p>
            <a:pPr lvl="1"/>
            <a:endParaRPr lang="en-GB" dirty="0"/>
          </a:p>
          <a:p>
            <a:r>
              <a:rPr lang="en-GB" dirty="0"/>
              <a:t>Docker then runs the image</a:t>
            </a:r>
          </a:p>
          <a:p>
            <a:pPr lvl="1"/>
            <a:r>
              <a:rPr lang="en-GB" dirty="0"/>
              <a:t>i.e. it creates a container, a running instance of the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FD6483-501F-48E8-8BAE-2552F23CD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488826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hello-world</a:t>
            </a:r>
          </a:p>
        </p:txBody>
      </p:sp>
    </p:spTree>
    <p:extLst>
      <p:ext uri="{BB962C8B-B14F-4D97-AF65-F5344CB8AC3E}">
        <p14:creationId xmlns:p14="http://schemas.microsoft.com/office/powerpoint/2010/main" val="1709447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539" y="2300287"/>
            <a:ext cx="5112980" cy="2788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a Sample Image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Here’s a screenshot of what happens</a:t>
            </a:r>
          </a:p>
          <a:p>
            <a:pPr lvl="1"/>
            <a:r>
              <a:rPr lang="en-GB" dirty="0"/>
              <a:t>Note in particular, the “pull” request near the top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2468547" y="1950142"/>
            <a:ext cx="482958" cy="340782"/>
          </a:xfrm>
          <a:prstGeom prst="downArrow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050">
              <a:latin typeface="Lucida Console" pitchFamily="49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835730" y="2737449"/>
            <a:ext cx="3449171" cy="30255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050">
              <a:latin typeface="Lucida Console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79F6DF-BC5C-48AB-98FB-41762D54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540" y="1630979"/>
            <a:ext cx="5112980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hello-world</a:t>
            </a:r>
          </a:p>
        </p:txBody>
      </p:sp>
    </p:spTree>
    <p:extLst>
      <p:ext uri="{BB962C8B-B14F-4D97-AF65-F5344CB8AC3E}">
        <p14:creationId xmlns:p14="http://schemas.microsoft.com/office/powerpoint/2010/main" val="1273359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538" y="2308143"/>
            <a:ext cx="5123581" cy="21685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a Sample Image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 another Docker run, and see what happens</a:t>
            </a:r>
          </a:p>
          <a:p>
            <a:pPr lvl="1"/>
            <a:r>
              <a:rPr lang="en-GB" dirty="0"/>
              <a:t>Note there’s no “pull” request this time – why not…?</a:t>
            </a:r>
          </a:p>
        </p:txBody>
      </p:sp>
      <p:sp>
        <p:nvSpPr>
          <p:cNvPr id="9" name="Down Arrow 6">
            <a:extLst>
              <a:ext uri="{FF2B5EF4-FFF2-40B4-BE49-F238E27FC236}">
                <a16:creationId xmlns:a16="http://schemas.microsoft.com/office/drawing/2014/main" id="{EC519B2B-7787-4D14-BD54-5F4828DE2DE0}"/>
              </a:ext>
            </a:extLst>
          </p:cNvPr>
          <p:cNvSpPr/>
          <p:nvPr/>
        </p:nvSpPr>
        <p:spPr bwMode="auto">
          <a:xfrm>
            <a:off x="2468547" y="1950142"/>
            <a:ext cx="482958" cy="340782"/>
          </a:xfrm>
          <a:prstGeom prst="downArrow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050">
              <a:latin typeface="Lucida Console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706BC-6EB5-48CF-B4CF-5E7875EB3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539" y="1630979"/>
            <a:ext cx="511298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hello-world</a:t>
            </a:r>
          </a:p>
        </p:txBody>
      </p:sp>
    </p:spTree>
    <p:extLst>
      <p:ext uri="{BB962C8B-B14F-4D97-AF65-F5344CB8AC3E}">
        <p14:creationId xmlns:p14="http://schemas.microsoft.com/office/powerpoint/2010/main" val="406838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Listing Images in the Local Docker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get a list of all the Docker images in your local Docker registry, as follows:</a:t>
            </a:r>
          </a:p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539" y="2310335"/>
            <a:ext cx="5112982" cy="1079331"/>
          </a:xfrm>
          <a:prstGeom prst="rect">
            <a:avLst/>
          </a:prstGeom>
        </p:spPr>
      </p:pic>
      <p:sp>
        <p:nvSpPr>
          <p:cNvPr id="10" name="Down Arrow 6">
            <a:extLst>
              <a:ext uri="{FF2B5EF4-FFF2-40B4-BE49-F238E27FC236}">
                <a16:creationId xmlns:a16="http://schemas.microsoft.com/office/drawing/2014/main" id="{04423CA9-5E0B-40A3-85D1-5090A1A23C11}"/>
              </a:ext>
            </a:extLst>
          </p:cNvPr>
          <p:cNvSpPr/>
          <p:nvPr/>
        </p:nvSpPr>
        <p:spPr bwMode="auto">
          <a:xfrm>
            <a:off x="2468547" y="1950142"/>
            <a:ext cx="482958" cy="340782"/>
          </a:xfrm>
          <a:prstGeom prst="downArrow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050">
              <a:latin typeface="Lucida Console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F3FA2A-E68D-4C14-BD59-E03B2A42E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539" y="1630979"/>
            <a:ext cx="511298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image ls</a:t>
            </a:r>
          </a:p>
        </p:txBody>
      </p:sp>
    </p:spTree>
    <p:extLst>
      <p:ext uri="{BB962C8B-B14F-4D97-AF65-F5344CB8AC3E}">
        <p14:creationId xmlns:p14="http://schemas.microsoft.com/office/powerpoint/2010/main" val="327226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3. </a:t>
            </a:r>
            <a:r>
              <a:rPr lang="en-GB" sz="3000" dirty="0"/>
              <a:t>A Closer Look at Images and Containers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The power of containerization</a:t>
            </a:r>
          </a:p>
          <a:p>
            <a:r>
              <a:rPr lang="en-GB" dirty="0"/>
              <a:t>Running multiple containers from an image</a:t>
            </a:r>
          </a:p>
          <a:p>
            <a:r>
              <a:rPr lang="en-GB" dirty="0"/>
              <a:t>Running containers in detached mode</a:t>
            </a:r>
          </a:p>
          <a:p>
            <a:r>
              <a:rPr lang="en-GB" dirty="0"/>
              <a:t>Listing containers</a:t>
            </a:r>
          </a:p>
          <a:p>
            <a:r>
              <a:rPr lang="en-GB" dirty="0"/>
              <a:t>Stopping a container</a:t>
            </a:r>
          </a:p>
          <a:p>
            <a:r>
              <a:rPr lang="en-GB" dirty="0"/>
              <a:t>Pruning containers and images</a:t>
            </a:r>
          </a:p>
        </p:txBody>
      </p:sp>
    </p:spTree>
    <p:extLst>
      <p:ext uri="{BB962C8B-B14F-4D97-AF65-F5344CB8AC3E}">
        <p14:creationId xmlns:p14="http://schemas.microsoft.com/office/powerpoint/2010/main" val="892709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The Power of Containerization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32872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Docker Hub contains thousands of useful images, providing containerized shrink-wrapped functionality</a:t>
            </a:r>
          </a:p>
          <a:p>
            <a:pPr lvl="1"/>
            <a:r>
              <a:rPr lang="en-GB" dirty="0"/>
              <a:t>E.g. Tomcat, MySQL, MongoDB, etc.</a:t>
            </a:r>
          </a:p>
          <a:p>
            <a:pPr lvl="1"/>
            <a:endParaRPr lang="en-GB" dirty="0"/>
          </a:p>
          <a:p>
            <a:r>
              <a:rPr lang="en-GB" dirty="0"/>
              <a:t>E.g. run this command to download and run Tomcat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downloads the Tomcat image into your local registry, and creates an instance of the image (i.e. a container)</a:t>
            </a:r>
          </a:p>
          <a:p>
            <a:pPr lvl="1"/>
            <a:r>
              <a:rPr lang="en-GB" dirty="0"/>
              <a:t>Tomcat runs inside the container</a:t>
            </a:r>
          </a:p>
          <a:p>
            <a:pPr lvl="1"/>
            <a:r>
              <a:rPr lang="en-GB" dirty="0"/>
              <a:t>Within the container, Tomcat listens on port 8080 by default</a:t>
            </a:r>
          </a:p>
          <a:p>
            <a:pPr lvl="1"/>
            <a:r>
              <a:rPr lang="en-GB" dirty="0"/>
              <a:t>You can map it to any port on our computer, e.g. 8123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4AD66A-9435-42B2-8C36-709FF57CF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2554414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-p 8123:8080 tomcat</a:t>
            </a:r>
          </a:p>
        </p:txBody>
      </p:sp>
    </p:spTree>
    <p:extLst>
      <p:ext uri="{BB962C8B-B14F-4D97-AF65-F5344CB8AC3E}">
        <p14:creationId xmlns:p14="http://schemas.microsoft.com/office/powerpoint/2010/main" val="4230012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The Power of Containerization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ping Tomcat from your host computer</a:t>
            </a:r>
          </a:p>
          <a:p>
            <a:pPr lvl="1"/>
            <a:r>
              <a:rPr lang="en-GB" dirty="0"/>
              <a:t>Specify port 8123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Docker maps the request to port 8080 within the container, which means Tomcat handles the request</a:t>
            </a:r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3E2AB6-84B5-4591-965E-5EDB7F5E1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627012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http://localhost:8123</a:t>
            </a:r>
          </a:p>
        </p:txBody>
      </p:sp>
    </p:spTree>
    <p:extLst>
      <p:ext uri="{BB962C8B-B14F-4D97-AF65-F5344CB8AC3E}">
        <p14:creationId xmlns:p14="http://schemas.microsoft.com/office/powerpoint/2010/main" val="2896670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Multiple Containers from an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easily spin up another Tomcat container</a:t>
            </a:r>
          </a:p>
          <a:p>
            <a:pPr lvl="1"/>
            <a:r>
              <a:rPr lang="en-GB" dirty="0"/>
              <a:t>Tomcat will run on port 8080 within that container</a:t>
            </a:r>
          </a:p>
          <a:p>
            <a:pPr lvl="1"/>
            <a:r>
              <a:rPr lang="en-GB" dirty="0"/>
              <a:t>You must map it to a different port in your host O/S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ping this instance of Tomcat from your host computer</a:t>
            </a:r>
          </a:p>
          <a:p>
            <a:pPr lvl="1"/>
            <a:r>
              <a:rPr lang="en-GB" dirty="0"/>
              <a:t>Specify port 8246</a:t>
            </a:r>
          </a:p>
          <a:p>
            <a:pPr lvl="1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18B9D-BADB-4752-9CFE-1F87BE900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986706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-p 8246:8080 tomcat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2C0792-6B4F-4C0D-89A4-B32E506D6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3481814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http://localhost:8246</a:t>
            </a:r>
          </a:p>
        </p:txBody>
      </p:sp>
    </p:spTree>
    <p:extLst>
      <p:ext uri="{BB962C8B-B14F-4D97-AF65-F5344CB8AC3E}">
        <p14:creationId xmlns:p14="http://schemas.microsoft.com/office/powerpoint/2010/main" val="3481101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Containers in Detached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run a container in “detached mode”</a:t>
            </a:r>
          </a:p>
          <a:p>
            <a:pPr lvl="1"/>
            <a:r>
              <a:rPr lang="en-US" dirty="0"/>
              <a:t>Specify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–d</a:t>
            </a:r>
            <a:r>
              <a:rPr lang="en-US" dirty="0"/>
              <a:t> option</a:t>
            </a:r>
          </a:p>
          <a:p>
            <a:pPr lvl="1"/>
            <a:r>
              <a:rPr lang="en-US" dirty="0"/>
              <a:t>The container runs in the background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GB" dirty="0"/>
              <a:t>You can ping this instance of Tomcat from your host computer</a:t>
            </a:r>
          </a:p>
          <a:p>
            <a:pPr lvl="1"/>
            <a:r>
              <a:rPr lang="en-GB" dirty="0"/>
              <a:t>Specify port 8369</a:t>
            </a:r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FD0132-0E97-4F8D-AD45-CD3A1D9EF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986706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</a:t>
            </a:r>
            <a:r>
              <a:rPr lang="en-GB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 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 8369:8080 tomcat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B0A9F9-3873-4833-B242-88057DA55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3481814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http://localhost:8369</a:t>
            </a:r>
          </a:p>
        </p:txBody>
      </p:sp>
    </p:spTree>
    <p:extLst>
      <p:ext uri="{BB962C8B-B14F-4D97-AF65-F5344CB8AC3E}">
        <p14:creationId xmlns:p14="http://schemas.microsoft.com/office/powerpoint/2010/main" val="244477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Introduction to Containerization and Docker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What is containerization?</a:t>
            </a:r>
          </a:p>
          <a:p>
            <a:r>
              <a:rPr lang="en-GB" dirty="0"/>
              <a:t>Containers vs. virtual machines</a:t>
            </a:r>
          </a:p>
          <a:p>
            <a:r>
              <a:rPr lang="en-GB" dirty="0"/>
              <a:t>Docker editions and platforms</a:t>
            </a:r>
          </a:p>
          <a:p>
            <a:r>
              <a:rPr lang="en-GB" dirty="0"/>
              <a:t>Downloading and Installing Docker for Windows</a:t>
            </a:r>
          </a:p>
          <a:p>
            <a:r>
              <a:rPr lang="en-GB" dirty="0"/>
              <a:t>Starting Docker for Windows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Listing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32872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You can get a list of all the containers currently running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Each container has:</a:t>
            </a:r>
          </a:p>
          <a:p>
            <a:pPr lvl="1"/>
            <a:r>
              <a:rPr lang="en-GB" dirty="0"/>
              <a:t>A unique container id (abbreviated)</a:t>
            </a:r>
          </a:p>
          <a:p>
            <a:pPr lvl="1"/>
            <a:r>
              <a:rPr lang="en-GB" dirty="0"/>
              <a:t>The name of the image (of which this container is an instance)</a:t>
            </a:r>
          </a:p>
          <a:p>
            <a:pPr lvl="1"/>
            <a:r>
              <a:rPr lang="en-GB" dirty="0"/>
              <a:t>The command that is executed within the container</a:t>
            </a:r>
          </a:p>
          <a:p>
            <a:pPr lvl="1"/>
            <a:r>
              <a:rPr lang="en-GB" dirty="0"/>
              <a:t>Created timestamp and status</a:t>
            </a:r>
          </a:p>
          <a:p>
            <a:pPr lvl="1"/>
            <a:r>
              <a:rPr lang="en-GB" dirty="0"/>
              <a:t>Port mappings</a:t>
            </a:r>
          </a:p>
          <a:p>
            <a:pPr lvl="1"/>
            <a:r>
              <a:rPr lang="en-GB" dirty="0"/>
              <a:t>A name for the container (random name by default)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4DC239-A0EB-4E42-B491-EFDE70427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168146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container 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858864-FA1E-4DCB-88B1-FD08F0D27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67" y="1593827"/>
            <a:ext cx="6952721" cy="990925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 bwMode="auto">
          <a:xfrm>
            <a:off x="2259912" y="1447002"/>
            <a:ext cx="482958" cy="381797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05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747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Stopping a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stop a container, run the following command with the container ID or name you want to stop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Even after you stop a container, Docker maintains information about that container (e.g. so you can view its logs)</a:t>
            </a:r>
          </a:p>
          <a:p>
            <a:pPr lvl="1"/>
            <a:r>
              <a:rPr lang="en-GB" dirty="0"/>
              <a:t>You can list all containers (including stopped ones) as follows:</a:t>
            </a:r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57C8D5-214D-4335-B03B-DDD7E1AF1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584176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container stop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focused_cori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83C78C-2F19-4F84-B4A5-0AB6DCB70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3508316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container ls </a:t>
            </a:r>
            <a:r>
              <a:rPr lang="en-GB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</a:p>
        </p:txBody>
      </p:sp>
    </p:spTree>
    <p:extLst>
      <p:ext uri="{BB962C8B-B14F-4D97-AF65-F5344CB8AC3E}">
        <p14:creationId xmlns:p14="http://schemas.microsoft.com/office/powerpoint/2010/main" val="3530592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Pruning Containers and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completely remove all stopped containers: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 completely remove all dangling images: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57C8D5-214D-4335-B03B-DDD7E1AF1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234202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container prune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24DA1-095B-4E98-8349-060762D6C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2465681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image prune</a:t>
            </a:r>
          </a:p>
        </p:txBody>
      </p:sp>
    </p:spTree>
    <p:extLst>
      <p:ext uri="{BB962C8B-B14F-4D97-AF65-F5344CB8AC3E}">
        <p14:creationId xmlns:p14="http://schemas.microsoft.com/office/powerpoint/2010/main" val="939717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4. How to Containerize a Spring Boot App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Running the application as normal</a:t>
            </a:r>
          </a:p>
          <a:p>
            <a:r>
              <a:rPr lang="en-GB" dirty="0"/>
              <a:t>Bundling the application in a JAR</a:t>
            </a:r>
          </a:p>
          <a:p>
            <a:r>
              <a:rPr lang="en-GB" dirty="0"/>
              <a:t>Defining a </a:t>
            </a:r>
            <a:r>
              <a:rPr lang="en-GB" dirty="0" err="1"/>
              <a:t>Dockerfile</a:t>
            </a:r>
            <a:endParaRPr lang="en-GB" dirty="0"/>
          </a:p>
          <a:p>
            <a:r>
              <a:rPr lang="en-GB" dirty="0"/>
              <a:t>Understanding the </a:t>
            </a:r>
            <a:r>
              <a:rPr lang="en-GB" dirty="0" err="1"/>
              <a:t>Dockerfile</a:t>
            </a:r>
            <a:endParaRPr lang="en-GB" dirty="0"/>
          </a:p>
          <a:p>
            <a:r>
              <a:rPr lang="en-GB" dirty="0"/>
              <a:t>Building the image</a:t>
            </a:r>
          </a:p>
          <a:p>
            <a:r>
              <a:rPr lang="en-GB" dirty="0"/>
              <a:t>Viewing images in the local Docker registry</a:t>
            </a:r>
          </a:p>
          <a:p>
            <a:r>
              <a:rPr lang="en-GB" dirty="0"/>
              <a:t>Running a container 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7D54C-871D-430D-B62B-8FB4912A2B89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demo.containerization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402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this section we'll see how to containerize a Spring Boot app</a:t>
            </a:r>
          </a:p>
          <a:p>
            <a:pPr lvl="1"/>
            <a:r>
              <a:rPr lang="en-GB" dirty="0">
                <a:latin typeface="+mj-lt"/>
              </a:rPr>
              <a:t>We'll build a Docker image that contains a Spring app</a:t>
            </a:r>
          </a:p>
          <a:p>
            <a:pPr lvl="1"/>
            <a:r>
              <a:rPr lang="en-GB" dirty="0">
                <a:latin typeface="+mj-lt"/>
              </a:rPr>
              <a:t>Then we'll run a container (i.e. an instance of the Docker image)</a:t>
            </a:r>
          </a:p>
          <a:p>
            <a:pPr lvl="1"/>
            <a:r>
              <a:rPr lang="en-GB" dirty="0">
                <a:latin typeface="+mj-lt"/>
              </a:rPr>
              <a:t>Our Spring Boot app will run on a JVM inside the container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See demo project,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demo-15-containerization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Take a look at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  <a:p>
            <a:pPr lvl="1"/>
            <a:r>
              <a:rPr lang="en-GB" dirty="0">
                <a:latin typeface="+mj-lt"/>
              </a:rPr>
              <a:t>It's a simple Spring Boot app with a REST service</a:t>
            </a:r>
          </a:p>
        </p:txBody>
      </p:sp>
    </p:spTree>
    <p:extLst>
      <p:ext uri="{BB962C8B-B14F-4D97-AF65-F5344CB8AC3E}">
        <p14:creationId xmlns:p14="http://schemas.microsoft.com/office/powerpoint/2010/main" val="2902527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the Application as Normal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run the application as normal</a:t>
            </a:r>
          </a:p>
          <a:p>
            <a:pPr lvl="1"/>
            <a:r>
              <a:rPr lang="en-GB" dirty="0"/>
              <a:t>Right-click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  <a:r>
              <a:rPr lang="en-GB" dirty="0"/>
              <a:t>, then Run Application</a:t>
            </a:r>
          </a:p>
          <a:p>
            <a:pPr lvl="1"/>
            <a:endParaRPr lang="en-GB" dirty="0"/>
          </a:p>
          <a:p>
            <a:r>
              <a:rPr lang="en-GB" dirty="0"/>
              <a:t>This runs the application directly on your host computer</a:t>
            </a:r>
          </a:p>
          <a:p>
            <a:pPr lvl="1"/>
            <a:r>
              <a:rPr lang="en-GB" dirty="0"/>
              <a:t>The application contains an embedded web server (Tomcat)</a:t>
            </a:r>
          </a:p>
          <a:p>
            <a:pPr lvl="1"/>
            <a:r>
              <a:rPr lang="en-GB" dirty="0"/>
              <a:t>Tomcat listens on port 8080 on your host computer</a:t>
            </a:r>
          </a:p>
          <a:p>
            <a:pPr lvl="1"/>
            <a:r>
              <a:rPr lang="en-GB" dirty="0"/>
              <a:t>You can ping it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http://localhost:8080/greeting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FBBB01-894C-4682-BC47-03375CA33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988" y="3491056"/>
            <a:ext cx="4963850" cy="14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95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Bundling the Application in a JAR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021582"/>
          </a:xfrm>
        </p:spPr>
        <p:txBody>
          <a:bodyPr>
            <a:normAutofit/>
          </a:bodyPr>
          <a:lstStyle/>
          <a:p>
            <a:r>
              <a:rPr lang="en-GB" dirty="0"/>
              <a:t>If you want to run a Java app in a Docker container…</a:t>
            </a:r>
          </a:p>
          <a:p>
            <a:pPr lvl="1"/>
            <a:r>
              <a:rPr lang="en-GB" dirty="0"/>
              <a:t>The first step is to bundle the app into a JAR file</a:t>
            </a:r>
          </a:p>
          <a:p>
            <a:pPr lvl="1"/>
            <a:endParaRPr lang="en-GB" dirty="0"/>
          </a:p>
          <a:p>
            <a:r>
              <a:rPr lang="en-GB" dirty="0"/>
              <a:t>To bundle the app into a JAR:</a:t>
            </a:r>
          </a:p>
          <a:p>
            <a:pPr lvl="1"/>
            <a:r>
              <a:rPr lang="en-GB" dirty="0"/>
              <a:t>Open a Terminal window in the project root folder</a:t>
            </a:r>
          </a:p>
          <a:p>
            <a:pPr lvl="1"/>
            <a:r>
              <a:rPr lang="en-GB" dirty="0"/>
              <a:t>Run the following Maven command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creates the JAR file: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target/demo-15-containerization-0.0.1.jar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97BA12-B533-4192-82EE-FC2D39491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3102004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.\mvnw package -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DskipTests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57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a </a:t>
            </a:r>
            <a:r>
              <a:rPr lang="en-GB" sz="3000" dirty="0" err="1"/>
              <a:t>Dockerfile</a:t>
            </a:r>
            <a:r>
              <a:rPr lang="en-GB" sz="3000" dirty="0"/>
              <a:t>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Now we're ready to see how to create a Docker image</a:t>
            </a:r>
          </a:p>
          <a:p>
            <a:pPr lvl="1"/>
            <a:r>
              <a:rPr lang="en-GB" dirty="0"/>
              <a:t>Remember, a Docker image is a “black box” executable package</a:t>
            </a:r>
          </a:p>
          <a:p>
            <a:pPr lvl="1"/>
            <a:r>
              <a:rPr lang="en-US" dirty="0"/>
              <a:t>It includes everything needed to run an application</a:t>
            </a:r>
          </a:p>
          <a:p>
            <a:pPr lvl="1"/>
            <a:endParaRPr lang="en-US" dirty="0"/>
          </a:p>
          <a:p>
            <a:r>
              <a:rPr lang="en-US" dirty="0"/>
              <a:t>In our case, we'll create a Docker image containing:</a:t>
            </a:r>
          </a:p>
          <a:p>
            <a:pPr lvl="1"/>
            <a:r>
              <a:rPr lang="en-US" dirty="0"/>
              <a:t>A JVM</a:t>
            </a:r>
          </a:p>
          <a:p>
            <a:pPr lvl="1"/>
            <a:r>
              <a:rPr lang="en-US" dirty="0"/>
              <a:t>Our Spring Boot JAR file</a:t>
            </a:r>
          </a:p>
          <a:p>
            <a:pPr lvl="1"/>
            <a:r>
              <a:rPr lang="en-US" dirty="0"/>
              <a:t>A command to execute the Spring Boot JAR file on the JVM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025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a </a:t>
            </a:r>
            <a:r>
              <a:rPr lang="en-GB" sz="3000" dirty="0" err="1"/>
              <a:t>Dockerfile</a:t>
            </a:r>
            <a:r>
              <a:rPr lang="en-GB" sz="3000" dirty="0"/>
              <a:t>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194928"/>
          </a:xfrm>
        </p:spPr>
        <p:txBody>
          <a:bodyPr>
            <a:normAutofit/>
          </a:bodyPr>
          <a:lstStyle/>
          <a:p>
            <a:r>
              <a:rPr lang="en-GB" dirty="0"/>
              <a:t>In order to define a Docker image, define a special file named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lang="en-GB" dirty="0"/>
              <a:t> (by default)</a:t>
            </a:r>
          </a:p>
          <a:p>
            <a:pPr lvl="1"/>
            <a:r>
              <a:rPr lang="en-GB" dirty="0"/>
              <a:t>Specifies build instructions, so Docker can build an image</a:t>
            </a:r>
          </a:p>
          <a:p>
            <a:pPr lvl="1"/>
            <a:endParaRPr lang="en-GB" dirty="0"/>
          </a:p>
          <a:p>
            <a:r>
              <a:rPr lang="en-GB" dirty="0"/>
              <a:t>See this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lang="en-GB" dirty="0"/>
              <a:t> in the demo project (root folder)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See following slides for an explanation</a:t>
            </a:r>
          </a:p>
          <a:p>
            <a:pPr lvl="1"/>
            <a:r>
              <a:rPr lang="en-GB" dirty="0"/>
              <a:t>Also see </a:t>
            </a:r>
            <a:r>
              <a:rPr lang="en-GB" dirty="0">
                <a:hlinkClick r:id="rId3"/>
              </a:rPr>
              <a:t>https://docs.docker.com/engine/reference/builder/</a:t>
            </a:r>
            <a:r>
              <a:rPr lang="en-GB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7067" y="2721968"/>
            <a:ext cx="6952721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openjdk:11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 JAR_FILE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${JAR_FILE} myapp.jar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EXPOSE 8080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ENTRYPOINT ["java","-jar","/myapp.jar"]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70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Understanding the </a:t>
            </a:r>
            <a:r>
              <a:rPr lang="en-GB" sz="3000" dirty="0" err="1"/>
              <a:t>Dockerfile</a:t>
            </a:r>
            <a:r>
              <a:rPr lang="en-GB" sz="3000" dirty="0"/>
              <a:t>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181927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 </a:t>
            </a:r>
            <a:r>
              <a:rPr lang="en-GB" dirty="0" err="1"/>
              <a:t>Dockerfile</a:t>
            </a:r>
            <a:r>
              <a:rPr lang="en-GB" dirty="0"/>
              <a:t> starts with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/>
              <a:t> instruction</a:t>
            </a:r>
          </a:p>
          <a:p>
            <a:pPr lvl="1"/>
            <a:r>
              <a:rPr lang="en-GB" dirty="0"/>
              <a:t>Specifies the "base image" from which we are building</a:t>
            </a:r>
          </a:p>
          <a:p>
            <a:pPr lvl="1"/>
            <a:r>
              <a:rPr lang="en-GB" dirty="0"/>
              <a:t>Our image will be based on OpenJDK version 11</a:t>
            </a:r>
          </a:p>
          <a:p>
            <a:pPr lvl="1"/>
            <a:r>
              <a:rPr lang="en-GB" dirty="0"/>
              <a:t>OpenJDK is an open-source implementation of Java SE</a:t>
            </a:r>
          </a:p>
          <a:p>
            <a:pPr lvl="1"/>
            <a:endParaRPr lang="en-GB" dirty="0"/>
          </a:p>
          <a:p>
            <a:r>
              <a:rPr lang="en-GB" dirty="0"/>
              <a:t>When we run this </a:t>
            </a:r>
            <a:r>
              <a:rPr lang="en-GB" dirty="0" err="1"/>
              <a:t>Dockerfile</a:t>
            </a:r>
            <a:r>
              <a:rPr lang="en-GB" dirty="0"/>
              <a:t> to build our image…</a:t>
            </a:r>
          </a:p>
          <a:p>
            <a:pPr lvl="1"/>
            <a:r>
              <a:rPr lang="en-GB" dirty="0"/>
              <a:t>Docker will see if we've already downloaded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openjdk:11</a:t>
            </a:r>
            <a:endParaRPr lang="en-GB" dirty="0"/>
          </a:p>
          <a:p>
            <a:pPr lvl="1"/>
            <a:r>
              <a:rPr lang="en-GB" dirty="0"/>
              <a:t>If we haven't, Docker will pull it from the Docker 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01B51-0F61-47B3-A2CC-0BF8B28FD91E}"/>
              </a:ext>
            </a:extLst>
          </p:cNvPr>
          <p:cNvSpPr txBox="1"/>
          <p:nvPr/>
        </p:nvSpPr>
        <p:spPr>
          <a:xfrm>
            <a:off x="1507067" y="715488"/>
            <a:ext cx="6952721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openjdk:11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 JAR_FILE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${JAR_FILE} myapp.jar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EXPOSE 8080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ENTRYPOINT ["java","-jar","/myapp.jar"]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5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What is Containerization?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Containerization is a way of wrapping an application, plus its environment, into a shrink-wrapped container</a:t>
            </a:r>
          </a:p>
          <a:p>
            <a:pPr lvl="1"/>
            <a:r>
              <a:rPr lang="en-GB" dirty="0">
                <a:latin typeface="+mj-lt"/>
              </a:rPr>
              <a:t>Makes it easy to deploy and run the application, because it runs in a virtualized environment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Docker is a very popular containerization tool</a:t>
            </a:r>
          </a:p>
          <a:p>
            <a:pPr lvl="1"/>
            <a:r>
              <a:rPr lang="en-GB" dirty="0">
                <a:latin typeface="+mj-lt"/>
              </a:rPr>
              <a:t>You build an </a:t>
            </a:r>
            <a:r>
              <a:rPr lang="en-GB" b="1" dirty="0">
                <a:latin typeface="+mj-lt"/>
              </a:rPr>
              <a:t>image</a:t>
            </a:r>
            <a:r>
              <a:rPr lang="en-GB" dirty="0">
                <a:latin typeface="+mj-lt"/>
              </a:rPr>
              <a:t> that contains your app, properties, etc.</a:t>
            </a:r>
          </a:p>
          <a:p>
            <a:pPr lvl="1"/>
            <a:r>
              <a:rPr lang="en-GB" dirty="0">
                <a:latin typeface="+mj-lt"/>
              </a:rPr>
              <a:t>You then run the image - a running image is called a </a:t>
            </a:r>
            <a:r>
              <a:rPr lang="en-GB" b="1" dirty="0">
                <a:latin typeface="+mj-lt"/>
              </a:rPr>
              <a:t>container</a:t>
            </a:r>
            <a:r>
              <a:rPr lang="en-GB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7206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Understanding the </a:t>
            </a:r>
            <a:r>
              <a:rPr lang="en-GB" sz="3000" dirty="0" err="1"/>
              <a:t>Dockerfile</a:t>
            </a:r>
            <a:r>
              <a:rPr lang="en-GB" sz="3000" dirty="0"/>
              <a:t>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281601"/>
          </a:xfrm>
        </p:spPr>
        <p:txBody>
          <a:bodyPr>
            <a:normAutofit fontScale="925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When you build a Docker image, you can pass arguments into the Docker build command</a:t>
            </a:r>
          </a:p>
          <a:p>
            <a:pPr lvl="1"/>
            <a:r>
              <a:rPr lang="en-GB" dirty="0"/>
              <a:t>In the </a:t>
            </a:r>
            <a:r>
              <a:rPr lang="en-GB" dirty="0" err="1"/>
              <a:t>Dockerfile</a:t>
            </a:r>
            <a:r>
              <a:rPr lang="en-GB" dirty="0"/>
              <a:t>,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GB" dirty="0"/>
              <a:t> statements to capture these arguments</a:t>
            </a:r>
          </a:p>
          <a:p>
            <a:pPr lvl="1"/>
            <a:r>
              <a:rPr lang="en-GB" dirty="0"/>
              <a:t>In our example,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JAR_FILE</a:t>
            </a:r>
            <a:r>
              <a:rPr lang="en-GB" dirty="0"/>
              <a:t> </a:t>
            </a:r>
            <a:r>
              <a:rPr lang="en-GB" dirty="0" err="1"/>
              <a:t>arg</a:t>
            </a:r>
            <a:r>
              <a:rPr lang="en-GB" dirty="0"/>
              <a:t> specifies the name of our JAR</a:t>
            </a:r>
          </a:p>
          <a:p>
            <a:pPr lvl="1"/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Dockerfile</a:t>
            </a:r>
            <a:r>
              <a:rPr lang="en-GB" dirty="0"/>
              <a:t> specifies files to copy into the Docker image</a:t>
            </a:r>
          </a:p>
          <a:p>
            <a:pPr lvl="1"/>
            <a:r>
              <a:rPr lang="en-GB" dirty="0"/>
              <a:t>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GB" dirty="0"/>
              <a:t> instructions to copy files into the Docker image</a:t>
            </a:r>
          </a:p>
          <a:p>
            <a:pPr lvl="1"/>
            <a:r>
              <a:rPr lang="en-GB" dirty="0"/>
              <a:t>In our example, we copy our JAR file into the image</a:t>
            </a:r>
          </a:p>
          <a:p>
            <a:pPr lvl="1"/>
            <a:r>
              <a:rPr lang="en-GB" dirty="0"/>
              <a:t>Inside the image, the JAR file will be named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myapp.jar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D8EFAE-F72D-405E-8127-436D86349337}"/>
              </a:ext>
            </a:extLst>
          </p:cNvPr>
          <p:cNvSpPr txBox="1"/>
          <p:nvPr/>
        </p:nvSpPr>
        <p:spPr>
          <a:xfrm>
            <a:off x="1507067" y="715488"/>
            <a:ext cx="6952721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openjdk:11</a:t>
            </a:r>
          </a:p>
          <a:p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 JAR_FILE</a:t>
            </a:r>
          </a:p>
          <a:p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${JAR_FILE} myapp.jar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EXPOSE 8080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ENTRYPOINT ["java","-jar","/myapp.jar"]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631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Understanding the </a:t>
            </a:r>
            <a:r>
              <a:rPr lang="en-GB" sz="3000" dirty="0" err="1"/>
              <a:t>Dockerfile</a:t>
            </a:r>
            <a:r>
              <a:rPr lang="en-GB" sz="3000" dirty="0"/>
              <a:t>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11258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EXPOSE</a:t>
            </a:r>
            <a:r>
              <a:rPr lang="en-GB" dirty="0"/>
              <a:t> instruction: </a:t>
            </a:r>
          </a:p>
          <a:p>
            <a:pPr lvl="1"/>
            <a:r>
              <a:rPr lang="en-GB" dirty="0"/>
              <a:t>Acts as documentation about port(s) inside the container</a:t>
            </a:r>
          </a:p>
          <a:p>
            <a:pPr lvl="1"/>
            <a:r>
              <a:rPr lang="en-GB" dirty="0"/>
              <a:t>Indicate this port must be mapped to a port on the host </a:t>
            </a:r>
          </a:p>
          <a:p>
            <a:pPr lvl="1"/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ENTRYPOINT</a:t>
            </a:r>
            <a:r>
              <a:rPr lang="en-GB" dirty="0"/>
              <a:t> instruction:</a:t>
            </a:r>
          </a:p>
          <a:p>
            <a:pPr lvl="1"/>
            <a:r>
              <a:rPr lang="en-GB" dirty="0"/>
              <a:t>Specifies what to actually execute inside the Docker image</a:t>
            </a:r>
          </a:p>
          <a:p>
            <a:pPr lvl="1"/>
            <a:r>
              <a:rPr lang="en-GB" dirty="0"/>
              <a:t>In our example, we run our JAR on the JVM in the image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ABEAA-89E4-4F4A-8AF2-BC9BCB82BADE}"/>
              </a:ext>
            </a:extLst>
          </p:cNvPr>
          <p:cNvSpPr txBox="1"/>
          <p:nvPr/>
        </p:nvSpPr>
        <p:spPr>
          <a:xfrm>
            <a:off x="1507067" y="715488"/>
            <a:ext cx="6952721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openjdk:11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 JAR_FILE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${JAR_FILE} myapp.jar</a:t>
            </a:r>
          </a:p>
          <a:p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EXPOSE 8080</a:t>
            </a:r>
          </a:p>
          <a:p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ENTRYPOINT ["java","-jar","/myapp.jar"]</a:t>
            </a:r>
            <a:endParaRPr lang="en-US" sz="12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87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cs typeface="Courier New" panose="02070309020205020404" pitchFamily="49" charset="0"/>
              </a:rPr>
              <a:t>Building the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27293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n-GB" dirty="0"/>
              <a:t> command to build a Docker image</a:t>
            </a:r>
          </a:p>
          <a:p>
            <a:pPr lvl="1"/>
            <a:r>
              <a:rPr lang="en-GB" dirty="0"/>
              <a:t>Type the following </a:t>
            </a:r>
            <a:r>
              <a:rPr lang="en-GB" b="1" dirty="0"/>
              <a:t>all on one line</a:t>
            </a:r>
          </a:p>
          <a:p>
            <a:pPr lvl="1"/>
            <a:r>
              <a:rPr lang="en-GB" dirty="0"/>
              <a:t>It reads and executes the instructions in the </a:t>
            </a:r>
            <a:r>
              <a:rPr lang="en-GB" dirty="0" err="1"/>
              <a:t>Dockerfile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-t</a:t>
            </a:r>
          </a:p>
          <a:p>
            <a:pPr lvl="1"/>
            <a:r>
              <a:rPr lang="en-GB" dirty="0"/>
              <a:t>Specifies the tag name for the image </a:t>
            </a:r>
          </a:p>
          <a:p>
            <a:pPr lvl="1"/>
            <a:r>
              <a:rPr lang="en-GB" dirty="0"/>
              <a:t>Tells Docker to create an image with this name in the local registry</a:t>
            </a:r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--build-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Specifies a value for a build argument</a:t>
            </a:r>
          </a:p>
          <a:p>
            <a:pPr lvl="1"/>
            <a:r>
              <a:rPr lang="en-GB" dirty="0"/>
              <a:t>Followed by a name=value pair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507067" y="1796092"/>
            <a:ext cx="731624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build -t my-spring-boot-app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--build-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JAR_FILE=target/demo-15-containerization-0.0.1.jar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</a:p>
        </p:txBody>
      </p:sp>
    </p:spTree>
    <p:extLst>
      <p:ext uri="{BB962C8B-B14F-4D97-AF65-F5344CB8AC3E}">
        <p14:creationId xmlns:p14="http://schemas.microsoft.com/office/powerpoint/2010/main" val="1340717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Viewing Images in the Local Docker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You can view images in the Docker registry</a:t>
            </a:r>
            <a:endParaRPr lang="en-GB" dirty="0"/>
          </a:p>
        </p:txBody>
      </p:sp>
      <p:sp>
        <p:nvSpPr>
          <p:cNvPr id="8" name="Down Arrow 7"/>
          <p:cNvSpPr/>
          <p:nvPr/>
        </p:nvSpPr>
        <p:spPr bwMode="auto">
          <a:xfrm>
            <a:off x="2090791" y="1610474"/>
            <a:ext cx="523982" cy="454631"/>
          </a:xfrm>
          <a:prstGeom prst="downArrow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4A384-95AD-4D3E-8A12-4F4341A20317}"/>
              </a:ext>
            </a:extLst>
          </p:cNvPr>
          <p:cNvSpPr txBox="1"/>
          <p:nvPr/>
        </p:nvSpPr>
        <p:spPr>
          <a:xfrm>
            <a:off x="1507067" y="1245717"/>
            <a:ext cx="731624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image 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4EEDEF-6BF1-4AC0-A956-11326A958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67" y="2125204"/>
            <a:ext cx="7321854" cy="161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51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a Container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run a container as normal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then ping as normal, via the mapped 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D3B6CE-E945-4CC2-9591-F3623625CA30}"/>
              </a:ext>
            </a:extLst>
          </p:cNvPr>
          <p:cNvSpPr txBox="1"/>
          <p:nvPr/>
        </p:nvSpPr>
        <p:spPr>
          <a:xfrm>
            <a:off x="1507067" y="1241386"/>
            <a:ext cx="731624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--name app -d -p 8123:8080 my-spring-boot-app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D7AFA8-E0B4-424F-85D2-66F055EE9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66" y="2384945"/>
            <a:ext cx="7316243" cy="2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48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Introduction to containerization and Docker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Docker images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 closer look at images and containers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How to containerize a Spring Boot app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456106" y="814388"/>
            <a:ext cx="7570885" cy="3548062"/>
          </a:xfrm>
        </p:spPr>
        <p:txBody>
          <a:bodyPr/>
          <a:lstStyle/>
          <a:p>
            <a:r>
              <a:rPr lang="en-GB" dirty="0"/>
              <a:t>Modify your Spring Boot app (e.g. add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GB" dirty="0"/>
              <a:t> file) and then rebuild the JAR file:</a:t>
            </a:r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r>
              <a:rPr lang="en-GB" dirty="0"/>
              <a:t>Forcibly remove the old container and image: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Rebuild the image and run another container: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4" y="737236"/>
            <a:ext cx="1247575" cy="124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A38229-6ACF-4ECA-8F41-AEF43640F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605" y="1548606"/>
            <a:ext cx="7094053" cy="25439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.\mvnw package -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DskipTests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A4E564-9F65-4F6B-A2CF-18B78DC65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605" y="2839466"/>
            <a:ext cx="7094053" cy="25439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image rm -f 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my-spring-boot-app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088CC-5176-484B-82B0-D0B30F1E9021}"/>
              </a:ext>
            </a:extLst>
          </p:cNvPr>
          <p:cNvSpPr txBox="1"/>
          <p:nvPr/>
        </p:nvSpPr>
        <p:spPr>
          <a:xfrm>
            <a:off x="1889471" y="3759231"/>
            <a:ext cx="708985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build -t my-spring-boot-app --build-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JAR_FILE=target/demo-15-containerization-0.0.1.jar  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75E17F-150D-4F44-BA13-856AD4734A52}"/>
              </a:ext>
            </a:extLst>
          </p:cNvPr>
          <p:cNvSpPr txBox="1"/>
          <p:nvPr/>
        </p:nvSpPr>
        <p:spPr>
          <a:xfrm>
            <a:off x="1889605" y="4258323"/>
            <a:ext cx="708985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--name app -d -p 8123:8080 my-spring-boot-app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E1FC61-0A89-4639-8C87-B68D6D241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605" y="2545500"/>
            <a:ext cx="7094053" cy="25439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container rm -f app </a:t>
            </a:r>
          </a:p>
        </p:txBody>
      </p:sp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Containers vs. Virtual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Containers are much more lightweight that VMs</a:t>
            </a:r>
          </a:p>
          <a:p>
            <a:pPr lvl="1"/>
            <a:r>
              <a:rPr lang="en-GB"/>
              <a:t>Containers run on top of the host OS, e.g. Linux</a:t>
            </a:r>
          </a:p>
          <a:p>
            <a:pPr lvl="1"/>
            <a:r>
              <a:rPr lang="en-GB"/>
              <a:t>VMs are much bulkier because they actually contain a guest OS</a:t>
            </a:r>
          </a:p>
        </p:txBody>
      </p:sp>
      <p:pic>
        <p:nvPicPr>
          <p:cNvPr id="1026" name="Picture 2" descr="Virtual machine stack exam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004" y="2343185"/>
            <a:ext cx="2871393" cy="258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tainer stack examp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714" y="2349321"/>
            <a:ext cx="2871394" cy="257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6714" y="2064076"/>
            <a:ext cx="14502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>
                <a:solidFill>
                  <a:srgbClr val="FF0000"/>
                </a:solidFill>
              </a:rPr>
              <a:t>Docker containers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03341" y="2077986"/>
            <a:ext cx="1366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>
                <a:solidFill>
                  <a:srgbClr val="FF0000"/>
                </a:solidFill>
              </a:rPr>
              <a:t>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255751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Docker Editions and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08658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Docker comes in two editions</a:t>
            </a:r>
          </a:p>
          <a:p>
            <a:pPr lvl="1"/>
            <a:r>
              <a:rPr lang="en-GB" dirty="0"/>
              <a:t>Docker Community Edition (CE) </a:t>
            </a:r>
          </a:p>
          <a:p>
            <a:pPr lvl="1"/>
            <a:r>
              <a:rPr lang="en-GB" dirty="0"/>
              <a:t>Docker Enterprise Edition (EE)</a:t>
            </a:r>
          </a:p>
          <a:p>
            <a:pPr lvl="1"/>
            <a:endParaRPr lang="en-GB" dirty="0"/>
          </a:p>
          <a:p>
            <a:r>
              <a:rPr lang="en-GB" dirty="0"/>
              <a:t>You can install Docker on various platforms</a:t>
            </a:r>
          </a:p>
          <a:p>
            <a:pPr lvl="1"/>
            <a:r>
              <a:rPr lang="en-GB" dirty="0"/>
              <a:t>Docker for Linux</a:t>
            </a:r>
          </a:p>
          <a:p>
            <a:pPr lvl="1"/>
            <a:r>
              <a:rPr lang="en-GB" dirty="0"/>
              <a:t>Docker for Windows</a:t>
            </a:r>
          </a:p>
          <a:p>
            <a:pPr lvl="1"/>
            <a:r>
              <a:rPr lang="en-GB" dirty="0"/>
              <a:t>Docker for Mac</a:t>
            </a:r>
          </a:p>
          <a:p>
            <a:pPr lvl="1"/>
            <a:endParaRPr lang="en-GB" dirty="0"/>
          </a:p>
          <a:p>
            <a:r>
              <a:rPr lang="en-GB" dirty="0"/>
              <a:t>We'll be using Docker CE for Windows</a:t>
            </a:r>
          </a:p>
          <a:p>
            <a:pPr lvl="1"/>
            <a:r>
              <a:rPr lang="en-GB" dirty="0"/>
              <a:t>Requires 64bit Windows 10 Pro/Enterprise/Education</a:t>
            </a:r>
          </a:p>
          <a:p>
            <a:pPr lvl="1"/>
            <a:r>
              <a:rPr lang="en-GB" dirty="0"/>
              <a:t>For other versions of Windows, use Docker Toolbox instead</a:t>
            </a:r>
          </a:p>
        </p:txBody>
      </p:sp>
    </p:spTree>
    <p:extLst>
      <p:ext uri="{BB962C8B-B14F-4D97-AF65-F5344CB8AC3E}">
        <p14:creationId xmlns:p14="http://schemas.microsoft.com/office/powerpoint/2010/main" val="375726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821949" cy="560552"/>
          </a:xfrm>
        </p:spPr>
        <p:txBody>
          <a:bodyPr/>
          <a:lstStyle/>
          <a:p>
            <a:r>
              <a:rPr lang="en-GB" sz="3000" dirty="0"/>
              <a:t>Downloading and Installing Docker for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8" y="814771"/>
            <a:ext cx="7922949" cy="3547021"/>
          </a:xfrm>
        </p:spPr>
        <p:txBody>
          <a:bodyPr>
            <a:normAutofit/>
          </a:bodyPr>
          <a:lstStyle/>
          <a:p>
            <a:r>
              <a:rPr lang="en-GB" dirty="0"/>
              <a:t>Browse to:</a:t>
            </a:r>
          </a:p>
          <a:p>
            <a:pPr lvl="1"/>
            <a:r>
              <a:rPr lang="en-GB" sz="1800" dirty="0">
                <a:hlinkClick r:id="rId3"/>
              </a:rPr>
              <a:t>https://hub.docker.com/editions/community/docker-ce-desktop-windows</a:t>
            </a:r>
            <a:endParaRPr lang="en-GB" sz="1800" dirty="0"/>
          </a:p>
          <a:p>
            <a:endParaRPr lang="en-GB" dirty="0"/>
          </a:p>
          <a:p>
            <a:r>
              <a:rPr lang="en-GB" dirty="0"/>
              <a:t>Click </a:t>
            </a:r>
            <a:r>
              <a:rPr lang="en-GB" b="1" dirty="0"/>
              <a:t>Get Docker Desktop</a:t>
            </a:r>
            <a:r>
              <a:rPr lang="en-GB" dirty="0"/>
              <a:t>, to download the installer</a:t>
            </a:r>
          </a:p>
          <a:p>
            <a:pPr lvl="1"/>
            <a:endParaRPr lang="en-GB" dirty="0"/>
          </a:p>
          <a:p>
            <a:r>
              <a:rPr lang="en-GB" dirty="0"/>
              <a:t>When the installer has completely downloaded, run it</a:t>
            </a:r>
          </a:p>
          <a:p>
            <a:pPr lvl="1"/>
            <a:endParaRPr lang="en-GB" dirty="0"/>
          </a:p>
          <a:p>
            <a:r>
              <a:rPr lang="en-GB" dirty="0"/>
              <a:t>When the installation is complete, click </a:t>
            </a:r>
            <a:r>
              <a:rPr lang="en-GB" b="1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40259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Starting Docker for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8" y="814771"/>
            <a:ext cx="7844943" cy="3547021"/>
          </a:xfrm>
        </p:spPr>
        <p:txBody>
          <a:bodyPr>
            <a:normAutofit/>
          </a:bodyPr>
          <a:lstStyle/>
          <a:p>
            <a:r>
              <a:rPr lang="en-GB" dirty="0"/>
              <a:t>To start Docker for Windows:</a:t>
            </a:r>
          </a:p>
          <a:p>
            <a:pPr lvl="1"/>
            <a:r>
              <a:rPr lang="en-GB" dirty="0"/>
              <a:t>Hit the Windows button, and run </a:t>
            </a:r>
            <a:r>
              <a:rPr lang="en-GB" b="1" dirty="0"/>
              <a:t>Docker Desktop </a:t>
            </a:r>
            <a:r>
              <a:rPr lang="en-GB" dirty="0"/>
              <a:t>as administrator</a:t>
            </a:r>
          </a:p>
          <a:p>
            <a:pPr lvl="1"/>
            <a:endParaRPr lang="en-GB" dirty="0"/>
          </a:p>
          <a:p>
            <a:r>
              <a:rPr lang="en-GB" dirty="0"/>
              <a:t>Give Docker a few minutes to start, then test it's working like so:</a:t>
            </a:r>
          </a:p>
          <a:p>
            <a:pPr lvl="1"/>
            <a:r>
              <a:rPr lang="en-GB" dirty="0"/>
              <a:t>Open a Command Prompt window.</a:t>
            </a:r>
          </a:p>
          <a:p>
            <a:pPr lvl="1"/>
            <a:r>
              <a:rPr lang="en-GB" dirty="0"/>
              <a:t>Run the command </a:t>
            </a:r>
            <a:r>
              <a:rPr lang="en-GB" b="1" dirty="0"/>
              <a:t>docker version</a:t>
            </a:r>
            <a:endParaRPr lang="en-GB" dirty="0"/>
          </a:p>
          <a:p>
            <a:pPr lvl="1"/>
            <a:r>
              <a:rPr lang="en-GB" dirty="0"/>
              <a:t>It should display a message indicating Docker is running</a:t>
            </a:r>
          </a:p>
        </p:txBody>
      </p:sp>
    </p:spTree>
    <p:extLst>
      <p:ext uri="{BB962C8B-B14F-4D97-AF65-F5344CB8AC3E}">
        <p14:creationId xmlns:p14="http://schemas.microsoft.com/office/powerpoint/2010/main" val="154222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Understanding Docker Images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Images vs. containers</a:t>
            </a:r>
          </a:p>
          <a:p>
            <a:r>
              <a:rPr lang="en-GB" dirty="0"/>
              <a:t>Running a sample image</a:t>
            </a:r>
          </a:p>
          <a:p>
            <a:r>
              <a:rPr lang="en-GB" dirty="0"/>
              <a:t>Listing images in the local Docker registry</a:t>
            </a:r>
          </a:p>
        </p:txBody>
      </p:sp>
    </p:spTree>
    <p:extLst>
      <p:ext uri="{BB962C8B-B14F-4D97-AF65-F5344CB8AC3E}">
        <p14:creationId xmlns:p14="http://schemas.microsoft.com/office/powerpoint/2010/main" val="49472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Docker </a:t>
            </a:r>
            <a:r>
              <a:rPr lang="en-GB" b="1" dirty="0"/>
              <a:t>image</a:t>
            </a:r>
            <a:r>
              <a:rPr lang="en-GB" dirty="0"/>
              <a:t> is a black box executable package</a:t>
            </a:r>
          </a:p>
          <a:p>
            <a:pPr lvl="1"/>
            <a:r>
              <a:rPr lang="en-US" dirty="0"/>
              <a:t>It includes everything needed to run an application</a:t>
            </a:r>
          </a:p>
          <a:p>
            <a:pPr lvl="1"/>
            <a:endParaRPr lang="en-US" dirty="0"/>
          </a:p>
          <a:p>
            <a:r>
              <a:rPr lang="en-US" dirty="0"/>
              <a:t>E.g. a Docker image for a Java microservice might have:</a:t>
            </a:r>
          </a:p>
          <a:p>
            <a:pPr lvl="1"/>
            <a:r>
              <a:rPr lang="en-US" dirty="0"/>
              <a:t>A JVM</a:t>
            </a:r>
          </a:p>
          <a:p>
            <a:pPr lvl="1"/>
            <a:r>
              <a:rPr lang="en-US" dirty="0"/>
              <a:t>A web server (e.g. Tomcat)</a:t>
            </a:r>
          </a:p>
          <a:p>
            <a:pPr lvl="1"/>
            <a:r>
              <a:rPr lang="en-US" dirty="0"/>
              <a:t>Any additional JARs necessary, e.g. database drivers</a:t>
            </a:r>
          </a:p>
          <a:p>
            <a:pPr lvl="1"/>
            <a:r>
              <a:rPr lang="en-US" dirty="0"/>
              <a:t>A JAR containing your REST service</a:t>
            </a:r>
          </a:p>
          <a:p>
            <a:pPr lvl="1"/>
            <a:endParaRPr lang="en-US" dirty="0"/>
          </a:p>
          <a:p>
            <a:r>
              <a:rPr lang="en-US" dirty="0"/>
              <a:t>In this section we’re going to see how to download (“pull”) and run a pre-built image from Docker Hub</a:t>
            </a:r>
          </a:p>
        </p:txBody>
      </p:sp>
    </p:spTree>
    <p:extLst>
      <p:ext uri="{BB962C8B-B14F-4D97-AF65-F5344CB8AC3E}">
        <p14:creationId xmlns:p14="http://schemas.microsoft.com/office/powerpoint/2010/main" val="222902520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9644</TotalTime>
  <Words>2121</Words>
  <Application>Microsoft Office PowerPoint</Application>
  <PresentationFormat>On-screen Show (16:9)</PresentationFormat>
  <Paragraphs>339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Lucida Console</vt:lpstr>
      <vt:lpstr>Standard_LiveLessons_2017</vt:lpstr>
      <vt:lpstr>Containerizing a Spring Boot App</vt:lpstr>
      <vt:lpstr>1. Introduction to Containerization and Docker</vt:lpstr>
      <vt:lpstr>What is Containerization?</vt:lpstr>
      <vt:lpstr>Containers vs. Virtual Machines</vt:lpstr>
      <vt:lpstr>Docker Editions and Platforms</vt:lpstr>
      <vt:lpstr>Downloading and Installing Docker for Windows</vt:lpstr>
      <vt:lpstr>Starting Docker for Windows</vt:lpstr>
      <vt:lpstr>2. Understanding Docker Images</vt:lpstr>
      <vt:lpstr>Overview</vt:lpstr>
      <vt:lpstr>Images vs. Containers</vt:lpstr>
      <vt:lpstr>Running a Sample Image (1 of 3)</vt:lpstr>
      <vt:lpstr>Running a Sample Image (2 of 3)</vt:lpstr>
      <vt:lpstr>Running a Sample Image (3 of 3)</vt:lpstr>
      <vt:lpstr>Listing Images in the Local Docker Registry</vt:lpstr>
      <vt:lpstr>3. A Closer Look at Images and Containers</vt:lpstr>
      <vt:lpstr>The Power of Containerization (1 of 2)</vt:lpstr>
      <vt:lpstr>The Power of Containerization (2 of 2)</vt:lpstr>
      <vt:lpstr>Running Multiple Containers from an Image</vt:lpstr>
      <vt:lpstr>Running Containers in Detached Mode</vt:lpstr>
      <vt:lpstr>Listing Containers</vt:lpstr>
      <vt:lpstr>Stopping a Container</vt:lpstr>
      <vt:lpstr>Pruning Containers and Images</vt:lpstr>
      <vt:lpstr>4. How to Containerize a Spring Boot App</vt:lpstr>
      <vt:lpstr>Overview</vt:lpstr>
      <vt:lpstr>Running the Application as Normal</vt:lpstr>
      <vt:lpstr>Bundling the Application in a JAR</vt:lpstr>
      <vt:lpstr>Defining a Dockerfile (1 of 2)</vt:lpstr>
      <vt:lpstr>Defining a Dockerfile (2 of 2)</vt:lpstr>
      <vt:lpstr>Understanding the Dockerfile (1 of 3)</vt:lpstr>
      <vt:lpstr>Understanding the Dockerfile (2 of 3)</vt:lpstr>
      <vt:lpstr>Understanding the Dockerfile (3 of 3)</vt:lpstr>
      <vt:lpstr>Building the Image</vt:lpstr>
      <vt:lpstr>Viewing Images in the Local Docker Registry</vt:lpstr>
      <vt:lpstr>Running a Container 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178</cp:revision>
  <dcterms:created xsi:type="dcterms:W3CDTF">2015-09-28T19:52:00Z</dcterms:created>
  <dcterms:modified xsi:type="dcterms:W3CDTF">2021-10-11T08:26:30Z</dcterms:modified>
</cp:coreProperties>
</file>