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710" r:id="rId3"/>
    <p:sldId id="646" r:id="rId4"/>
    <p:sldId id="703" r:id="rId5"/>
    <p:sldId id="448" r:id="rId6"/>
    <p:sldId id="784" r:id="rId7"/>
    <p:sldId id="577" r:id="rId8"/>
    <p:sldId id="578" r:id="rId9"/>
    <p:sldId id="794" r:id="rId10"/>
    <p:sldId id="793" r:id="rId11"/>
    <p:sldId id="795" r:id="rId12"/>
    <p:sldId id="796" r:id="rId13"/>
    <p:sldId id="797" r:id="rId14"/>
    <p:sldId id="798" r:id="rId15"/>
    <p:sldId id="799" r:id="rId16"/>
    <p:sldId id="800" r:id="rId17"/>
    <p:sldId id="711" r:id="rId18"/>
    <p:sldId id="74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A5"/>
    <a:srgbClr val="1580A3"/>
    <a:srgbClr val="0F7DA1"/>
    <a:srgbClr val="1580A2"/>
    <a:srgbClr val="FFDB69"/>
    <a:srgbClr val="1580A1"/>
    <a:srgbClr val="FFCC99"/>
    <a:srgbClr val="157FA4"/>
    <a:srgbClr val="157EA2"/>
    <a:srgbClr val="177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36" d="100"/>
          <a:sy n="136" d="100"/>
        </p:scale>
        <p:origin x="79" y="669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69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15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6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6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94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17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4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15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develop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Authentication using OAuth2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Specifying Authentication Rules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specify authentication rules as follows: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66" y="1225975"/>
            <a:ext cx="7145867" cy="26550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WebSecurityConfigurerAdapter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void configure(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http) throws Exception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http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authorizeRequests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("/", "/controller1").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("/controller2").authenticated()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anyRequest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.and()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.oauth2Login();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6813898" y="3596801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SecurityConfig.java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previous slide specified we want to use OAuth2 to perform authentication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must tell OAuth2 how to contact an authorization server in order to do that task</a:t>
            </a:r>
          </a:p>
          <a:p>
            <a:pPr lvl="1"/>
            <a:r>
              <a:rPr lang="en-GB" dirty="0">
                <a:sym typeface="Wingdings" pitchFamily="2" charset="2"/>
              </a:rPr>
              <a:t>E.g. GitHub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first step is to register your application with GitHub</a:t>
            </a:r>
          </a:p>
          <a:p>
            <a:pPr lvl="1"/>
            <a:r>
              <a:rPr lang="en-GB" dirty="0">
                <a:sym typeface="Wingdings" pitchFamily="2" charset="2"/>
              </a:rPr>
              <a:t>So GitHub is aware of your application…</a:t>
            </a:r>
          </a:p>
          <a:p>
            <a:pPr lvl="1"/>
            <a:r>
              <a:rPr lang="en-GB" dirty="0">
                <a:sym typeface="Wingdings" pitchFamily="2" charset="2"/>
              </a:rPr>
              <a:t>So GitHub will be willing to authenticate users on its behalf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(2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register your client app with GitHub:</a:t>
            </a:r>
          </a:p>
          <a:p>
            <a:pPr lvl="1"/>
            <a:r>
              <a:rPr lang="en-GB" dirty="0">
                <a:sym typeface="Wingdings" pitchFamily="2" charset="2"/>
              </a:rPr>
              <a:t>Sign in to </a:t>
            </a:r>
            <a:r>
              <a:rPr lang="en-GB" dirty="0">
                <a:sym typeface="Wingdings" pitchFamily="2" charset="2"/>
                <a:hlinkClick r:id="rId3"/>
              </a:rPr>
              <a:t>https://github.com/settings/developers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/>
            <a:r>
              <a:rPr lang="en-GB" dirty="0">
                <a:sym typeface="Wingdings" pitchFamily="2" charset="2"/>
              </a:rPr>
              <a:t>Click </a:t>
            </a:r>
            <a:r>
              <a:rPr lang="en-GB" b="1" dirty="0">
                <a:sym typeface="Wingdings" pitchFamily="2" charset="2"/>
              </a:rPr>
              <a:t>OAuth apps</a:t>
            </a:r>
            <a:r>
              <a:rPr lang="en-GB" dirty="0">
                <a:sym typeface="Wingdings" pitchFamily="2" charset="2"/>
              </a:rPr>
              <a:t>, then click </a:t>
            </a:r>
            <a:r>
              <a:rPr lang="en-GB" b="1" dirty="0">
                <a:sym typeface="Wingdings" pitchFamily="2" charset="2"/>
              </a:rPr>
              <a:t>New OAuth App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Then specify the following info: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Application name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My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Cool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App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Homepage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http://localhost:8080</a:t>
            </a:r>
          </a:p>
          <a:p>
            <a:pPr lvl="1">
              <a:tabLst>
                <a:tab pos="2870200" algn="l"/>
              </a:tabLst>
            </a:pPr>
            <a:r>
              <a:rPr lang="en-GB" dirty="0" err="1">
                <a:latin typeface="+mj-lt"/>
                <a:sym typeface="Wingdings" pitchFamily="2" charset="2"/>
              </a:rPr>
              <a:t>Authz</a:t>
            </a:r>
            <a:r>
              <a:rPr lang="en-GB" dirty="0">
                <a:latin typeface="+mj-lt"/>
                <a:sym typeface="Wingdings" pitchFamily="2" charset="2"/>
              </a:rPr>
              <a:t> </a:t>
            </a:r>
            <a:r>
              <a:rPr lang="en-GB" dirty="0" err="1">
                <a:latin typeface="+mj-lt"/>
                <a:sym typeface="Wingdings" pitchFamily="2" charset="2"/>
              </a:rPr>
              <a:t>callback</a:t>
            </a:r>
            <a:r>
              <a:rPr lang="en-GB" dirty="0">
                <a:latin typeface="+mj-lt"/>
                <a:sym typeface="Wingdings" pitchFamily="2" charset="2"/>
              </a:rPr>
              <a:t>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homeUrl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}/login/oauth2/code/{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registrationId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6ADA8B-C8F8-43F4-BD4A-0155A64D23E1}"/>
              </a:ext>
            </a:extLst>
          </p:cNvPr>
          <p:cNvCxnSpPr>
            <a:cxnSpLocks/>
          </p:cNvCxnSpPr>
          <p:nvPr/>
        </p:nvCxnSpPr>
        <p:spPr>
          <a:xfrm flipV="1">
            <a:off x="4669971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7CB4E9-FA2C-41C7-B7A0-235D91D09674}"/>
              </a:ext>
            </a:extLst>
          </p:cNvPr>
          <p:cNvSpPr txBox="1"/>
          <p:nvPr/>
        </p:nvSpPr>
        <p:spPr>
          <a:xfrm>
            <a:off x="4045852" y="3938036"/>
            <a:ext cx="22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581A5"/>
                </a:solidFill>
              </a:rPr>
              <a:t>http://localhost:8080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5133A-D719-4F5D-A0E5-943AEC59FB7B}"/>
              </a:ext>
            </a:extLst>
          </p:cNvPr>
          <p:cNvSpPr txBox="1"/>
          <p:nvPr/>
        </p:nvSpPr>
        <p:spPr>
          <a:xfrm>
            <a:off x="7775061" y="39380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1581A5"/>
                </a:solidFill>
              </a:rPr>
              <a:t>github</a:t>
            </a:r>
            <a:endParaRPr lang="en-GB" b="1" dirty="0">
              <a:solidFill>
                <a:srgbClr val="1581A5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0C1FF-FF16-4057-BBA1-9E99CEF13E86}"/>
              </a:ext>
            </a:extLst>
          </p:cNvPr>
          <p:cNvCxnSpPr>
            <a:cxnSpLocks/>
          </p:cNvCxnSpPr>
          <p:nvPr/>
        </p:nvCxnSpPr>
        <p:spPr>
          <a:xfrm flipV="1">
            <a:off x="8157028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9E3B52-CF35-4E69-BE93-FAD8772F1808}"/>
              </a:ext>
            </a:extLst>
          </p:cNvPr>
          <p:cNvSpPr txBox="1"/>
          <p:nvPr/>
        </p:nvSpPr>
        <p:spPr>
          <a:xfrm>
            <a:off x="1861980" y="4395361"/>
            <a:ext cx="723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81A5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(This is where the browser will be redirected after successful authorization)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2E4C4-4A26-431A-93D8-129246107727}"/>
              </a:ext>
            </a:extLst>
          </p:cNvPr>
          <p:cNvCxnSpPr>
            <a:cxnSpLocks/>
          </p:cNvCxnSpPr>
          <p:nvPr/>
        </p:nvCxnSpPr>
        <p:spPr>
          <a:xfrm flipV="1">
            <a:off x="2828212" y="3777336"/>
            <a:ext cx="0" cy="65004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will then be able to enter additional info about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the owner of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 logo for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add the app to GitHub Marketplace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 must also grab the following credentials from GitHub, which you will need to add into your client app (see next slide)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ID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secret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43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Adding GitHub Credentials to your Client App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your Spring Boot app, add the GitHub credentials (from previous slide) to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file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This is what will happen when a user accesses a web resource: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If the web resource is protected…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OAuth2 will contact GitHub, passing the client credentials above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challenge the user to authenticate themself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return an access token 👍 to your client app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DBF9E92-1FC4-42B6-B989-7819BBFA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37" y="1585540"/>
            <a:ext cx="7517659" cy="43906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spring.security.oauth2.client.registration.github.client-id=&lt;client-id&gt;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spring.security.oauth2.client.registration.github.client-secret=&lt;client-secret&gt;</a:t>
            </a:r>
          </a:p>
        </p:txBody>
      </p:sp>
    </p:spTree>
    <p:extLst>
      <p:ext uri="{BB962C8B-B14F-4D97-AF65-F5344CB8AC3E}">
        <p14:creationId xmlns:p14="http://schemas.microsoft.com/office/powerpoint/2010/main" val="123583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Running the Client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Run the client app and try to access the following resources: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          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(you'll be redirected to GitHub to authenticate)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7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Displaying Additional Info About the User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5343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During authentication, GitHub also returned info about the user</a:t>
            </a:r>
          </a:p>
          <a:p>
            <a:pPr lvl="1"/>
            <a:r>
              <a:rPr lang="en-GB" dirty="0">
                <a:sym typeface="Wingdings" pitchFamily="2" charset="2"/>
              </a:rPr>
              <a:t>You can access this info in your client app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see this in action, ping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/controller2-with-info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2" y="1614797"/>
            <a:ext cx="7403840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Controller2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@GetMapping(path="/controller2-with-info")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getWithName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@AuthenticationPrincipal OAuth2User principal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from Controller2,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principal.getAttribute("name")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principal.getAttribute("company")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7274762" y="3431122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Controller2.java</a:t>
            </a:r>
          </a:p>
        </p:txBody>
      </p:sp>
    </p:spTree>
    <p:extLst>
      <p:ext uri="{BB962C8B-B14F-4D97-AF65-F5344CB8AC3E}">
        <p14:creationId xmlns:p14="http://schemas.microsoft.com/office/powerpoint/2010/main" val="381789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We've seen how to use OAuth2 to perform authentication, in the following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demo-17-oauth2-client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Spring Boot also supports other authentication techniques, e.g. DIY-style forms authentication, see here: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demo-17-diy-security</a:t>
            </a:r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Essential Concepts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Spring Boot Security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Spring authentication and authorization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Overview of OAuth2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Boot Security</a:t>
            </a:r>
          </a:p>
        </p:txBody>
      </p:sp>
      <p:sp>
        <p:nvSpPr>
          <p:cNvPr id="1072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encapsulates security, offering the following benefits:</a:t>
            </a:r>
          </a:p>
          <a:p>
            <a:pPr lvl="1"/>
            <a:endParaRPr lang="en-GB" sz="1000" dirty="0"/>
          </a:p>
          <a:p>
            <a:pPr lvl="1"/>
            <a:r>
              <a:rPr lang="en-GB" dirty="0"/>
              <a:t>Portable</a:t>
            </a:r>
          </a:p>
          <a:p>
            <a:pPr lvl="2"/>
            <a:r>
              <a:rPr lang="en-GB" dirty="0"/>
              <a:t>Portable across web containers (and standalone)</a:t>
            </a:r>
          </a:p>
          <a:p>
            <a:pPr lvl="2"/>
            <a:r>
              <a:rPr lang="en-GB" dirty="0"/>
              <a:t>No need for platform-specific declarations or role-mappings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Comprehensive</a:t>
            </a:r>
          </a:p>
          <a:p>
            <a:pPr lvl="2"/>
            <a:r>
              <a:rPr lang="en-GB" dirty="0"/>
              <a:t>Supports common web authentication techniques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Elegant</a:t>
            </a:r>
          </a:p>
          <a:p>
            <a:pPr lvl="2"/>
            <a:r>
              <a:rPr lang="en-GB" dirty="0"/>
              <a:t>Security is decoupled from application logic</a:t>
            </a:r>
          </a:p>
          <a:p>
            <a:pPr lvl="2"/>
            <a:r>
              <a:rPr lang="en-GB" dirty="0"/>
              <a:t>Achieved via Spring AOP and security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Authentication and Authorization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authentication:</a:t>
            </a:r>
          </a:p>
          <a:p>
            <a:pPr lvl="1"/>
            <a:r>
              <a:rPr lang="en-GB" dirty="0"/>
              <a:t>Establishes a </a:t>
            </a:r>
            <a:r>
              <a:rPr lang="en-GB" u="sng" dirty="0"/>
              <a:t>security context</a:t>
            </a:r>
          </a:p>
          <a:p>
            <a:pPr lvl="1"/>
            <a:r>
              <a:rPr lang="en-GB" dirty="0"/>
              <a:t>Security context contains info about the authenticated principal</a:t>
            </a:r>
          </a:p>
          <a:p>
            <a:pPr lvl="1"/>
            <a:endParaRPr lang="en-GB" dirty="0"/>
          </a:p>
          <a:p>
            <a:r>
              <a:rPr lang="en-GB" dirty="0"/>
              <a:t>Spring authorization:</a:t>
            </a:r>
          </a:p>
          <a:p>
            <a:pPr lvl="1"/>
            <a:r>
              <a:rPr lang="en-GB" dirty="0"/>
              <a:t>Examines the security attributes of a secured item</a:t>
            </a:r>
          </a:p>
          <a:p>
            <a:pPr lvl="1"/>
            <a:r>
              <a:rPr lang="en-GB" dirty="0"/>
              <a:t>Gets principal information from the security context</a:t>
            </a:r>
          </a:p>
          <a:p>
            <a:pPr lvl="1"/>
            <a:r>
              <a:rPr lang="en-GB" dirty="0"/>
              <a:t>Grants or denies access to the secured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OAuth2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10196"/>
          </a:xfrm>
          <a:noFill/>
        </p:spPr>
        <p:txBody>
          <a:bodyPr/>
          <a:lstStyle/>
          <a:p>
            <a:r>
              <a:rPr lang="en-GB" dirty="0"/>
              <a:t>OAuth2 is a client framework </a:t>
            </a:r>
          </a:p>
          <a:p>
            <a:pPr lvl="1"/>
            <a:r>
              <a:rPr lang="en-GB" dirty="0"/>
              <a:t>Enables access to a user's resources…</a:t>
            </a:r>
          </a:p>
          <a:p>
            <a:pPr lvl="1"/>
            <a:r>
              <a:rPr lang="en-GB" dirty="0"/>
              <a:t>With the user's consent…</a:t>
            </a:r>
          </a:p>
          <a:p>
            <a:pPr lvl="1"/>
            <a:r>
              <a:rPr lang="en-GB" dirty="0"/>
              <a:t>Without exposing the user's username/password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The user tries to access an endpoint in a Spring Boot web app</a:t>
            </a:r>
          </a:p>
          <a:p>
            <a:pPr lvl="1"/>
            <a:r>
              <a:rPr lang="en-GB" dirty="0"/>
              <a:t>The web app redirects to a social-media login page, where the user is challenged to authenticate themselves</a:t>
            </a:r>
          </a:p>
          <a:p>
            <a:pPr lvl="1"/>
            <a:r>
              <a:rPr lang="en-GB" dirty="0"/>
              <a:t>The social media provider returns an "access token" to the </a:t>
            </a:r>
            <a:br>
              <a:rPr lang="en-GB" dirty="0"/>
            </a:br>
            <a:r>
              <a:rPr lang="en-GB" dirty="0"/>
              <a:t>web app, which represents the user's authenticated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OAuth2 in Spring Boot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dependency for OAuth2</a:t>
            </a:r>
          </a:p>
          <a:p>
            <a:r>
              <a:rPr lang="en-GB" dirty="0"/>
              <a:t>Resources in the demo app</a:t>
            </a:r>
          </a:p>
          <a:p>
            <a:r>
              <a:rPr lang="en-GB" dirty="0"/>
              <a:t>Specifying authentication rules</a:t>
            </a:r>
          </a:p>
          <a:p>
            <a:r>
              <a:rPr lang="en-GB" dirty="0"/>
              <a:t>Registering your client app with GitHub</a:t>
            </a:r>
          </a:p>
          <a:p>
            <a:r>
              <a:rPr lang="en-GB" dirty="0"/>
              <a:t>Adding GitHub credentials to your client app </a:t>
            </a:r>
          </a:p>
          <a:p>
            <a:r>
              <a:rPr lang="en-GB" dirty="0"/>
              <a:t>Running the client app</a:t>
            </a:r>
          </a:p>
          <a:p>
            <a:r>
              <a:rPr lang="en-GB" dirty="0"/>
              <a:t>Displaying additional info about the user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an example of how to how to use OAuth2 in a Spring Boot 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DA350-0062-493C-B239-2FD32D8CE5FD}"/>
              </a:ext>
            </a:extLst>
          </p:cNvPr>
          <p:cNvSpPr/>
          <p:nvPr/>
        </p:nvSpPr>
        <p:spPr>
          <a:xfrm>
            <a:off x="1589525" y="1907079"/>
            <a:ext cx="1025588" cy="2773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BC45B-280C-4F6A-B512-81EC86C087AA}"/>
              </a:ext>
            </a:extLst>
          </p:cNvPr>
          <p:cNvCxnSpPr>
            <a:cxnSpLocks/>
          </p:cNvCxnSpPr>
          <p:nvPr/>
        </p:nvCxnSpPr>
        <p:spPr>
          <a:xfrm>
            <a:off x="2615113" y="215480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47B1B-0DD4-4990-A15E-A540D187009A}"/>
              </a:ext>
            </a:extLst>
          </p:cNvPr>
          <p:cNvSpPr/>
          <p:nvPr/>
        </p:nvSpPr>
        <p:spPr>
          <a:xfrm>
            <a:off x="6183931" y="1907078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Client app </a:t>
            </a:r>
          </a:p>
          <a:p>
            <a:pPr algn="ctr"/>
            <a:r>
              <a:rPr lang="en-GB" sz="1600" dirty="0"/>
              <a:t>(e.g. Spring Boot web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C6765-3AF6-49BC-B3A8-C227DCC05860}"/>
              </a:ext>
            </a:extLst>
          </p:cNvPr>
          <p:cNvSpPr/>
          <p:nvPr/>
        </p:nvSpPr>
        <p:spPr>
          <a:xfrm>
            <a:off x="6183931" y="3952880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Authorization Server</a:t>
            </a:r>
          </a:p>
          <a:p>
            <a:pPr algn="ctr"/>
            <a:r>
              <a:rPr lang="en-GB" sz="1600" dirty="0"/>
              <a:t>(e.g. 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65774-6523-4E43-B332-86BDCEADE195}"/>
              </a:ext>
            </a:extLst>
          </p:cNvPr>
          <p:cNvSpPr txBox="1"/>
          <p:nvPr/>
        </p:nvSpPr>
        <p:spPr>
          <a:xfrm>
            <a:off x="2638833" y="1835285"/>
            <a:ext cx="310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Request a resource (e.g. web page, API)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C3A4D1-FCDC-43F8-8092-F1B0EC51AD17}"/>
              </a:ext>
            </a:extLst>
          </p:cNvPr>
          <p:cNvSpPr/>
          <p:nvPr/>
        </p:nvSpPr>
        <p:spPr>
          <a:xfrm>
            <a:off x="5703437" y="1892224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36465C-6246-45CD-8FD5-765983CC6AF8}"/>
              </a:ext>
            </a:extLst>
          </p:cNvPr>
          <p:cNvCxnSpPr>
            <a:cxnSpLocks/>
          </p:cNvCxnSpPr>
          <p:nvPr/>
        </p:nvCxnSpPr>
        <p:spPr>
          <a:xfrm>
            <a:off x="7194997" y="2634853"/>
            <a:ext cx="0" cy="1318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3C9EB9-0DE8-464A-9813-B0A27BD4DBE2}"/>
              </a:ext>
            </a:extLst>
          </p:cNvPr>
          <p:cNvSpPr/>
          <p:nvPr/>
        </p:nvSpPr>
        <p:spPr>
          <a:xfrm>
            <a:off x="7055560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2225F-1084-4B85-B22E-CEB284F1246C}"/>
              </a:ext>
            </a:extLst>
          </p:cNvPr>
          <p:cNvSpPr txBox="1"/>
          <p:nvPr/>
        </p:nvSpPr>
        <p:spPr>
          <a:xfrm>
            <a:off x="2857305" y="3157942"/>
            <a:ext cx="42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Ask </a:t>
            </a:r>
            <a:r>
              <a:rPr lang="en-GB" sz="1400" dirty="0" err="1">
                <a:solidFill>
                  <a:srgbClr val="1580A3"/>
                </a:solidFill>
              </a:rPr>
              <a:t>Authz</a:t>
            </a:r>
            <a:r>
              <a:rPr lang="en-GB" sz="1400" dirty="0">
                <a:solidFill>
                  <a:srgbClr val="1580A3"/>
                </a:solidFill>
              </a:rPr>
              <a:t> Server to authenticate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290EA-2AE2-4632-BD23-806D6CECA40A}"/>
              </a:ext>
            </a:extLst>
          </p:cNvPr>
          <p:cNvCxnSpPr>
            <a:cxnSpLocks/>
          </p:cNvCxnSpPr>
          <p:nvPr/>
        </p:nvCxnSpPr>
        <p:spPr>
          <a:xfrm flipH="1">
            <a:off x="2615113" y="416209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D0310-6200-4D3C-8046-9B14F308F745}"/>
              </a:ext>
            </a:extLst>
          </p:cNvPr>
          <p:cNvCxnSpPr>
            <a:cxnSpLocks/>
          </p:cNvCxnSpPr>
          <p:nvPr/>
        </p:nvCxnSpPr>
        <p:spPr>
          <a:xfrm>
            <a:off x="2615113" y="4506034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497CF4F-9575-4581-922B-72B4EF9BDFA4}"/>
              </a:ext>
            </a:extLst>
          </p:cNvPr>
          <p:cNvSpPr/>
          <p:nvPr/>
        </p:nvSpPr>
        <p:spPr>
          <a:xfrm>
            <a:off x="2816138" y="391041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11CFE-2C55-4593-AB1F-FD6A88954F3A}"/>
              </a:ext>
            </a:extLst>
          </p:cNvPr>
          <p:cNvSpPr txBox="1"/>
          <p:nvPr/>
        </p:nvSpPr>
        <p:spPr>
          <a:xfrm>
            <a:off x="3066977" y="3893412"/>
            <a:ext cx="270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Ask user to identify themself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EB7214-8285-41D9-9750-FF7402C1CF46}"/>
              </a:ext>
            </a:extLst>
          </p:cNvPr>
          <p:cNvSpPr/>
          <p:nvPr/>
        </p:nvSpPr>
        <p:spPr>
          <a:xfrm>
            <a:off x="2816138" y="4461561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C7BF0-8669-4732-B5AD-E1D2C759B6F8}"/>
              </a:ext>
            </a:extLst>
          </p:cNvPr>
          <p:cNvSpPr txBox="1"/>
          <p:nvPr/>
        </p:nvSpPr>
        <p:spPr>
          <a:xfrm>
            <a:off x="3066977" y="4476934"/>
            <a:ext cx="256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User enters username/password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16005-D91E-4887-92CE-22F1EB01FCC9}"/>
              </a:ext>
            </a:extLst>
          </p:cNvPr>
          <p:cNvCxnSpPr>
            <a:cxnSpLocks/>
          </p:cNvCxnSpPr>
          <p:nvPr/>
        </p:nvCxnSpPr>
        <p:spPr>
          <a:xfrm flipV="1">
            <a:off x="7674231" y="2664929"/>
            <a:ext cx="0" cy="1264143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E20944-A858-47E1-94F8-EDD60CCF0609}"/>
              </a:ext>
            </a:extLst>
          </p:cNvPr>
          <p:cNvSpPr/>
          <p:nvPr/>
        </p:nvSpPr>
        <p:spPr>
          <a:xfrm>
            <a:off x="7530133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BF07C1-7F46-4E1A-9222-16A34DBD31C4}"/>
              </a:ext>
            </a:extLst>
          </p:cNvPr>
          <p:cNvSpPr txBox="1"/>
          <p:nvPr/>
        </p:nvSpPr>
        <p:spPr>
          <a:xfrm>
            <a:off x="7771838" y="3157942"/>
            <a:ext cx="111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Access token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5F540-1318-456D-85B8-697F31255E21}"/>
              </a:ext>
            </a:extLst>
          </p:cNvPr>
          <p:cNvCxnSpPr>
            <a:cxnSpLocks/>
          </p:cNvCxnSpPr>
          <p:nvPr/>
        </p:nvCxnSpPr>
        <p:spPr>
          <a:xfrm flipH="1">
            <a:off x="2615113" y="2479152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2EB64A-A939-4F1D-9061-AB3DF9605392}"/>
              </a:ext>
            </a:extLst>
          </p:cNvPr>
          <p:cNvSpPr txBox="1"/>
          <p:nvPr/>
        </p:nvSpPr>
        <p:spPr>
          <a:xfrm>
            <a:off x="2236781" y="2453610"/>
            <a:ext cx="350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Resource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8BF071-1985-40D9-8364-4AB0DEFD0BC2}"/>
              </a:ext>
            </a:extLst>
          </p:cNvPr>
          <p:cNvSpPr/>
          <p:nvPr/>
        </p:nvSpPr>
        <p:spPr>
          <a:xfrm>
            <a:off x="5703437" y="2449206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Dependency for OAuth2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Take a look in the demo app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demo-17-oauth2-client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the pom file includes the OAuth2 dependency</a:t>
            </a:r>
          </a:p>
          <a:p>
            <a:pPr lvl="1"/>
            <a:r>
              <a:rPr lang="en-GB" dirty="0">
                <a:sym typeface="Wingdings" pitchFamily="2" charset="2"/>
              </a:rPr>
              <a:t>This automatically pulls in the Spring Security library too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23077E4-AF28-4C15-8FF7-ACF8802C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2726083"/>
            <a:ext cx="7172847" cy="80839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&gt;spring-boot-starter-oauth2-client&lt;/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4BA3-CE99-4B93-A0E2-17ECCD58ACA3}"/>
              </a:ext>
            </a:extLst>
          </p:cNvPr>
          <p:cNvSpPr txBox="1"/>
          <p:nvPr/>
        </p:nvSpPr>
        <p:spPr>
          <a:xfrm>
            <a:off x="7929589" y="325748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Resources in the Demo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demo app has several resources the user might request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/main/resources/static/index.html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/Controller1.java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By default Spring Boot protects all URLs in your web app</a:t>
            </a:r>
          </a:p>
          <a:p>
            <a:pPr lvl="1"/>
            <a:r>
              <a:rPr lang="en-GB" dirty="0">
                <a:sym typeface="Wingdings" pitchFamily="2" charset="2"/>
              </a:rPr>
              <a:t>i.e. the user must be authenticated to access any URL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80733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10006</TotalTime>
  <Words>1138</Words>
  <Application>Microsoft Office PowerPoint</Application>
  <PresentationFormat>On-screen Show (16:9)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Standard_LiveLessons_2017</vt:lpstr>
      <vt:lpstr>Authentication using OAuth2</vt:lpstr>
      <vt:lpstr>1. Essential Concepts</vt:lpstr>
      <vt:lpstr>Overview of Spring Boot Security</vt:lpstr>
      <vt:lpstr>Spring Authentication and Authorization</vt:lpstr>
      <vt:lpstr>Overview of OAuth2</vt:lpstr>
      <vt:lpstr>2. Using OAuth2 in Spring Boot</vt:lpstr>
      <vt:lpstr>Overview</vt:lpstr>
      <vt:lpstr>Spring Boot Dependency for OAuth2</vt:lpstr>
      <vt:lpstr>Resources in the Demo App</vt:lpstr>
      <vt:lpstr>Specifying Authentication Rules </vt:lpstr>
      <vt:lpstr>Registering your Client App with GitHub (1 of 3)</vt:lpstr>
      <vt:lpstr>Registering your Client App with GitHub (2 of 3)</vt:lpstr>
      <vt:lpstr>Registering your Client App with GitHub (3 of 3)</vt:lpstr>
      <vt:lpstr>Adding GitHub Credentials to your Client App </vt:lpstr>
      <vt:lpstr>Running the Client App</vt:lpstr>
      <vt:lpstr>Displaying Additional Info About the User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197</cp:revision>
  <dcterms:created xsi:type="dcterms:W3CDTF">2015-09-28T19:52:00Z</dcterms:created>
  <dcterms:modified xsi:type="dcterms:W3CDTF">2021-10-10T13:39:49Z</dcterms:modified>
</cp:coreProperties>
</file>