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0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0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F970-9291-4426-BF6E-23B907F6ED0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EA29A-1806-4FBA-A5E5-F5EA2855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Assignment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HR Employee Attrition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EducationField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very low attrition due to low representation of HR group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7" y="2066310"/>
            <a:ext cx="11931445" cy="4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EnvironmentSatisfaction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Can’t deduce any relevant analysis from the plot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1" y="2290611"/>
            <a:ext cx="12004571" cy="45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</a:t>
            </a:r>
            <a:r>
              <a:rPr lang="en-US" sz="2800" dirty="0" smtClean="0"/>
              <a:t>Analysis…Gender </a:t>
            </a:r>
            <a:r>
              <a:rPr lang="en-US" sz="2800" dirty="0" smtClean="0"/>
              <a:t>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Can’t say much from the plot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7" y="2267565"/>
            <a:ext cx="11931445" cy="45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JobInvolvement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for low involved jobs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6" y="2123768"/>
            <a:ext cx="11931445" cy="47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JobLevel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as job level increase from 1 to 5, the attrition rate decreases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7" y="2259882"/>
            <a:ext cx="11931445" cy="45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JobRole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Sales Representative job role has significantly more attrition relative to other job roles.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4227"/>
            <a:ext cx="12192000" cy="46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JobRole</a:t>
            </a:r>
            <a:r>
              <a:rPr lang="en-US" sz="2800" dirty="0" smtClean="0"/>
              <a:t> and </a:t>
            </a:r>
            <a:r>
              <a:rPr lang="en-US" sz="2800" dirty="0" err="1" smtClean="0"/>
              <a:t>BusinessTravel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sales representatives that travel frequently have very high attrition rates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523"/>
            <a:ext cx="12192000" cy="47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JobSatisfaction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Can’t say much from the plot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142"/>
            <a:ext cx="11931445" cy="48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MaritalStatus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attrition rate higher for Single and lowest for divorced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271"/>
            <a:ext cx="12192000" cy="48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MonthlyIncome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corresponds to low monthly income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7" y="2185681"/>
            <a:ext cx="11931445" cy="46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Reading Data and Preprocessing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81" y="1825625"/>
            <a:ext cx="103681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NumCompaniesWorked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attrition higher for people who worked in 1 company before or new to the company with no experience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" y="2216868"/>
            <a:ext cx="11931445" cy="46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OverTime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overtime employees have significantly higher attrition rates as compared to employees with no overtime.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" y="2116395"/>
            <a:ext cx="11869225" cy="47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PercentSalaryHike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for employees with less than 15% hike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6" y="2094271"/>
            <a:ext cx="11926376" cy="47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PerformanceRating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less attrition for rating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7" y="2157413"/>
            <a:ext cx="12037143" cy="47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RelationshipSatisfaction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proportion of attrition high in 1 and 2 level of Relationship Satisfaction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2" y="2187368"/>
            <a:ext cx="11774284" cy="45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StockOptionLevel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with no </a:t>
            </a:r>
            <a:r>
              <a:rPr lang="en-US" sz="2000" dirty="0" err="1" smtClean="0"/>
              <a:t>stockoptionlevel</a:t>
            </a:r>
            <a:r>
              <a:rPr lang="en-US" sz="2000" dirty="0" smtClean="0"/>
              <a:t>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7" y="2050026"/>
            <a:ext cx="11931445" cy="48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TotalWorkingYears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for less </a:t>
            </a:r>
            <a:r>
              <a:rPr lang="en-US" sz="2000" dirty="0" err="1" smtClean="0"/>
              <a:t>totalworkingyears</a:t>
            </a:r>
            <a:r>
              <a:rPr lang="en-US" sz="2000" dirty="0" smtClean="0"/>
              <a:t> &lt;=10 years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" y="2079523"/>
            <a:ext cx="11931445" cy="46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TrainingTimesLastYear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for level of 2 and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" y="2168013"/>
            <a:ext cx="12169879" cy="46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WorkLifeBalance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for 1/2/3 levels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7" y="2050027"/>
            <a:ext cx="11931445" cy="48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WorkLifeBalance</a:t>
            </a:r>
            <a:r>
              <a:rPr lang="en-US" sz="2800" dirty="0" smtClean="0"/>
              <a:t> and </a:t>
            </a:r>
            <a:r>
              <a:rPr lang="en-US" sz="2800" dirty="0" err="1" smtClean="0"/>
              <a:t>JobRole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for Sales Representative and Lab Technicians at </a:t>
            </a:r>
            <a:r>
              <a:rPr lang="en-US" sz="2000" dirty="0" err="1" smtClean="0"/>
              <a:t>worklifebalance</a:t>
            </a:r>
            <a:r>
              <a:rPr lang="en-US" sz="2000" dirty="0" smtClean="0"/>
              <a:t> at level 2 and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" y="2109019"/>
            <a:ext cx="12103511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Reading Data and Preprocessing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# no null values in the data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Education, </a:t>
            </a:r>
            <a:r>
              <a:rPr lang="en-US" sz="2000" dirty="0" err="1" smtClean="0"/>
              <a:t>EnvironmentSatisfaction</a:t>
            </a:r>
            <a:r>
              <a:rPr lang="en-US" sz="2000" dirty="0" smtClean="0"/>
              <a:t>, </a:t>
            </a:r>
            <a:r>
              <a:rPr lang="en-US" sz="2000" dirty="0" err="1" smtClean="0"/>
              <a:t>JobInvolvement</a:t>
            </a:r>
            <a:r>
              <a:rPr lang="en-US" sz="2000" dirty="0" smtClean="0"/>
              <a:t>, </a:t>
            </a:r>
            <a:r>
              <a:rPr lang="en-US" sz="2000" dirty="0" err="1" smtClean="0"/>
              <a:t>JobLevel</a:t>
            </a:r>
            <a:r>
              <a:rPr lang="en-US" sz="2000" dirty="0" smtClean="0"/>
              <a:t>, </a:t>
            </a:r>
            <a:r>
              <a:rPr lang="en-US" sz="2000" dirty="0" err="1" smtClean="0"/>
              <a:t>JobSatisfaction</a:t>
            </a:r>
            <a:r>
              <a:rPr lang="en-US" sz="2000" dirty="0" smtClean="0"/>
              <a:t>, </a:t>
            </a:r>
            <a:r>
              <a:rPr lang="en-US" sz="2000" dirty="0" err="1" smtClean="0"/>
              <a:t>NumCompaniesWorked</a:t>
            </a:r>
            <a:r>
              <a:rPr lang="en-US" sz="2000" dirty="0" smtClean="0"/>
              <a:t>, </a:t>
            </a:r>
            <a:r>
              <a:rPr lang="en-US" sz="2000" dirty="0" err="1" smtClean="0"/>
              <a:t>StockOptionLevel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err="1" smtClean="0"/>
              <a:t>TrainingTimesLastYear</a:t>
            </a:r>
            <a:r>
              <a:rPr lang="en-US" sz="2000" dirty="0" smtClean="0"/>
              <a:t>, </a:t>
            </a:r>
            <a:r>
              <a:rPr lang="en-US" sz="2000" dirty="0" err="1" smtClean="0"/>
              <a:t>WorkLifeBalance</a:t>
            </a:r>
            <a:r>
              <a:rPr lang="en-US" sz="2000" dirty="0" smtClean="0"/>
              <a:t>, </a:t>
            </a:r>
            <a:r>
              <a:rPr lang="en-US" sz="2000" dirty="0" err="1" smtClean="0"/>
              <a:t>PerformanceRating</a:t>
            </a:r>
            <a:r>
              <a:rPr lang="en-US" sz="2000" dirty="0" smtClean="0"/>
              <a:t>, </a:t>
            </a:r>
            <a:r>
              <a:rPr lang="en-US" sz="2000" dirty="0" err="1" smtClean="0"/>
              <a:t>RelationshipSatisfaction</a:t>
            </a:r>
            <a:r>
              <a:rPr lang="en-US" sz="2000" dirty="0" smtClean="0"/>
              <a:t> can be converted into factors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converting the above variables into factors</a:t>
            </a:r>
          </a:p>
          <a:p>
            <a:pPr marL="0" indent="0">
              <a:buNone/>
            </a:pPr>
            <a:r>
              <a:rPr lang="en-US" sz="2000" dirty="0" err="1" smtClean="0"/>
              <a:t>hr.emp.data.df$Education</a:t>
            </a:r>
            <a:r>
              <a:rPr lang="en-US" sz="2000" dirty="0" smtClean="0"/>
              <a:t> &lt;- </a:t>
            </a:r>
            <a:r>
              <a:rPr lang="en-US" sz="2000" dirty="0" err="1" smtClean="0"/>
              <a:t>as.factor</a:t>
            </a:r>
            <a:r>
              <a:rPr lang="en-US" sz="2000" dirty="0" smtClean="0"/>
              <a:t>(</a:t>
            </a:r>
            <a:r>
              <a:rPr lang="en-US" sz="2000" dirty="0" err="1" smtClean="0"/>
              <a:t>hr.emp.data.df$Education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hr.emp.data.df$EnvironmentSatisfaction</a:t>
            </a:r>
            <a:r>
              <a:rPr lang="en-US" sz="2000" dirty="0" smtClean="0"/>
              <a:t> &lt;- </a:t>
            </a:r>
            <a:r>
              <a:rPr lang="en-US" sz="2000" dirty="0" err="1" smtClean="0"/>
              <a:t>as.factor</a:t>
            </a:r>
            <a:r>
              <a:rPr lang="en-US" sz="2000" dirty="0" smtClean="0"/>
              <a:t>(</a:t>
            </a:r>
            <a:r>
              <a:rPr lang="en-US" sz="2000" dirty="0" err="1" smtClean="0"/>
              <a:t>hr.emp.data.df$EnvironmentSatisfaction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hr.emp.data.df$JobInvolvement</a:t>
            </a:r>
            <a:r>
              <a:rPr lang="en-US" sz="2000" dirty="0" smtClean="0"/>
              <a:t> &lt;- </a:t>
            </a:r>
            <a:r>
              <a:rPr lang="en-US" sz="2000" dirty="0" err="1" smtClean="0"/>
              <a:t>as.factor</a:t>
            </a:r>
            <a:r>
              <a:rPr lang="en-US" sz="2000" dirty="0" smtClean="0"/>
              <a:t>(</a:t>
            </a:r>
            <a:r>
              <a:rPr lang="en-US" sz="2000" dirty="0" err="1" smtClean="0"/>
              <a:t>hr.emp.data.df$JobInvolvement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hr.emp.data.df$JobLevel</a:t>
            </a:r>
            <a:r>
              <a:rPr lang="en-US" sz="2000" dirty="0" smtClean="0"/>
              <a:t> &lt;- </a:t>
            </a:r>
            <a:r>
              <a:rPr lang="en-US" sz="2000" dirty="0" err="1" smtClean="0"/>
              <a:t>as.factor</a:t>
            </a:r>
            <a:r>
              <a:rPr lang="en-US" sz="2000" dirty="0" smtClean="0"/>
              <a:t>(</a:t>
            </a:r>
            <a:r>
              <a:rPr lang="en-US" sz="2000" dirty="0" err="1" smtClean="0"/>
              <a:t>hr.emp.data.df$JobLevel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hr.emp.data.df$JobSatisfaction</a:t>
            </a:r>
            <a:r>
              <a:rPr lang="en-US" sz="2000" dirty="0" smtClean="0"/>
              <a:t> &lt;- </a:t>
            </a:r>
            <a:r>
              <a:rPr lang="en-US" sz="2000" dirty="0" err="1" smtClean="0"/>
              <a:t>as.factor</a:t>
            </a:r>
            <a:r>
              <a:rPr lang="en-US" sz="2000" dirty="0" smtClean="0"/>
              <a:t>(</a:t>
            </a:r>
            <a:r>
              <a:rPr lang="en-US" sz="2000" dirty="0" err="1" smtClean="0"/>
              <a:t>hr.emp.data.df$JobSatisfaction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hr.emp.data.df$StockOptionLevel</a:t>
            </a:r>
            <a:r>
              <a:rPr lang="en-US" sz="2000" dirty="0" smtClean="0"/>
              <a:t> &lt;- </a:t>
            </a:r>
            <a:r>
              <a:rPr lang="en-US" sz="2000" dirty="0" err="1" smtClean="0"/>
              <a:t>as.factor</a:t>
            </a:r>
            <a:r>
              <a:rPr lang="en-US" sz="2000" dirty="0" smtClean="0"/>
              <a:t>(</a:t>
            </a:r>
            <a:r>
              <a:rPr lang="en-US" sz="2000" dirty="0" err="1" smtClean="0"/>
              <a:t>hr.emp.data.df$StockOptionLevel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hr.emp.data.df$WorkLifeBalance</a:t>
            </a:r>
            <a:r>
              <a:rPr lang="en-US" sz="2000" dirty="0" smtClean="0"/>
              <a:t> &lt;- </a:t>
            </a:r>
            <a:r>
              <a:rPr lang="en-US" sz="2000" dirty="0" err="1" smtClean="0"/>
              <a:t>as.factor</a:t>
            </a:r>
            <a:r>
              <a:rPr lang="en-US" sz="2000" dirty="0" smtClean="0"/>
              <a:t>(</a:t>
            </a:r>
            <a:r>
              <a:rPr lang="en-US" sz="2000" dirty="0" err="1" smtClean="0"/>
              <a:t>hr.emp.data.df$WorkLifeBalance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hr.emp.data.df$PerformanceRating</a:t>
            </a:r>
            <a:r>
              <a:rPr lang="en-US" sz="2000" dirty="0" smtClean="0"/>
              <a:t> &lt;- </a:t>
            </a:r>
            <a:r>
              <a:rPr lang="en-US" sz="2000" dirty="0" err="1" smtClean="0"/>
              <a:t>as.factor</a:t>
            </a:r>
            <a:r>
              <a:rPr lang="en-US" sz="2000" dirty="0" smtClean="0"/>
              <a:t>(</a:t>
            </a:r>
            <a:r>
              <a:rPr lang="en-US" sz="2000" dirty="0" err="1" smtClean="0"/>
              <a:t>hr.emp.data.df$PerformanceRating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hr.emp.data.df$RelationshipSatisfaction</a:t>
            </a:r>
            <a:r>
              <a:rPr lang="en-US" sz="2000" dirty="0" smtClean="0"/>
              <a:t> &lt;- </a:t>
            </a:r>
            <a:r>
              <a:rPr lang="en-US" sz="2000" dirty="0" err="1" smtClean="0"/>
              <a:t>as.factor</a:t>
            </a:r>
            <a:r>
              <a:rPr lang="en-US" sz="2000" dirty="0" smtClean="0"/>
              <a:t>(</a:t>
            </a:r>
            <a:r>
              <a:rPr lang="en-US" sz="2000" dirty="0" err="1" smtClean="0"/>
              <a:t>hr.emp.data.df$RelationshipSatisfaction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" y="2093350"/>
            <a:ext cx="38957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YearsAtCompany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when </a:t>
            </a:r>
            <a:r>
              <a:rPr lang="en-US" sz="2000" dirty="0" err="1" smtClean="0"/>
              <a:t>YearsatCompany</a:t>
            </a:r>
            <a:r>
              <a:rPr lang="en-US" sz="2000" dirty="0" smtClean="0"/>
              <a:t> &lt;=10 years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3" y="2020529"/>
            <a:ext cx="11994739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YearsInCurrentRole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when </a:t>
            </a:r>
            <a:r>
              <a:rPr lang="en-US" sz="2000" dirty="0" err="1" smtClean="0"/>
              <a:t>yearsincurrentrole</a:t>
            </a:r>
            <a:r>
              <a:rPr lang="en-US" sz="2000" dirty="0" smtClean="0"/>
              <a:t>  &lt;=5 years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12248535" cy="48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YearsSinceLastPromotion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when less number of years then high attrition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7" y="2064773"/>
            <a:ext cx="11869685" cy="48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YearsWithCurrManager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 attrition when time with new manager is less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" y="2116394"/>
            <a:ext cx="12133006" cy="47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Variable Selection using </a:t>
            </a:r>
            <a:r>
              <a:rPr lang="en-US" sz="2800" dirty="0" err="1" smtClean="0"/>
              <a:t>Baruta</a:t>
            </a:r>
            <a:r>
              <a:rPr lang="en-US" sz="2800" dirty="0" smtClean="0"/>
              <a:t> Package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64" y="1814052"/>
            <a:ext cx="11407462" cy="50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Variable Selection using Caret Package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19" y="1371600"/>
            <a:ext cx="11253020" cy="4603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9" y="5975555"/>
            <a:ext cx="1138575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Variable Selection and Exploratory Data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We can see that the top 8 variables like </a:t>
            </a:r>
            <a:r>
              <a:rPr lang="en-US" sz="2000" dirty="0" err="1" smtClean="0"/>
              <a:t>OverTime</a:t>
            </a:r>
            <a:r>
              <a:rPr lang="en-US" sz="2000" dirty="0" smtClean="0"/>
              <a:t>, </a:t>
            </a:r>
            <a:r>
              <a:rPr lang="en-US" sz="2000" dirty="0" err="1" smtClean="0"/>
              <a:t>JobRole</a:t>
            </a:r>
            <a:r>
              <a:rPr lang="en-US" sz="2000" dirty="0" smtClean="0"/>
              <a:t>, </a:t>
            </a:r>
            <a:r>
              <a:rPr lang="en-US" sz="2000" dirty="0" err="1" smtClean="0"/>
              <a:t>Age,MonthlyIncome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 has significant effect on Attrition as per our initial data analysis.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4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Random Forest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401095"/>
            <a:ext cx="10515600" cy="542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split </a:t>
            </a:r>
            <a:r>
              <a:rPr lang="en-US" sz="1600" dirty="0"/>
              <a:t>70 percent of the data into the training dataset and 30 percent of the </a:t>
            </a:r>
            <a:r>
              <a:rPr lang="en-US" sz="1600" dirty="0" smtClean="0"/>
              <a:t>data into </a:t>
            </a:r>
            <a:r>
              <a:rPr lang="en-US" sz="1600" dirty="0"/>
              <a:t>the testing </a:t>
            </a:r>
            <a:r>
              <a:rPr lang="en-US" sz="1600" dirty="0" smtClean="0"/>
              <a:t>dataset:</a:t>
            </a:r>
          </a:p>
          <a:p>
            <a:pPr marL="0" indent="0">
              <a:buNone/>
            </a:pPr>
            <a:r>
              <a:rPr lang="en-US" sz="1600" dirty="0" err="1" smtClean="0"/>
              <a:t>set.seed</a:t>
            </a:r>
            <a:r>
              <a:rPr lang="en-US" sz="1600" dirty="0" smtClean="0"/>
              <a:t>(2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ind</a:t>
            </a:r>
            <a:r>
              <a:rPr lang="en-US" sz="1600" dirty="0"/>
              <a:t> = sample(2, </a:t>
            </a:r>
            <a:r>
              <a:rPr lang="en-US" sz="1600" dirty="0" err="1"/>
              <a:t>nrow</a:t>
            </a:r>
            <a:r>
              <a:rPr lang="en-US" sz="1600" dirty="0"/>
              <a:t>(</a:t>
            </a:r>
            <a:r>
              <a:rPr lang="en-US" sz="1600" dirty="0" err="1"/>
              <a:t>hr.emp.data.df</a:t>
            </a:r>
            <a:r>
              <a:rPr lang="en-US" sz="1600" dirty="0"/>
              <a:t>), replace = TRUE, </a:t>
            </a:r>
            <a:r>
              <a:rPr lang="en-US" sz="1600" dirty="0" err="1"/>
              <a:t>prob</a:t>
            </a:r>
            <a:r>
              <a:rPr lang="en-US" sz="1600" dirty="0"/>
              <a:t>=c(0.7,0.3))</a:t>
            </a:r>
          </a:p>
          <a:p>
            <a:pPr marL="0" indent="0">
              <a:buNone/>
            </a:pPr>
            <a:r>
              <a:rPr lang="en-US" sz="1600" dirty="0" err="1"/>
              <a:t>train.df</a:t>
            </a:r>
            <a:r>
              <a:rPr lang="en-US" sz="1600" dirty="0"/>
              <a:t> = </a:t>
            </a:r>
            <a:r>
              <a:rPr lang="en-US" sz="1600" dirty="0" err="1"/>
              <a:t>hr.emp.data.df</a:t>
            </a:r>
            <a:r>
              <a:rPr lang="en-US" sz="1600" dirty="0"/>
              <a:t>[</a:t>
            </a:r>
            <a:r>
              <a:rPr lang="en-US" sz="1600" dirty="0" err="1"/>
              <a:t>ind</a:t>
            </a:r>
            <a:r>
              <a:rPr lang="en-US" sz="1600" dirty="0"/>
              <a:t> == 1,]</a:t>
            </a:r>
          </a:p>
          <a:p>
            <a:pPr marL="0" indent="0">
              <a:buNone/>
            </a:pPr>
            <a:r>
              <a:rPr lang="en-US" sz="1600" dirty="0" err="1"/>
              <a:t>test.df</a:t>
            </a:r>
            <a:r>
              <a:rPr lang="en-US" sz="1600" dirty="0"/>
              <a:t> = </a:t>
            </a:r>
            <a:r>
              <a:rPr lang="en-US" sz="1600" dirty="0" err="1"/>
              <a:t>hr.emp.data.df</a:t>
            </a:r>
            <a:r>
              <a:rPr lang="en-US" sz="1600" dirty="0"/>
              <a:t>[</a:t>
            </a:r>
            <a:r>
              <a:rPr lang="en-US" sz="1600" dirty="0" err="1"/>
              <a:t>ind</a:t>
            </a:r>
            <a:r>
              <a:rPr lang="en-US" sz="1600" dirty="0"/>
              <a:t> == 2</a:t>
            </a:r>
            <a:r>
              <a:rPr lang="en-US" sz="1600" dirty="0" smtClean="0"/>
              <a:t>,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prop.table</a:t>
            </a:r>
            <a:r>
              <a:rPr lang="en-US" sz="2000" dirty="0" smtClean="0"/>
              <a:t>(table(</a:t>
            </a:r>
            <a:r>
              <a:rPr lang="en-US" sz="2000" dirty="0" err="1" smtClean="0"/>
              <a:t>train.df$Attrition</a:t>
            </a:r>
            <a:r>
              <a:rPr lang="en-US" sz="2000" dirty="0"/>
              <a:t>))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prop.table</a:t>
            </a:r>
            <a:r>
              <a:rPr lang="en-US" sz="2000" dirty="0" smtClean="0"/>
              <a:t>(table(</a:t>
            </a:r>
            <a:r>
              <a:rPr lang="en-US" sz="2000" dirty="0" err="1" smtClean="0"/>
              <a:t>test.df$Attrition</a:t>
            </a:r>
            <a:r>
              <a:rPr lang="en-US" sz="2000" dirty="0" smtClean="0"/>
              <a:t>))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4387645"/>
            <a:ext cx="2524125" cy="580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30" y="3072349"/>
            <a:ext cx="3992974" cy="789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5532642"/>
            <a:ext cx="2419350" cy="60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8978" y="6173498"/>
            <a:ext cx="1125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see almost equal representation in both training and testing set for the dependent or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33590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Random </a:t>
            </a:r>
            <a:r>
              <a:rPr lang="en-US" sz="2800" dirty="0" smtClean="0"/>
              <a:t>Forest and Important Variables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401095"/>
            <a:ext cx="10515600" cy="542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Top 30 variables in the decreasing order of </a:t>
            </a:r>
            <a:r>
              <a:rPr lang="en-US" sz="2000" dirty="0" err="1" smtClean="0"/>
              <a:t>MeanDecreaseGini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38978" y="6173498"/>
            <a:ext cx="1125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7006"/>
            <a:ext cx="10813026" cy="38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Random Forest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401095"/>
            <a:ext cx="10515600" cy="542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final model built with top 25 variables and minimum tree of 114.</a:t>
            </a:r>
          </a:p>
          <a:p>
            <a:pPr marL="0" indent="0">
              <a:buNone/>
            </a:pPr>
            <a:r>
              <a:rPr lang="en-US" sz="2000" dirty="0" smtClean="0"/>
              <a:t>Accuracy: 0.95</a:t>
            </a:r>
            <a:r>
              <a:rPr lang="en-US" sz="2000" smtClean="0"/>
              <a:t>, KS=0.82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top 25 variables given by the variable importance function in random forest: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786"/>
            <a:ext cx="11190338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Reading Data and Preprocessing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" y="1690686"/>
            <a:ext cx="12005187" cy="16129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856" y="3532239"/>
            <a:ext cx="12037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unique(</a:t>
            </a:r>
            <a:r>
              <a:rPr lang="en-US" dirty="0" err="1" smtClean="0"/>
              <a:t>hr.emp.data.df$EmployeeCount</a:t>
            </a:r>
            <a:r>
              <a:rPr lang="en-US" dirty="0" smtClean="0"/>
              <a:t>) # one value of 1</a:t>
            </a:r>
          </a:p>
          <a:p>
            <a:r>
              <a:rPr lang="en-US" dirty="0" smtClean="0"/>
              <a:t>unique(</a:t>
            </a:r>
            <a:r>
              <a:rPr lang="en-US" dirty="0" err="1" smtClean="0"/>
              <a:t>hr.emp.data.df$EmployeeNumber</a:t>
            </a:r>
            <a:r>
              <a:rPr lang="en-US" dirty="0" smtClean="0"/>
              <a:t>) #Employee ID value</a:t>
            </a:r>
          </a:p>
          <a:p>
            <a:r>
              <a:rPr lang="en-US" dirty="0" smtClean="0"/>
              <a:t>we can conclude that </a:t>
            </a:r>
            <a:r>
              <a:rPr lang="en-US" dirty="0" err="1" smtClean="0"/>
              <a:t>EmployeeCount</a:t>
            </a:r>
            <a:r>
              <a:rPr lang="en-US" dirty="0" smtClean="0"/>
              <a:t> and </a:t>
            </a:r>
            <a:r>
              <a:rPr lang="en-US" dirty="0" err="1" smtClean="0"/>
              <a:t>EmployeeNumber</a:t>
            </a:r>
            <a:r>
              <a:rPr lang="en-US" dirty="0" smtClean="0"/>
              <a:t> are not significant variables and we can leave out these</a:t>
            </a:r>
          </a:p>
          <a:p>
            <a:r>
              <a:rPr lang="en-US" dirty="0" smtClean="0"/>
              <a:t>2 variables while building the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855" y="4732569"/>
            <a:ext cx="6068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Over18 # only one value of Y </a:t>
            </a:r>
          </a:p>
          <a:p>
            <a:r>
              <a:rPr lang="en-US" dirty="0" smtClean="0"/>
              <a:t>since only one value hence not significant for the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855" y="5325467"/>
            <a:ext cx="6201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unique(</a:t>
            </a:r>
            <a:r>
              <a:rPr lang="en-US" dirty="0" err="1" smtClean="0"/>
              <a:t>hr.emp.data.df$StandardHours</a:t>
            </a:r>
            <a:r>
              <a:rPr lang="en-US" dirty="0" smtClean="0"/>
              <a:t>) # 80 </a:t>
            </a:r>
          </a:p>
          <a:p>
            <a:r>
              <a:rPr lang="en-US" dirty="0" smtClean="0"/>
              <a:t>since only one value hence not significant for the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42" y="4409768"/>
            <a:ext cx="6599901" cy="24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Analysis…Age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Majority of employees leaving the organization are around 30 years.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" y="2449657"/>
            <a:ext cx="12133007" cy="44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Analysis…Business Travel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ore attrition in the Travel groups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2" y="2251280"/>
            <a:ext cx="11842954" cy="46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Analysis…Department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low attrition in HR because of low population in HR group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5" y="2050027"/>
            <a:ext cx="12056808" cy="47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</a:t>
            </a:r>
            <a:r>
              <a:rPr lang="en-US" sz="2800" dirty="0" err="1" smtClean="0"/>
              <a:t>DistanceFromHome</a:t>
            </a:r>
            <a:r>
              <a:rPr lang="en-US" sz="2800" dirty="0" smtClean="0"/>
              <a:t>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ore attrition where distance from office to  home is less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" y="2173082"/>
            <a:ext cx="12133008" cy="46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7" y="365125"/>
            <a:ext cx="111989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Exploratory Data Analysis…Education and Attrition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857" y="1690687"/>
            <a:ext cx="11931445" cy="508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level 5 is doctor and very low attrition due to low representation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6" y="2086897"/>
            <a:ext cx="11931445" cy="46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749</Words>
  <Application>Microsoft Office PowerPoint</Application>
  <PresentationFormat>Widescreen</PresentationFormat>
  <Paragraphs>110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Data Mining Assignment </vt:lpstr>
      <vt:lpstr>Reading Data and Preprocessing</vt:lpstr>
      <vt:lpstr>Reading Data and Preprocessing</vt:lpstr>
      <vt:lpstr>Reading Data and Preprocessing</vt:lpstr>
      <vt:lpstr>Exploratory Data Analysis…Age and Attrition</vt:lpstr>
      <vt:lpstr>Exploratory Data Analysis…Business Travel and Attrition</vt:lpstr>
      <vt:lpstr>Exploratory Data Analysis…Department and Attrition</vt:lpstr>
      <vt:lpstr>Exploratory Data Analysis…DistanceFromHome and Attrition</vt:lpstr>
      <vt:lpstr>Exploratory Data Analysis…Education and Attrition</vt:lpstr>
      <vt:lpstr>Exploratory Data Analysis…EducationField and Attrition</vt:lpstr>
      <vt:lpstr>Exploratory Data Analysis…EnvironmentSatisfaction and Attrition</vt:lpstr>
      <vt:lpstr>Exploratory Data Analysis…Gender and Attrition</vt:lpstr>
      <vt:lpstr>Exploratory Data Analysis…JobInvolvement and Attrition</vt:lpstr>
      <vt:lpstr>Exploratory Data Analysis…JobLevel and Attrition</vt:lpstr>
      <vt:lpstr>Exploratory Data Analysis…JobRole and Attrition</vt:lpstr>
      <vt:lpstr>Exploratory Data Analysis…JobRole and BusinessTravel and Attrition</vt:lpstr>
      <vt:lpstr>Exploratory Data Analysis…JobSatisfaction and Attrition</vt:lpstr>
      <vt:lpstr>Exploratory Data Analysis…MaritalStatus and Attrition</vt:lpstr>
      <vt:lpstr>Exploratory Data Analysis…MonthlyIncome and Attrition</vt:lpstr>
      <vt:lpstr>Exploratory Data Analysis…NumCompaniesWorked and Attrition</vt:lpstr>
      <vt:lpstr>Exploratory Data Analysis…OverTime and Attrition</vt:lpstr>
      <vt:lpstr>Exploratory Data Analysis…PercentSalaryHike and Attrition</vt:lpstr>
      <vt:lpstr>Exploratory Data Analysis…PerformanceRating and Attrition</vt:lpstr>
      <vt:lpstr>Exploratory Data Analysis…RelationshipSatisfaction and Attrition</vt:lpstr>
      <vt:lpstr>Exploratory Data Analysis…StockOptionLevel and Attrition</vt:lpstr>
      <vt:lpstr>Exploratory Data Analysis…TotalWorkingYears and Attrition</vt:lpstr>
      <vt:lpstr>Exploratory Data Analysis…TrainingTimesLastYear and Attrition</vt:lpstr>
      <vt:lpstr>Exploratory Data Analysis…WorkLifeBalance and Attrition</vt:lpstr>
      <vt:lpstr>Exploratory Data Analysis…WorkLifeBalance and JobRole and Attrition</vt:lpstr>
      <vt:lpstr>Exploratory Data Analysis…YearsAtCompany and Attrition</vt:lpstr>
      <vt:lpstr>Exploratory Data Analysis…YearsInCurrentRole and Attrition</vt:lpstr>
      <vt:lpstr>Exploratory Data Analysis…YearsSinceLastPromotion and Attrition</vt:lpstr>
      <vt:lpstr>Exploratory Data Analysis…YearsWithCurrManager and Attrition</vt:lpstr>
      <vt:lpstr>Variable Selection using Baruta Package</vt:lpstr>
      <vt:lpstr>Variable Selection using Caret Package</vt:lpstr>
      <vt:lpstr>Variable Selection and Exploratory Data Analysis</vt:lpstr>
      <vt:lpstr>Random Forest</vt:lpstr>
      <vt:lpstr>Random Forest and Important Variables</vt:lpstr>
      <vt:lpstr>Random Forest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Assignment </dc:title>
  <dc:creator>Ruma Sinha (rumsinha)</dc:creator>
  <cp:lastModifiedBy>Ruma Sinha (rumsinha)</cp:lastModifiedBy>
  <cp:revision>59</cp:revision>
  <dcterms:created xsi:type="dcterms:W3CDTF">2017-06-09T14:07:44Z</dcterms:created>
  <dcterms:modified xsi:type="dcterms:W3CDTF">2017-06-09T17:26:48Z</dcterms:modified>
</cp:coreProperties>
</file>