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4" r:id="rId8"/>
    <p:sldId id="265" r:id="rId9"/>
    <p:sldId id="259" r:id="rId10"/>
    <p:sldId id="266" r:id="rId11"/>
    <p:sldId id="261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29975-E054-4C5A-A69A-54DB2A3691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41CEC7-2773-4C24-A05A-FC9D5C8DDB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abalone.csv file from GCS </a:t>
          </a:r>
        </a:p>
      </dgm:t>
    </dgm:pt>
    <dgm:pt modelId="{948CA2DE-5DEB-4C5E-B714-6CBE0291E066}" type="parTrans" cxnId="{11CF84AB-877F-40C9-A619-D80915907115}">
      <dgm:prSet/>
      <dgm:spPr/>
      <dgm:t>
        <a:bodyPr/>
        <a:lstStyle/>
        <a:p>
          <a:endParaRPr lang="en-US"/>
        </a:p>
      </dgm:t>
    </dgm:pt>
    <dgm:pt modelId="{177E4F3D-B182-43B5-946F-13D1C73579DD}" type="sibTrans" cxnId="{11CF84AB-877F-40C9-A619-D80915907115}">
      <dgm:prSet/>
      <dgm:spPr/>
      <dgm:t>
        <a:bodyPr/>
        <a:lstStyle/>
        <a:p>
          <a:endParaRPr lang="en-US"/>
        </a:p>
      </dgm:t>
    </dgm:pt>
    <dgm:pt modelId="{3162AF7D-F80C-45A6-B552-F2BDF2F34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Parse the csv file</a:t>
          </a:r>
        </a:p>
      </dgm:t>
    </dgm:pt>
    <dgm:pt modelId="{D470F7E7-816D-49E4-B82F-C62B019765AA}" type="parTrans" cxnId="{2A6E8DCE-D457-46AB-9B6D-8F23300D93EF}">
      <dgm:prSet/>
      <dgm:spPr/>
      <dgm:t>
        <a:bodyPr/>
        <a:lstStyle/>
        <a:p>
          <a:endParaRPr lang="en-US"/>
        </a:p>
      </dgm:t>
    </dgm:pt>
    <dgm:pt modelId="{A57752B4-4513-435B-8853-D7DDB515987C}" type="sibTrans" cxnId="{2A6E8DCE-D457-46AB-9B6D-8F23300D93EF}">
      <dgm:prSet/>
      <dgm:spPr/>
      <dgm:t>
        <a:bodyPr/>
        <a:lstStyle/>
        <a:p>
          <a:endParaRPr lang="en-US"/>
        </a:p>
      </dgm:t>
    </dgm:pt>
    <dgm:pt modelId="{37DA3847-A12C-42D7-B7D8-36AEA7D57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the rows in the csv file to </a:t>
          </a:r>
          <a:r>
            <a:rPr lang="en-US" dirty="0" err="1"/>
            <a:t>bigquery</a:t>
          </a:r>
          <a:r>
            <a:rPr lang="en-US" dirty="0"/>
            <a:t> table.</a:t>
          </a:r>
        </a:p>
      </dgm:t>
    </dgm:pt>
    <dgm:pt modelId="{2F2D96E4-8A56-4DE0-BAE3-52ED0B9B8C2E}" type="parTrans" cxnId="{03C08BF6-E82E-45D7-94B1-C4E3422EF59A}">
      <dgm:prSet/>
      <dgm:spPr/>
      <dgm:t>
        <a:bodyPr/>
        <a:lstStyle/>
        <a:p>
          <a:endParaRPr lang="en-US"/>
        </a:p>
      </dgm:t>
    </dgm:pt>
    <dgm:pt modelId="{298C589D-18CB-497A-A6AF-297B24811918}" type="sibTrans" cxnId="{03C08BF6-E82E-45D7-94B1-C4E3422EF59A}">
      <dgm:prSet/>
      <dgm:spPr/>
      <dgm:t>
        <a:bodyPr/>
        <a:lstStyle/>
        <a:p>
          <a:endParaRPr lang="en-US"/>
        </a:p>
      </dgm:t>
    </dgm:pt>
    <dgm:pt modelId="{CC3FF7CC-FDEB-48E3-BFB0-B39694E9D2C8}" type="pres">
      <dgm:prSet presAssocID="{B0F29975-E054-4C5A-A69A-54DB2A3691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24ED8B-1F07-4D72-A539-3C89E652084D}" type="pres">
      <dgm:prSet presAssocID="{3941CEC7-2773-4C24-A05A-FC9D5C8DDBFC}" presName="hierRoot1" presStyleCnt="0"/>
      <dgm:spPr/>
    </dgm:pt>
    <dgm:pt modelId="{D816CA30-18CB-4AF6-BC42-B9E8E0329155}" type="pres">
      <dgm:prSet presAssocID="{3941CEC7-2773-4C24-A05A-FC9D5C8DDBFC}" presName="composite" presStyleCnt="0"/>
      <dgm:spPr/>
    </dgm:pt>
    <dgm:pt modelId="{CE574239-23E8-4264-A9C3-CA15DA92871F}" type="pres">
      <dgm:prSet presAssocID="{3941CEC7-2773-4C24-A05A-FC9D5C8DDBFC}" presName="background" presStyleLbl="node0" presStyleIdx="0" presStyleCnt="3"/>
      <dgm:spPr/>
    </dgm:pt>
    <dgm:pt modelId="{DD02FE46-A4E4-441C-8477-E12F5AF2EB4B}" type="pres">
      <dgm:prSet presAssocID="{3941CEC7-2773-4C24-A05A-FC9D5C8DDBFC}" presName="text" presStyleLbl="fgAcc0" presStyleIdx="0" presStyleCnt="3">
        <dgm:presLayoutVars>
          <dgm:chPref val="3"/>
        </dgm:presLayoutVars>
      </dgm:prSet>
      <dgm:spPr/>
    </dgm:pt>
    <dgm:pt modelId="{49A415D7-7E77-43DF-8892-876011959D9D}" type="pres">
      <dgm:prSet presAssocID="{3941CEC7-2773-4C24-A05A-FC9D5C8DDBFC}" presName="hierChild2" presStyleCnt="0"/>
      <dgm:spPr/>
    </dgm:pt>
    <dgm:pt modelId="{1C55553A-D9D9-401A-B108-F6B8A645E1A6}" type="pres">
      <dgm:prSet presAssocID="{3162AF7D-F80C-45A6-B552-F2BDF2F34126}" presName="hierRoot1" presStyleCnt="0"/>
      <dgm:spPr/>
    </dgm:pt>
    <dgm:pt modelId="{893BAA16-95C8-4839-AEE9-24AD35652E2B}" type="pres">
      <dgm:prSet presAssocID="{3162AF7D-F80C-45A6-B552-F2BDF2F34126}" presName="composite" presStyleCnt="0"/>
      <dgm:spPr/>
    </dgm:pt>
    <dgm:pt modelId="{0A50B2F5-A5B5-40FB-B8EC-F66A92E6F275}" type="pres">
      <dgm:prSet presAssocID="{3162AF7D-F80C-45A6-B552-F2BDF2F34126}" presName="background" presStyleLbl="node0" presStyleIdx="1" presStyleCnt="3"/>
      <dgm:spPr/>
    </dgm:pt>
    <dgm:pt modelId="{E6E36264-7593-4E91-B6F4-2B3391420046}" type="pres">
      <dgm:prSet presAssocID="{3162AF7D-F80C-45A6-B552-F2BDF2F34126}" presName="text" presStyleLbl="fgAcc0" presStyleIdx="1" presStyleCnt="3">
        <dgm:presLayoutVars>
          <dgm:chPref val="3"/>
        </dgm:presLayoutVars>
      </dgm:prSet>
      <dgm:spPr/>
    </dgm:pt>
    <dgm:pt modelId="{14016EAE-B146-445F-A094-51C889DFE4E8}" type="pres">
      <dgm:prSet presAssocID="{3162AF7D-F80C-45A6-B552-F2BDF2F34126}" presName="hierChild2" presStyleCnt="0"/>
      <dgm:spPr/>
    </dgm:pt>
    <dgm:pt modelId="{75FE9A5E-629A-489A-BB40-B0F6F3FAE48E}" type="pres">
      <dgm:prSet presAssocID="{37DA3847-A12C-42D7-B7D8-36AEA7D57216}" presName="hierRoot1" presStyleCnt="0"/>
      <dgm:spPr/>
    </dgm:pt>
    <dgm:pt modelId="{C2A571EA-C2B5-4B1E-8A6D-0E64F92E451D}" type="pres">
      <dgm:prSet presAssocID="{37DA3847-A12C-42D7-B7D8-36AEA7D57216}" presName="composite" presStyleCnt="0"/>
      <dgm:spPr/>
    </dgm:pt>
    <dgm:pt modelId="{D38B705D-1BEF-471B-A148-A7DCAFD55A9B}" type="pres">
      <dgm:prSet presAssocID="{37DA3847-A12C-42D7-B7D8-36AEA7D57216}" presName="background" presStyleLbl="node0" presStyleIdx="2" presStyleCnt="3"/>
      <dgm:spPr/>
    </dgm:pt>
    <dgm:pt modelId="{61B27108-E903-40B1-A63D-0D7876DFE431}" type="pres">
      <dgm:prSet presAssocID="{37DA3847-A12C-42D7-B7D8-36AEA7D57216}" presName="text" presStyleLbl="fgAcc0" presStyleIdx="2" presStyleCnt="3">
        <dgm:presLayoutVars>
          <dgm:chPref val="3"/>
        </dgm:presLayoutVars>
      </dgm:prSet>
      <dgm:spPr/>
    </dgm:pt>
    <dgm:pt modelId="{33578585-56F0-4290-BD4A-DB57EFABC863}" type="pres">
      <dgm:prSet presAssocID="{37DA3847-A12C-42D7-B7D8-36AEA7D57216}" presName="hierChild2" presStyleCnt="0"/>
      <dgm:spPr/>
    </dgm:pt>
  </dgm:ptLst>
  <dgm:cxnLst>
    <dgm:cxn modelId="{1344F526-89E9-4714-8E5B-4984CCA6D81D}" type="presOf" srcId="{3941CEC7-2773-4C24-A05A-FC9D5C8DDBFC}" destId="{DD02FE46-A4E4-441C-8477-E12F5AF2EB4B}" srcOrd="0" destOrd="0" presId="urn:microsoft.com/office/officeart/2005/8/layout/hierarchy1"/>
    <dgm:cxn modelId="{03E7AC38-1A56-4D69-B93E-494F48BB4CDB}" type="presOf" srcId="{3162AF7D-F80C-45A6-B552-F2BDF2F34126}" destId="{E6E36264-7593-4E91-B6F4-2B3391420046}" srcOrd="0" destOrd="0" presId="urn:microsoft.com/office/officeart/2005/8/layout/hierarchy1"/>
    <dgm:cxn modelId="{11CF84AB-877F-40C9-A619-D80915907115}" srcId="{B0F29975-E054-4C5A-A69A-54DB2A369116}" destId="{3941CEC7-2773-4C24-A05A-FC9D5C8DDBFC}" srcOrd="0" destOrd="0" parTransId="{948CA2DE-5DEB-4C5E-B714-6CBE0291E066}" sibTransId="{177E4F3D-B182-43B5-946F-13D1C73579DD}"/>
    <dgm:cxn modelId="{B10903B9-4F2E-4661-8B3D-12D01F7DB415}" type="presOf" srcId="{37DA3847-A12C-42D7-B7D8-36AEA7D57216}" destId="{61B27108-E903-40B1-A63D-0D7876DFE431}" srcOrd="0" destOrd="0" presId="urn:microsoft.com/office/officeart/2005/8/layout/hierarchy1"/>
    <dgm:cxn modelId="{2A6E8DCE-D457-46AB-9B6D-8F23300D93EF}" srcId="{B0F29975-E054-4C5A-A69A-54DB2A369116}" destId="{3162AF7D-F80C-45A6-B552-F2BDF2F34126}" srcOrd="1" destOrd="0" parTransId="{D470F7E7-816D-49E4-B82F-C62B019765AA}" sibTransId="{A57752B4-4513-435B-8853-D7DDB515987C}"/>
    <dgm:cxn modelId="{AF1C01D2-0125-4E71-A442-3AE8EA437818}" type="presOf" srcId="{B0F29975-E054-4C5A-A69A-54DB2A369116}" destId="{CC3FF7CC-FDEB-48E3-BFB0-B39694E9D2C8}" srcOrd="0" destOrd="0" presId="urn:microsoft.com/office/officeart/2005/8/layout/hierarchy1"/>
    <dgm:cxn modelId="{03C08BF6-E82E-45D7-94B1-C4E3422EF59A}" srcId="{B0F29975-E054-4C5A-A69A-54DB2A369116}" destId="{37DA3847-A12C-42D7-B7D8-36AEA7D57216}" srcOrd="2" destOrd="0" parTransId="{2F2D96E4-8A56-4DE0-BAE3-52ED0B9B8C2E}" sibTransId="{298C589D-18CB-497A-A6AF-297B24811918}"/>
    <dgm:cxn modelId="{74BB0D79-E0D4-4276-9D5E-2E35F44CA1A3}" type="presParOf" srcId="{CC3FF7CC-FDEB-48E3-BFB0-B39694E9D2C8}" destId="{B324ED8B-1F07-4D72-A539-3C89E652084D}" srcOrd="0" destOrd="0" presId="urn:microsoft.com/office/officeart/2005/8/layout/hierarchy1"/>
    <dgm:cxn modelId="{A41A46D5-4CE8-49DA-84FE-7951600651C1}" type="presParOf" srcId="{B324ED8B-1F07-4D72-A539-3C89E652084D}" destId="{D816CA30-18CB-4AF6-BC42-B9E8E0329155}" srcOrd="0" destOrd="0" presId="urn:microsoft.com/office/officeart/2005/8/layout/hierarchy1"/>
    <dgm:cxn modelId="{AE12170E-F8AD-40B6-A3FE-D57BA383DDF0}" type="presParOf" srcId="{D816CA30-18CB-4AF6-BC42-B9E8E0329155}" destId="{CE574239-23E8-4264-A9C3-CA15DA92871F}" srcOrd="0" destOrd="0" presId="urn:microsoft.com/office/officeart/2005/8/layout/hierarchy1"/>
    <dgm:cxn modelId="{05A74E0B-DDC6-4FC7-B0D0-EB1F9725A01B}" type="presParOf" srcId="{D816CA30-18CB-4AF6-BC42-B9E8E0329155}" destId="{DD02FE46-A4E4-441C-8477-E12F5AF2EB4B}" srcOrd="1" destOrd="0" presId="urn:microsoft.com/office/officeart/2005/8/layout/hierarchy1"/>
    <dgm:cxn modelId="{C899C4AE-DD86-43F9-B91A-1FB1CAEABB42}" type="presParOf" srcId="{B324ED8B-1F07-4D72-A539-3C89E652084D}" destId="{49A415D7-7E77-43DF-8892-876011959D9D}" srcOrd="1" destOrd="0" presId="urn:microsoft.com/office/officeart/2005/8/layout/hierarchy1"/>
    <dgm:cxn modelId="{287B9F98-6049-4F5B-BDBC-45C3FA2C0A81}" type="presParOf" srcId="{CC3FF7CC-FDEB-48E3-BFB0-B39694E9D2C8}" destId="{1C55553A-D9D9-401A-B108-F6B8A645E1A6}" srcOrd="1" destOrd="0" presId="urn:microsoft.com/office/officeart/2005/8/layout/hierarchy1"/>
    <dgm:cxn modelId="{6BC21A76-2A18-48DC-A910-01DB75A91BA9}" type="presParOf" srcId="{1C55553A-D9D9-401A-B108-F6B8A645E1A6}" destId="{893BAA16-95C8-4839-AEE9-24AD35652E2B}" srcOrd="0" destOrd="0" presId="urn:microsoft.com/office/officeart/2005/8/layout/hierarchy1"/>
    <dgm:cxn modelId="{05AE728B-2A01-4367-9048-1183F54E7AF1}" type="presParOf" srcId="{893BAA16-95C8-4839-AEE9-24AD35652E2B}" destId="{0A50B2F5-A5B5-40FB-B8EC-F66A92E6F275}" srcOrd="0" destOrd="0" presId="urn:microsoft.com/office/officeart/2005/8/layout/hierarchy1"/>
    <dgm:cxn modelId="{7DF99E07-CFF6-4DBE-B6C4-392907592B2B}" type="presParOf" srcId="{893BAA16-95C8-4839-AEE9-24AD35652E2B}" destId="{E6E36264-7593-4E91-B6F4-2B3391420046}" srcOrd="1" destOrd="0" presId="urn:microsoft.com/office/officeart/2005/8/layout/hierarchy1"/>
    <dgm:cxn modelId="{4D492158-7F0A-4082-A96D-0C4352A07E81}" type="presParOf" srcId="{1C55553A-D9D9-401A-B108-F6B8A645E1A6}" destId="{14016EAE-B146-445F-A094-51C889DFE4E8}" srcOrd="1" destOrd="0" presId="urn:microsoft.com/office/officeart/2005/8/layout/hierarchy1"/>
    <dgm:cxn modelId="{A93B0D40-9EA2-455C-B56E-B2A3828B8837}" type="presParOf" srcId="{CC3FF7CC-FDEB-48E3-BFB0-B39694E9D2C8}" destId="{75FE9A5E-629A-489A-BB40-B0F6F3FAE48E}" srcOrd="2" destOrd="0" presId="urn:microsoft.com/office/officeart/2005/8/layout/hierarchy1"/>
    <dgm:cxn modelId="{C1D924D8-A481-4604-AB82-21540DC04D8A}" type="presParOf" srcId="{75FE9A5E-629A-489A-BB40-B0F6F3FAE48E}" destId="{C2A571EA-C2B5-4B1E-8A6D-0E64F92E451D}" srcOrd="0" destOrd="0" presId="urn:microsoft.com/office/officeart/2005/8/layout/hierarchy1"/>
    <dgm:cxn modelId="{F348F9EA-0D31-4A6F-9A59-D1DB153FAC4E}" type="presParOf" srcId="{C2A571EA-C2B5-4B1E-8A6D-0E64F92E451D}" destId="{D38B705D-1BEF-471B-A148-A7DCAFD55A9B}" srcOrd="0" destOrd="0" presId="urn:microsoft.com/office/officeart/2005/8/layout/hierarchy1"/>
    <dgm:cxn modelId="{3F4994AA-C9FC-4144-80A7-B77A6C67F3B1}" type="presParOf" srcId="{C2A571EA-C2B5-4B1E-8A6D-0E64F92E451D}" destId="{61B27108-E903-40B1-A63D-0D7876DFE431}" srcOrd="1" destOrd="0" presId="urn:microsoft.com/office/officeart/2005/8/layout/hierarchy1"/>
    <dgm:cxn modelId="{5535C150-3A8F-4CA6-9D52-36539F099E54}" type="presParOf" srcId="{75FE9A5E-629A-489A-BB40-B0F6F3FAE48E}" destId="{33578585-56F0-4290-BD4A-DB57EFABC8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74239-23E8-4264-A9C3-CA15DA92871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2FE46-A4E4-441C-8477-E12F5AF2EB4B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Read abalone.csv file from GCS </a:t>
          </a:r>
        </a:p>
      </dsp:txBody>
      <dsp:txXfrm>
        <a:off x="398656" y="1088253"/>
        <a:ext cx="2959127" cy="1837317"/>
      </dsp:txXfrm>
    </dsp:sp>
    <dsp:sp modelId="{0A50B2F5-A5B5-40FB-B8EC-F66A92E6F27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36264-7593-4E91-B6F4-2B339142004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Parse the csv file</a:t>
          </a:r>
        </a:p>
      </dsp:txBody>
      <dsp:txXfrm>
        <a:off x="4155097" y="1088253"/>
        <a:ext cx="2959127" cy="1837317"/>
      </dsp:txXfrm>
    </dsp:sp>
    <dsp:sp modelId="{D38B705D-1BEF-471B-A148-A7DCAFD55A9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7108-E903-40B1-A63D-0D7876DFE431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Write the rows in the csv file to </a:t>
          </a:r>
          <a:r>
            <a:rPr lang="en-US" sz="3300" kern="1200" dirty="0" err="1"/>
            <a:t>bigquery</a:t>
          </a:r>
          <a:r>
            <a:rPr lang="en-US" sz="3300" kern="1200" dirty="0"/>
            <a:t> table.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028-E5A4-05FB-35A7-EE6BE12BA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A82BB-4495-E437-185E-36D867A5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DA3F-A274-EA46-B263-33CB2C14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E816-6A9B-AFEE-910B-7450FF05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88B5-BDF2-0215-9AEC-5520266A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5A75-8F2A-5505-7C96-2AE01277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C278D-DD04-132A-12F4-AC9D549C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8919-7008-C28D-20B8-66C92A1F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0B63-4CFC-92CE-B9D6-C78EC9AE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77C9-BF75-59C4-BEB2-88593E8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25B2B-A5CE-5B16-80BB-91632E2F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58874-47C0-4CC2-EB9D-2046B74C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A407-F9B9-9F3A-02E2-6DF80FF0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F62E-08B4-E651-6EE8-29F4B1AC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D494-74AF-D654-BC06-B67DE15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923A-FBA7-2C0D-32DC-78960FE9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7B1E-19CC-E729-2F98-88924E05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3D9D-7D21-80BA-B40F-0A817B71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625C-D24D-5621-CF51-0ED7D0A5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36EE-CBE7-6165-D2C9-7F5F5C36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410B-F0B7-A509-45A8-F83C1F06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1565-EEF0-F04B-521B-6C963A28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0C33-1F22-A01E-2A04-FDD05E86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F834-E6FC-31CF-2C7A-09EC8600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D0EB-9DFE-8FE1-9935-17039F6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14E6-C7D3-6346-CBFF-837BC6A3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A3A2-888E-C1F2-ABB2-B6F6F270B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61C01-82D6-65CE-3BC6-38A2DD265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9E0E-CF0C-9550-CA66-F4E2982F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7867-6190-BAC3-EF2D-7458A05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6195A-CC79-F34E-3DE3-1E1E8FE2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1452-4E41-B6FA-2BC4-D331EA61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0FF1-A9C4-1CBC-0EB6-C4BECCB2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AA19E-6001-5BDC-3040-333D1C92D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3EF77-03F2-7415-0547-C5BC78CE7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C20E-E575-AC67-CE2A-D9D0AC4EE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005E7-B3A7-7CF6-1A40-36A9BDB1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8DE34-DD80-A74C-3CC7-D5A7783C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CBCCA-BBAD-9C53-6FD5-73D14E3B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6553-D6F8-07F3-6ED1-5BA472B6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B6804-312B-C0EE-7A82-2F6BBEED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CEB74-7EA5-5A45-6E5E-02664FA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48614-8E66-5B4D-DD6D-27353DB3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5CF84-A3D7-B8EB-B50C-08DF3A8D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1C156-7CA2-5983-2EBA-73B095E3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5240-64DA-57F0-ABCB-D7011EEB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A73E-63B6-261F-542E-D069AC17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6D4C-0CF1-2C6F-209E-9941E2B06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4C5B2-44FC-FAEC-64B4-AA169F2B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A54B-D253-3047-A56C-B784428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E0779-B846-E2C5-8BE8-5846DA68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CDA9-D7FC-9B3B-D693-20E44D3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F72D-C759-B7D8-1216-F9C3EBE3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E3BA0-54F5-8C21-5966-D03E9117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7B28-20CA-03CA-C762-AA81F96F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BB65A-4808-4E40-3A1E-8642276E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45DF-2652-1F2C-CEC5-AD8CF4DF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72AE-31C0-46CB-CBD8-19984AD1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94927-8C06-7AC2-4728-3B5A536D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A564-06E3-6682-ED6E-AB5C388A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3290-AE3D-1187-A9EA-394CCF94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F379-91B0-4072-B192-D7EA7291F4D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5CA8-CC0A-4B95-0E77-5908970A2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CAB6-EB7C-CC8D-EE90-F6C8905CC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D0DF-C8D9-415E-9670-2CA1B837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0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professional-services/blob/main/examples/dataflow-python-examples/batch-examples/cookbook-examples/pipelines/data_ingestion.py" TargetMode="External"/><Relationship Id="rId2" Type="http://schemas.openxmlformats.org/officeDocument/2006/relationships/hyperlink" Target="https://github.com/GoogleCloudPlatform/training-data-analyst/blob/master/quests/dataflow_python/1_Basic_ETL/solution/my_pipeline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BE65293-F34A-417A-9E65-2B9069B0D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B59DE-2D8A-AFBD-F4E6-FF4DF014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Dataflow Ingestion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E896-3E6A-52E4-E686-BC35BE7A6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Abalone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5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8051-980D-6C85-33BB-4B2414FC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Dataflow job completed with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FC7D8-0151-DD40-00F3-B78F7008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484" y="2480931"/>
            <a:ext cx="9385363" cy="586984"/>
          </a:xfrm>
        </p:spPr>
      </p:pic>
    </p:spTree>
    <p:extLst>
      <p:ext uri="{BB962C8B-B14F-4D97-AF65-F5344CB8AC3E}">
        <p14:creationId xmlns:p14="http://schemas.microsoft.com/office/powerpoint/2010/main" val="426195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0FDA-3914-7375-2547-157F48E6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Bigquery</a:t>
            </a:r>
            <a:r>
              <a:rPr lang="en-US" dirty="0"/>
              <a:t> dataset and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FE433-D54F-16D4-A379-624DC7137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630" y="2252611"/>
            <a:ext cx="2966705" cy="890852"/>
          </a:xfrm>
        </p:spPr>
      </p:pic>
    </p:spTree>
    <p:extLst>
      <p:ext uri="{BB962C8B-B14F-4D97-AF65-F5344CB8AC3E}">
        <p14:creationId xmlns:p14="http://schemas.microsoft.com/office/powerpoint/2010/main" val="28151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77C8-209E-CF2C-5F72-502D9658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abalone_tbl</a:t>
            </a:r>
            <a:r>
              <a:rPr lang="en-US" dirty="0"/>
              <a:t> schema once dataflow jo </a:t>
            </a:r>
            <a:r>
              <a:rPr lang="en-US" dirty="0" err="1"/>
              <a:t>successfull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FA3A2-3B9D-4535-E250-E04F47854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178" y="2088079"/>
            <a:ext cx="3853644" cy="3826429"/>
          </a:xfrm>
        </p:spPr>
      </p:pic>
    </p:spTree>
    <p:extLst>
      <p:ext uri="{BB962C8B-B14F-4D97-AF65-F5344CB8AC3E}">
        <p14:creationId xmlns:p14="http://schemas.microsoft.com/office/powerpoint/2010/main" val="176745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A889-3F90-A582-E277-AFFBD4DB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abalone_tbl</a:t>
            </a:r>
            <a:r>
              <a:rPr lang="en-US" dirty="0"/>
              <a:t> populated with data from the csv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495E2-AA77-B456-3140-2D4FEFC7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03" y="1825625"/>
            <a:ext cx="9250194" cy="4351338"/>
          </a:xfrm>
        </p:spPr>
      </p:pic>
    </p:spTree>
    <p:extLst>
      <p:ext uri="{BB962C8B-B14F-4D97-AF65-F5344CB8AC3E}">
        <p14:creationId xmlns:p14="http://schemas.microsoft.com/office/powerpoint/2010/main" val="25118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621E-95AD-5423-48A1-6950E40E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2161-994C-2BDF-5D05-96638242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https://github.com/GoogleCloudPlatform/training-data-analyst/blob/master/quests/dataflow_python/1_Basic_ETL/solution/my_pipeline.py</a:t>
            </a:r>
            <a:endParaRPr lang="en-US" dirty="0"/>
          </a:p>
          <a:p>
            <a:r>
              <a:rPr lang="en-US">
                <a:hlinkClick r:id="rId3"/>
              </a:rPr>
              <a:t>https://github.com/GoogleCloudPlatform/professional-services/blob/main/examples/dataflow-python-examples/batch-examples/cookbook-examples/pipelines/data_ingestion.py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8C087-5C14-57B3-0C62-84DD4CF6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ETL reading a csv file and writing to bigquery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53B2F3-58E2-A280-6167-94DED8492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283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6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3AC-A454-FB31-EBB9-7514D47F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snippets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B551-3BA6-3514-FD41-EBBD7B65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Installing </a:t>
            </a:r>
            <a:r>
              <a:rPr lang="en-US" dirty="0" err="1"/>
              <a:t>apache</a:t>
            </a:r>
            <a:r>
              <a:rPr lang="en-US" dirty="0"/>
              <a:t> beam in </a:t>
            </a:r>
            <a:r>
              <a:rPr lang="en-US" dirty="0" err="1"/>
              <a:t>gcloud</a:t>
            </a:r>
            <a:r>
              <a:rPr lang="en-US" dirty="0"/>
              <a:t> cli</a:t>
            </a:r>
          </a:p>
          <a:p>
            <a:pPr marL="0" indent="0">
              <a:buNone/>
            </a:pPr>
            <a:r>
              <a:rPr lang="en-US" dirty="0"/>
              <a:t>python3 -m pip install -q --upgrade pip </a:t>
            </a:r>
            <a:r>
              <a:rPr lang="en-US" dirty="0" err="1"/>
              <a:t>setuptools</a:t>
            </a:r>
            <a:r>
              <a:rPr lang="en-US" dirty="0"/>
              <a:t> wheel</a:t>
            </a:r>
          </a:p>
          <a:p>
            <a:pPr marL="0" indent="0">
              <a:buNone/>
            </a:pPr>
            <a:r>
              <a:rPr lang="en-US" dirty="0"/>
              <a:t>python3 -m pip install </a:t>
            </a:r>
            <a:r>
              <a:rPr lang="en-US" dirty="0" err="1"/>
              <a:t>apache</a:t>
            </a:r>
            <a:r>
              <a:rPr lang="en-US" dirty="0"/>
              <a:t>-beam[</a:t>
            </a:r>
            <a:r>
              <a:rPr lang="en-US" dirty="0" err="1"/>
              <a:t>gcp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Enabling dataflow service</a:t>
            </a:r>
          </a:p>
          <a:p>
            <a:pPr marL="0" indent="0">
              <a:buNone/>
            </a:pPr>
            <a:r>
              <a:rPr lang="en-US" dirty="0" err="1"/>
              <a:t>gcloud</a:t>
            </a:r>
            <a:r>
              <a:rPr lang="en-US" dirty="0"/>
              <a:t> services enable dataflow.googleapis.com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Set up environment variables</a:t>
            </a:r>
          </a:p>
          <a:p>
            <a:pPr marL="0" indent="0">
              <a:buNone/>
            </a:pPr>
            <a:r>
              <a:rPr lang="en-US" dirty="0"/>
              <a:t>export PROJECT_ID=$(</a:t>
            </a:r>
            <a:r>
              <a:rPr lang="en-US" dirty="0" err="1"/>
              <a:t>gcloud</a:t>
            </a:r>
            <a:r>
              <a:rPr lang="en-US" dirty="0"/>
              <a:t> config get-value project)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0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E2F7-6304-B9C4-6DC4-2A387376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snippets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617D-64CD-EE86-3EF3-527C8D8D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Importing the needed libraries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argparse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apache_beam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apache_beam.options.pipeline_options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GoogleCloudOptions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apache_beam.options.pipeline_options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PipelineOptions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apache_beam.options.pipeline_options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StandardOptions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apache_beam.runners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DataflowRunner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DirectRunner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E2F7-6304-B9C4-6DC4-2A387376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snippets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617D-64CD-EE86-3EF3-527C8D8D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The Data Ingestion class defined to convert every row in the csv file in a format accepted by </a:t>
            </a:r>
            <a:r>
              <a:rPr lang="en-US" dirty="0" err="1"/>
              <a:t>BigQuery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First test locally with Direct Runner and once the code works as expected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Run with Dataflow Runner that sets up dataflow job.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63A6-0A60-CB30-1C63-2A35A78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 Runner and Dataflow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467D-951D-2E1E-61EE-3C335A07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Direct Runner</a:t>
            </a:r>
          </a:p>
          <a:p>
            <a:pPr marL="0" indent="0">
              <a:buNone/>
            </a:pPr>
            <a:r>
              <a:rPr lang="en-US" dirty="0"/>
              <a:t>python3 data_ingestion.py \</a:t>
            </a:r>
          </a:p>
          <a:p>
            <a:pPr marL="0" indent="0">
              <a:buNone/>
            </a:pPr>
            <a:r>
              <a:rPr lang="en-US" dirty="0"/>
              <a:t>  --project=${PROJECT_ID} \</a:t>
            </a:r>
          </a:p>
          <a:p>
            <a:pPr marL="0" indent="0">
              <a:buNone/>
            </a:pPr>
            <a:r>
              <a:rPr lang="en-US" dirty="0"/>
              <a:t>  --region=us-central1 \</a:t>
            </a:r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stagingLocation</a:t>
            </a:r>
            <a:r>
              <a:rPr lang="en-US" dirty="0"/>
              <a:t>=gs://$PROJECT_ID/staging/ \</a:t>
            </a:r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tempLocation</a:t>
            </a:r>
            <a:r>
              <a:rPr lang="en-US" dirty="0"/>
              <a:t>=gs://$PROJECT_ID/temp/ \</a:t>
            </a:r>
          </a:p>
          <a:p>
            <a:pPr marL="0" indent="0">
              <a:buNone/>
            </a:pPr>
            <a:r>
              <a:rPr lang="en-US" dirty="0"/>
              <a:t>  --runner=</a:t>
            </a:r>
            <a:r>
              <a:rPr lang="en-US" dirty="0" err="1"/>
              <a:t>DirectRunner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Dataflow Runner</a:t>
            </a:r>
          </a:p>
          <a:p>
            <a:pPr marL="0" indent="0">
              <a:buNone/>
            </a:pPr>
            <a:r>
              <a:rPr lang="en-US" dirty="0"/>
              <a:t>python3 data_ingestion.py \</a:t>
            </a:r>
          </a:p>
          <a:p>
            <a:pPr marL="0" indent="0">
              <a:buNone/>
            </a:pPr>
            <a:r>
              <a:rPr lang="en-US" dirty="0"/>
              <a:t>  --project=${PROJECT_ID} \</a:t>
            </a:r>
          </a:p>
          <a:p>
            <a:pPr marL="0" indent="0">
              <a:buNone/>
            </a:pPr>
            <a:r>
              <a:rPr lang="en-US" dirty="0"/>
              <a:t>  --region=us-central1 \</a:t>
            </a:r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stagingLocation</a:t>
            </a:r>
            <a:r>
              <a:rPr lang="en-US" dirty="0"/>
              <a:t>=gs://$PROJECT_ID/staging/ \</a:t>
            </a:r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tempLocation</a:t>
            </a:r>
            <a:r>
              <a:rPr lang="en-US" dirty="0"/>
              <a:t>=gs://$PROJECT_ID/temp/ \</a:t>
            </a:r>
          </a:p>
          <a:p>
            <a:pPr marL="0" indent="0">
              <a:buNone/>
            </a:pPr>
            <a:r>
              <a:rPr lang="en-US" dirty="0"/>
              <a:t>  --runner=</a:t>
            </a:r>
            <a:r>
              <a:rPr lang="en-US" dirty="0" err="1"/>
              <a:t>DataflowRunner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4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B283-853C-2F40-43BD-449122F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Dataflow job in running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040AA-570B-E608-A935-870B1C783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72" y="2190272"/>
            <a:ext cx="8829453" cy="826662"/>
          </a:xfrm>
        </p:spPr>
      </p:pic>
    </p:spTree>
    <p:extLst>
      <p:ext uri="{BB962C8B-B14F-4D97-AF65-F5344CB8AC3E}">
        <p14:creationId xmlns:p14="http://schemas.microsoft.com/office/powerpoint/2010/main" val="317548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D04D-61C0-7462-787A-8F7E2EA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Dataflow pipeline with all stages in running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A7BB8-CFDC-300F-B275-E3CEC046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087" y="2044535"/>
            <a:ext cx="3167826" cy="3913517"/>
          </a:xfrm>
        </p:spPr>
      </p:pic>
    </p:spTree>
    <p:extLst>
      <p:ext uri="{BB962C8B-B14F-4D97-AF65-F5344CB8AC3E}">
        <p14:creationId xmlns:p14="http://schemas.microsoft.com/office/powerpoint/2010/main" val="17353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32B9-6293-BF24-9558-9F651E1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Dataflow pipeline with all stages completed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9A570-BE32-6698-22E6-EECCBEFC5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110" y="2131623"/>
            <a:ext cx="2503780" cy="3739341"/>
          </a:xfrm>
        </p:spPr>
      </p:pic>
    </p:spTree>
    <p:extLst>
      <p:ext uri="{BB962C8B-B14F-4D97-AF65-F5344CB8AC3E}">
        <p14:creationId xmlns:p14="http://schemas.microsoft.com/office/powerpoint/2010/main" val="165506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451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Dataflow Ingestion</vt:lpstr>
      <vt:lpstr>ETL reading a csv file and writing to bigquery</vt:lpstr>
      <vt:lpstr>The code snippets and flow</vt:lpstr>
      <vt:lpstr>The code snippets and flow</vt:lpstr>
      <vt:lpstr>The code snippets and flow</vt:lpstr>
      <vt:lpstr>The Direct Runner and Dataflow Runner</vt:lpstr>
      <vt:lpstr>The Dataflow job in running status</vt:lpstr>
      <vt:lpstr>The Dataflow pipeline with all stages in running status</vt:lpstr>
      <vt:lpstr>The Dataflow pipeline with all stages completed</vt:lpstr>
      <vt:lpstr>The Dataflow job completed with success</vt:lpstr>
      <vt:lpstr>The Bigquery dataset and table</vt:lpstr>
      <vt:lpstr>The abalone_tbl schema once dataflow jo successfull</vt:lpstr>
      <vt:lpstr>The abalone_tbl populated with data from the csv file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 Ingestion</dc:title>
  <dc:creator>Ruma Sinha</dc:creator>
  <cp:lastModifiedBy>Ruma Sinha</cp:lastModifiedBy>
  <cp:revision>11</cp:revision>
  <dcterms:created xsi:type="dcterms:W3CDTF">2022-11-13T05:38:52Z</dcterms:created>
  <dcterms:modified xsi:type="dcterms:W3CDTF">2022-11-14T01:33:32Z</dcterms:modified>
</cp:coreProperties>
</file>