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6C7C-FA36-466D-90B7-1DA2C8AD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F2A709-DCF0-4D25-845E-0A1D7C18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3A1AF-1D0B-4F48-86F4-DA37069E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0B2D6-6434-413B-A5C4-194B57E0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ACCF4-5485-4495-9C7B-1919CB5B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6D13-A8BA-4A39-BBBA-E7679501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B343D-B94C-4368-948A-21BC2F58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6A1BC-DB68-4BAA-AC13-D1B97379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3CF81-EFE6-44BA-A880-94B61AA5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1BF6-6DDA-408E-AF5F-CB323044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791489-73EE-4EE7-B552-F9131B495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64382-41CC-48DD-B980-A542066B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D0F99-2CF8-48A0-AFAD-50A0546F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6F98E-1703-425C-AEE6-59D4B97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F7819-93C4-4B81-84E5-F12AFCB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E46ED-0911-42EB-B09F-121E8D1A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33DA-1049-4099-B0F2-E521A0AF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84547-0B5F-4B13-BB06-7373B5C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6B5E4-54AD-4A70-ABCB-93E699C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3D1D9-4681-4E79-AAA1-0ADEF92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B0771-61C9-46A5-B719-A9E88258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BCB79-BAB6-42D4-8B6C-A2B877F9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54FC3-5948-4582-AA8D-8B50443F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AAEAB-44C5-4E3C-9303-CAC4ED21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CBBA4-0EFA-4A04-806C-B4E14C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6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0BDE-CAEC-498E-9503-2DD5544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9971D-FD8C-4285-AEFD-634985931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0F343-ED5C-41C6-B223-CF7077D0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AB763-0981-4F6B-B8E6-EEACB20A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05404-26B1-43C4-8EFA-9122BDA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80E5A-7DE9-45C8-BCAC-9AD248EB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560B4-9F42-4406-B08B-D1B4A99E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280D4-DC3D-449A-BFD4-C70994FF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84B23-98CF-4A65-B8F2-37E7F721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8B195-CD7D-4F2C-B7DB-E54496FA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A8C1B-458C-4E6C-9253-38A25A1F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B04FC7-AF24-43A7-BC7C-48317AE9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42AD0-0DDD-4620-9DD4-8515464F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9C7B7-CD76-4260-9DA7-63402DD8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0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08EE-3CC5-4B5D-8FEC-FC80C692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B4B4F-3EBC-421D-B3CB-8C86669A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0D4B7-C624-4E36-BA99-76BB780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93E842-06BF-4D87-B614-C265FEAE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0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06E1C-ACDA-4B27-9787-C244C47D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0DF69B-7081-4385-AB5A-63663473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8DA95-F4C4-407D-A7FD-19D8ECD1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909A-6F92-4E16-BAD9-38456295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8F0B0-AA33-4760-B290-5F24DCA8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D9725-2B99-4024-99C1-1FF03068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F4-2A89-413F-89D1-ACEA6628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076EB-CD6B-46C6-A9FC-0BDE320B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79644-6D8F-4727-A1BF-D1EF920F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5AC20-145B-458C-B671-F1CDDAD6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C7037-86DC-46C6-B9D7-0A1EA5E26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B5FDB-EF23-4734-AB63-AFD5C480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66E09-059C-44CB-B47C-D13D6DF5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7498C-BD4C-4A84-85E0-597682C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EA074C-2F2E-4692-9C78-FE5A487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5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3D619-C9DE-48FE-98D0-8E97ECDE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FED1D-2A04-413E-960A-1251608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EC963-2037-4269-A6A2-D6979C4B9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2E8B-1DDD-466F-AA95-1A08BECF895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EB5D6-7E6E-4C94-A8D3-C579E3E6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ED606-F4D7-4D0B-B75F-36C018922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A1EC-12D4-4BD5-9A27-325970ABC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EEBE-FD2A-4057-BEEC-9B2E90FDE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近期工作汇报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B645C-2AEB-4141-A215-DD339EBAF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黄旭林 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65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583F4-0354-44EE-AAE0-03232BC8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8FF10-B4F3-4100-816E-EBE615B3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其它结果如下，与论文相当：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083DE5-22E3-4203-9A85-46524A86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3135858"/>
            <a:ext cx="8179220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8F51-A62A-493A-8771-B8D9CF95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测试实验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796C4-46C2-482D-A7D9-4B6C6A1D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考虑到当前训练使用的</a:t>
            </a:r>
            <a:r>
              <a:rPr lang="en-US" altLang="zh-CN" dirty="0" err="1"/>
              <a:t>llm</a:t>
            </a:r>
            <a:r>
              <a:rPr lang="zh-CN" altLang="en-US" dirty="0"/>
              <a:t>为</a:t>
            </a:r>
            <a:r>
              <a:rPr lang="en-US" altLang="zh-CN" dirty="0"/>
              <a:t>llama3</a:t>
            </a:r>
            <a:r>
              <a:rPr lang="zh-CN" altLang="en-US" dirty="0"/>
              <a:t>，</a:t>
            </a:r>
            <a:r>
              <a:rPr lang="en-US" altLang="zh-CN" dirty="0"/>
              <a:t>prompt</a:t>
            </a:r>
            <a:r>
              <a:rPr lang="zh-CN" altLang="en-US" dirty="0"/>
              <a:t>可能会影响结果，因此在</a:t>
            </a:r>
            <a:r>
              <a:rPr lang="en-US" altLang="zh-CN" dirty="0"/>
              <a:t>EAGLE-X4-8B-PLUS</a:t>
            </a:r>
            <a:r>
              <a:rPr lang="zh-CN" altLang="en-US" dirty="0"/>
              <a:t>上进行</a:t>
            </a:r>
            <a:r>
              <a:rPr lang="en-US" altLang="zh-CN" dirty="0"/>
              <a:t>vicuna_v1</a:t>
            </a:r>
            <a:r>
              <a:rPr lang="zh-CN" altLang="en-US" dirty="0"/>
              <a:t>对话格式（不变）的</a:t>
            </a:r>
            <a:r>
              <a:rPr lang="en-US" altLang="zh-CN" dirty="0" err="1"/>
              <a:t>mme</a:t>
            </a:r>
            <a:r>
              <a:rPr lang="zh-CN" altLang="en-US" dirty="0"/>
              <a:t>测试实验，得到结果为</a:t>
            </a:r>
            <a:r>
              <a:rPr lang="en-US" altLang="zh-CN" dirty="0"/>
              <a:t>1570</a:t>
            </a:r>
            <a:r>
              <a:rPr lang="zh-CN" altLang="en-US" dirty="0"/>
              <a:t>，相较于论文结果</a:t>
            </a:r>
            <a:r>
              <a:rPr lang="en-US" altLang="zh-CN" dirty="0"/>
              <a:t>1559</a:t>
            </a:r>
            <a:r>
              <a:rPr lang="zh-CN" altLang="en-US" dirty="0"/>
              <a:t>有一定提升。</a:t>
            </a:r>
            <a:endParaRPr lang="en-US" altLang="zh-CN" dirty="0"/>
          </a:p>
          <a:p>
            <a:r>
              <a:rPr lang="zh-CN" altLang="en-US" dirty="0"/>
              <a:t>后续可在当前训练结果上采用两种对话格式并行测试</a:t>
            </a:r>
          </a:p>
        </p:txBody>
      </p:sp>
    </p:spTree>
    <p:extLst>
      <p:ext uri="{BB962C8B-B14F-4D97-AF65-F5344CB8AC3E}">
        <p14:creationId xmlns:p14="http://schemas.microsoft.com/office/powerpoint/2010/main" val="203365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73242-F5B2-4BA8-AD94-AF5D610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性能表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5752DF-7842-4B3B-A805-B37957DB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6" y="1690688"/>
            <a:ext cx="6860827" cy="481275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57A6C13-4429-439C-8611-CADB0A1A62AE}"/>
              </a:ext>
            </a:extLst>
          </p:cNvPr>
          <p:cNvCxnSpPr/>
          <p:nvPr/>
        </p:nvCxnSpPr>
        <p:spPr>
          <a:xfrm>
            <a:off x="3580327" y="4404575"/>
            <a:ext cx="58083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4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66A5-2D05-4515-9DA7-C768926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图像测试结果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15684-43CA-4271-BDDF-D844AFE0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3" y="1414707"/>
            <a:ext cx="8026813" cy="52263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C7B56E-FAA3-4F48-95CB-EFB591645771}"/>
              </a:ext>
            </a:extLst>
          </p:cNvPr>
          <p:cNvSpPr txBox="1"/>
          <p:nvPr/>
        </p:nvSpPr>
        <p:spPr>
          <a:xfrm>
            <a:off x="154547" y="1690688"/>
            <a:ext cx="1854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Llama3</a:t>
            </a:r>
            <a:r>
              <a:rPr lang="zh-CN" altLang="en-US" dirty="0"/>
              <a:t>对话格式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小时左右</a:t>
            </a:r>
          </a:p>
        </p:txBody>
      </p:sp>
    </p:spTree>
    <p:extLst>
      <p:ext uri="{BB962C8B-B14F-4D97-AF65-F5344CB8AC3E}">
        <p14:creationId xmlns:p14="http://schemas.microsoft.com/office/powerpoint/2010/main" val="26114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866A5-2D05-4515-9DA7-C768926A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图像测试结果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7B56E-FAA3-4F48-95CB-EFB591645771}"/>
              </a:ext>
            </a:extLst>
          </p:cNvPr>
          <p:cNvSpPr txBox="1"/>
          <p:nvPr/>
        </p:nvSpPr>
        <p:spPr>
          <a:xfrm>
            <a:off x="154547" y="1690688"/>
            <a:ext cx="185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vicuna_v1</a:t>
            </a:r>
            <a:r>
              <a:rPr lang="zh-CN" altLang="en-US" dirty="0"/>
              <a:t>对话格式</a:t>
            </a:r>
            <a:endParaRPr lang="en-US" altLang="zh-CN" dirty="0"/>
          </a:p>
          <a:p>
            <a:r>
              <a:rPr lang="en-US" altLang="zh-CN" dirty="0"/>
              <a:t>30</a:t>
            </a:r>
            <a:r>
              <a:rPr lang="zh-CN" altLang="en-US" dirty="0"/>
              <a:t>小时左右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5A160-B209-42D5-A177-005CDB58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8" y="1395122"/>
            <a:ext cx="8058564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4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35183-7E61-4931-81C5-ADD47A07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视频测试实验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642E4-6489-41C0-A42B-B55A4EE6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所使用的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版本不支持</a:t>
            </a:r>
            <a:r>
              <a:rPr lang="en-US" altLang="zh-CN" dirty="0"/>
              <a:t>video</a:t>
            </a:r>
            <a:r>
              <a:rPr lang="zh-CN" altLang="en-US" dirty="0"/>
              <a:t>的测试，而后续版本的增加了</a:t>
            </a:r>
            <a:r>
              <a:rPr lang="en-US" altLang="zh-CN" dirty="0"/>
              <a:t>video</a:t>
            </a:r>
            <a:r>
              <a:rPr lang="zh-CN" altLang="en-US" dirty="0"/>
              <a:t>的测试支持，因此重新部署了最新版的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并进行代码适配以进行</a:t>
            </a:r>
            <a:r>
              <a:rPr lang="en-US" altLang="zh-CN" dirty="0"/>
              <a:t>video</a:t>
            </a:r>
            <a:r>
              <a:rPr lang="zh-CN" altLang="en-US" dirty="0"/>
              <a:t>测试。</a:t>
            </a:r>
            <a:endParaRPr lang="en-US" altLang="zh-CN" dirty="0"/>
          </a:p>
          <a:p>
            <a:r>
              <a:rPr lang="zh-CN" altLang="en-US" dirty="0"/>
              <a:t>由于测试数据集中的视频片段为截取的，并非完整视频，因此在测试时使用</a:t>
            </a:r>
            <a:r>
              <a:rPr lang="en-US" altLang="zh-CN" dirty="0" err="1"/>
              <a:t>opencv</a:t>
            </a:r>
            <a:r>
              <a:rPr lang="zh-CN" altLang="en-US" dirty="0"/>
              <a:t>库读取会产生错误，因此改用</a:t>
            </a:r>
            <a:r>
              <a:rPr lang="en-US" altLang="zh-CN" dirty="0" err="1"/>
              <a:t>decord</a:t>
            </a:r>
            <a:r>
              <a:rPr lang="zh-CN" altLang="en-US" dirty="0"/>
              <a:t>库处理，与训练时的处理尚未同步</a:t>
            </a:r>
            <a:endParaRPr lang="en-US" altLang="zh-CN" dirty="0"/>
          </a:p>
          <a:p>
            <a:r>
              <a:rPr lang="zh-CN" altLang="en-US" dirty="0"/>
              <a:t>视频数据集普遍较大，数据集的下载尚在进行，用时测试时间相对较长</a:t>
            </a:r>
          </a:p>
        </p:txBody>
      </p:sp>
    </p:spTree>
    <p:extLst>
      <p:ext uri="{BB962C8B-B14F-4D97-AF65-F5344CB8AC3E}">
        <p14:creationId xmlns:p14="http://schemas.microsoft.com/office/powerpoint/2010/main" val="348226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6253-90F4-4BBC-B099-7FCE1CCD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视频测试数据集选择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F1228-6271-4265-BE4F-6751AC4C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库可用的数据集与</a:t>
            </a:r>
            <a:r>
              <a:rPr lang="en-US" altLang="zh-CN" dirty="0"/>
              <a:t>SOW</a:t>
            </a:r>
            <a:r>
              <a:rPr lang="zh-CN" altLang="en-US" dirty="0"/>
              <a:t>文件重合的有</a:t>
            </a:r>
            <a:r>
              <a:rPr lang="en-US" altLang="zh-CN" dirty="0" err="1"/>
              <a:t>mvbench</a:t>
            </a:r>
            <a:r>
              <a:rPr lang="zh-CN" altLang="en-US" dirty="0"/>
              <a:t>与</a:t>
            </a:r>
            <a:r>
              <a:rPr lang="en-US" altLang="zh-CN" dirty="0" err="1"/>
              <a:t>activitynetqa</a:t>
            </a:r>
            <a:r>
              <a:rPr lang="zh-CN" altLang="en-US" dirty="0"/>
              <a:t>（</a:t>
            </a:r>
            <a:r>
              <a:rPr lang="en-US" altLang="zh-CN" dirty="0"/>
              <a:t>SOW</a:t>
            </a:r>
            <a:r>
              <a:rPr lang="zh-CN" altLang="en-US" dirty="0"/>
              <a:t>文件中用的是</a:t>
            </a:r>
            <a:r>
              <a:rPr lang="en-US" altLang="zh-CN" dirty="0" err="1"/>
              <a:t>activitynet</a:t>
            </a:r>
            <a:r>
              <a:rPr lang="en-US" altLang="zh-CN" dirty="0"/>
              <a:t> caption</a:t>
            </a:r>
            <a:r>
              <a:rPr lang="zh-CN" altLang="en-US" dirty="0"/>
              <a:t>，具体异同尚待调查）</a:t>
            </a:r>
            <a:endParaRPr lang="en-US" altLang="zh-CN" dirty="0"/>
          </a:p>
          <a:p>
            <a:r>
              <a:rPr lang="zh-CN" altLang="en-US" dirty="0"/>
              <a:t>参考</a:t>
            </a:r>
            <a:r>
              <a:rPr lang="en-US" altLang="zh-CN" dirty="0"/>
              <a:t>videollama2</a:t>
            </a:r>
            <a:r>
              <a:rPr lang="zh-CN" altLang="en-US" dirty="0"/>
              <a:t>等工作，拟选择</a:t>
            </a:r>
            <a:r>
              <a:rPr lang="en-US" altLang="zh-CN" dirty="0" err="1"/>
              <a:t>egoschema</a:t>
            </a:r>
            <a:r>
              <a:rPr lang="en-US" altLang="zh-CN" dirty="0"/>
              <a:t>, </a:t>
            </a:r>
            <a:r>
              <a:rPr lang="en-US" altLang="zh-CN" dirty="0" err="1"/>
              <a:t>perceptiontest_test_mc</a:t>
            </a:r>
            <a:r>
              <a:rPr lang="en-US" altLang="zh-CN" dirty="0"/>
              <a:t>, </a:t>
            </a:r>
            <a:r>
              <a:rPr lang="en-US" altLang="zh-CN" dirty="0" err="1"/>
              <a:t>videomme</a:t>
            </a:r>
            <a:r>
              <a:rPr lang="en-US" altLang="zh-CN" dirty="0"/>
              <a:t>, </a:t>
            </a:r>
            <a:r>
              <a:rPr lang="en-US" altLang="zh-CN" dirty="0" err="1"/>
              <a:t>videochatgpt</a:t>
            </a:r>
            <a:r>
              <a:rPr lang="zh-CN" altLang="en-US" dirty="0"/>
              <a:t>等测试数据集补充</a:t>
            </a:r>
            <a:endParaRPr lang="en-US" altLang="zh-CN" dirty="0"/>
          </a:p>
          <a:p>
            <a:r>
              <a:rPr lang="en-US" altLang="zh-CN" dirty="0"/>
              <a:t>youcook2_val</a:t>
            </a:r>
            <a:r>
              <a:rPr lang="zh-CN" altLang="en-US" dirty="0"/>
              <a:t>与</a:t>
            </a:r>
            <a:r>
              <a:rPr lang="en-US" altLang="zh-CN" dirty="0"/>
              <a:t>SOW</a:t>
            </a:r>
            <a:r>
              <a:rPr lang="zh-CN" altLang="en-US" dirty="0"/>
              <a:t>中的</a:t>
            </a:r>
            <a:r>
              <a:rPr lang="en-US" altLang="zh-CN" dirty="0"/>
              <a:t>breakfast</a:t>
            </a:r>
            <a:r>
              <a:rPr lang="zh-CN" altLang="en-US" dirty="0"/>
              <a:t>数据集的内容相近，可作为补充</a:t>
            </a:r>
            <a:endParaRPr lang="en-US" altLang="zh-CN" dirty="0"/>
          </a:p>
          <a:p>
            <a:r>
              <a:rPr lang="zh-CN" altLang="en-US" dirty="0"/>
              <a:t>如应用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的测试代码，</a:t>
            </a:r>
            <a:r>
              <a:rPr lang="en-US" altLang="zh-CN" dirty="0" err="1"/>
              <a:t>QVHighlights</a:t>
            </a:r>
            <a:r>
              <a:rPr lang="zh-CN" altLang="en-US" dirty="0"/>
              <a:t>，</a:t>
            </a:r>
            <a:r>
              <a:rPr lang="en-US" altLang="zh-CN" dirty="0"/>
              <a:t>Charades-STA</a:t>
            </a:r>
            <a:r>
              <a:rPr lang="zh-CN" altLang="en-US" dirty="0"/>
              <a:t>，</a:t>
            </a:r>
            <a:r>
              <a:rPr lang="en-US" altLang="zh-CN" dirty="0"/>
              <a:t>VALOR-32K</a:t>
            </a:r>
            <a:r>
              <a:rPr lang="zh-CN" altLang="en-US" dirty="0"/>
              <a:t>等数据集尚不可用</a:t>
            </a:r>
          </a:p>
        </p:txBody>
      </p:sp>
    </p:spTree>
    <p:extLst>
      <p:ext uri="{BB962C8B-B14F-4D97-AF65-F5344CB8AC3E}">
        <p14:creationId xmlns:p14="http://schemas.microsoft.com/office/powerpoint/2010/main" val="99856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AB570-708B-4A25-8A1B-6E66F4FD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视频测试结果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B948B6-F1C9-47AA-8C5A-9915695F1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1591261"/>
            <a:ext cx="10351032" cy="33148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F0C6F9-166F-4846-8630-46A6979A4546}"/>
              </a:ext>
            </a:extLst>
          </p:cNvPr>
          <p:cNvSpPr txBox="1"/>
          <p:nvPr/>
        </p:nvSpPr>
        <p:spPr>
          <a:xfrm>
            <a:off x="985234" y="5376930"/>
            <a:ext cx="1035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当前只测试了</a:t>
            </a:r>
            <a:r>
              <a:rPr lang="en-US" altLang="zh-CN" dirty="0" err="1"/>
              <a:t>mvbench</a:t>
            </a:r>
            <a:r>
              <a:rPr lang="zh-CN" altLang="en-US" dirty="0"/>
              <a:t>数据集，性能与</a:t>
            </a:r>
            <a:r>
              <a:rPr lang="en-US" altLang="zh-CN" dirty="0"/>
              <a:t>MiniGPT4</a:t>
            </a:r>
            <a:r>
              <a:rPr lang="zh-CN" altLang="en-US" dirty="0"/>
              <a:t>相当，多数指标优于</a:t>
            </a:r>
            <a:r>
              <a:rPr lang="en-US" altLang="zh-CN" dirty="0"/>
              <a:t>MiniGPT4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42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1E911-3FCC-43E1-A1EA-DBEB31BC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未来测试难点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F06E-6E64-4E41-8004-759A64B1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其它视频数据集仍需要进行测试集以及相关代码的构筑</a:t>
            </a:r>
            <a:endParaRPr lang="en-US" altLang="zh-CN"/>
          </a:p>
          <a:p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暂不支持音频模态的测试，相关代码需要重新编写，并且需要在图像模态上验证测试代码的正确性</a:t>
            </a:r>
            <a:endParaRPr lang="en-US" altLang="zh-CN" dirty="0"/>
          </a:p>
          <a:p>
            <a:r>
              <a:rPr lang="zh-CN" altLang="en-US" dirty="0"/>
              <a:t>点云模态采用渲染的视频进行测试，同样具备上述难点</a:t>
            </a:r>
            <a:endParaRPr lang="en-US" altLang="zh-CN" dirty="0"/>
          </a:p>
          <a:p>
            <a:r>
              <a:rPr lang="en-US" altLang="zh-CN" dirty="0" err="1"/>
              <a:t>OneLLM</a:t>
            </a:r>
            <a:r>
              <a:rPr lang="zh-CN" altLang="en-US" dirty="0"/>
              <a:t>的条件下的测试需要重新适配代码，且正确性难以验证（前期的复现实验中使用</a:t>
            </a:r>
            <a:r>
              <a:rPr lang="en-US" altLang="zh-CN" dirty="0" err="1"/>
              <a:t>OneLLM</a:t>
            </a:r>
            <a:r>
              <a:rPr lang="zh-CN" altLang="en-US" dirty="0"/>
              <a:t>源码的测试结果即较论文结果差距较大，且有多个</a:t>
            </a:r>
            <a:r>
              <a:rPr lang="en-US" altLang="zh-CN" dirty="0"/>
              <a:t>issue</a:t>
            </a:r>
            <a:r>
              <a:rPr lang="zh-CN" altLang="en-US" dirty="0"/>
              <a:t>提到类似的问题。）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01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004A3-4E53-44BE-93ED-E031108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编写测试代码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DB019-ED7A-4E47-BA7F-14D472F4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EAGLE</a:t>
            </a:r>
            <a:r>
              <a:rPr lang="zh-CN" altLang="en-US" dirty="0"/>
              <a:t>的测试源码改编并通过复现测试验证代码准确性。</a:t>
            </a:r>
            <a:endParaRPr lang="en-US" altLang="zh-CN" dirty="0"/>
          </a:p>
          <a:p>
            <a:r>
              <a:rPr lang="en-US" altLang="zh-CN" dirty="0"/>
              <a:t>EAGLE</a:t>
            </a:r>
            <a:r>
              <a:rPr lang="zh-CN" altLang="en-US" dirty="0"/>
              <a:t>的测试源码：</a:t>
            </a:r>
            <a:endParaRPr lang="en-US" altLang="zh-CN" dirty="0"/>
          </a:p>
          <a:p>
            <a:pPr lvl="1"/>
            <a:r>
              <a:rPr lang="zh-CN" altLang="en-US" dirty="0"/>
              <a:t>源码中有部分用于测试的代码，数据集格式被改编，无法直接使用，需改编适配</a:t>
            </a:r>
            <a:endParaRPr lang="en-US" altLang="zh-CN" dirty="0"/>
          </a:p>
          <a:p>
            <a:pPr lvl="1"/>
            <a:r>
              <a:rPr lang="zh-CN" altLang="en-US" dirty="0"/>
              <a:t>源码</a:t>
            </a:r>
            <a:r>
              <a:rPr lang="en-US" altLang="zh-CN" dirty="0"/>
              <a:t>README</a:t>
            </a:r>
            <a:r>
              <a:rPr lang="zh-CN" altLang="en-US" dirty="0"/>
              <a:t>中所说明的测试部分是使用了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这一开源测试库的代码，需联网下载数据集</a:t>
            </a:r>
            <a:endParaRPr lang="en-US" altLang="zh-CN" dirty="0"/>
          </a:p>
          <a:p>
            <a:r>
              <a:rPr lang="zh-CN" altLang="en-US" dirty="0"/>
              <a:t>考虑到华为的服务器需离线测试，因此首先在</a:t>
            </a:r>
            <a:r>
              <a:rPr lang="en-US" altLang="zh-CN" dirty="0"/>
              <a:t>EAGLE</a:t>
            </a:r>
            <a:r>
              <a:rPr lang="zh-CN" altLang="en-US" dirty="0"/>
              <a:t>源码中给出的测试代码的基础上进行改编并进行测试，这也是前期工作中使用的测试代码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76AB-71FC-4A3D-828E-4E7A0347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84120-27B5-4C82-A670-4E4F23EE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1344" cy="4351338"/>
          </a:xfrm>
        </p:spPr>
        <p:txBody>
          <a:bodyPr/>
          <a:lstStyle/>
          <a:p>
            <a:r>
              <a:rPr lang="zh-CN" altLang="en-US" dirty="0"/>
              <a:t>依据源码改编。</a:t>
            </a:r>
            <a:endParaRPr lang="en-US" altLang="zh-CN" dirty="0"/>
          </a:p>
          <a:p>
            <a:r>
              <a:rPr lang="zh-CN" altLang="en-US" dirty="0"/>
              <a:t>现有测试数据集</a:t>
            </a:r>
            <a:r>
              <a:rPr lang="en-US" altLang="zh-CN" dirty="0" err="1"/>
              <a:t>Textvqa</a:t>
            </a:r>
            <a:r>
              <a:rPr lang="zh-CN" altLang="en-US" dirty="0"/>
              <a:t>，</a:t>
            </a:r>
            <a:r>
              <a:rPr lang="en-US" altLang="zh-CN" dirty="0" err="1"/>
              <a:t>Docvqa</a:t>
            </a:r>
            <a:r>
              <a:rPr lang="zh-CN" altLang="en-US" dirty="0"/>
              <a:t>，</a:t>
            </a:r>
            <a:r>
              <a:rPr lang="en-US" altLang="zh-CN" dirty="0" err="1"/>
              <a:t>Chartqa</a:t>
            </a:r>
            <a:r>
              <a:rPr lang="zh-CN" altLang="en-US" dirty="0"/>
              <a:t>，使用源码的测试结果如下：</a:t>
            </a:r>
            <a:endParaRPr lang="en-US" altLang="zh-CN" dirty="0"/>
          </a:p>
          <a:p>
            <a:r>
              <a:rPr lang="en-US" altLang="zh-CN" dirty="0" err="1"/>
              <a:t>Textvqa</a:t>
            </a:r>
            <a:r>
              <a:rPr lang="zh-CN" altLang="en-US" dirty="0"/>
              <a:t>：复现</a:t>
            </a:r>
            <a:r>
              <a:rPr lang="en-US" altLang="zh-CN" dirty="0"/>
              <a:t>63.66</a:t>
            </a:r>
            <a:r>
              <a:rPr lang="zh-CN" altLang="en-US" dirty="0"/>
              <a:t>；论文</a:t>
            </a:r>
            <a:r>
              <a:rPr lang="en-US" altLang="zh-CN" dirty="0"/>
              <a:t>71.9</a:t>
            </a:r>
          </a:p>
          <a:p>
            <a:r>
              <a:rPr lang="en-US" altLang="zh-CN" dirty="0" err="1"/>
              <a:t>Chartqa</a:t>
            </a:r>
            <a:r>
              <a:rPr lang="zh-CN" altLang="en-US" dirty="0"/>
              <a:t>：复现</a:t>
            </a:r>
            <a:r>
              <a:rPr lang="en-US" altLang="zh-CN" dirty="0"/>
              <a:t>56.48</a:t>
            </a:r>
            <a:r>
              <a:rPr lang="zh-CN" altLang="en-US" dirty="0"/>
              <a:t>；论文</a:t>
            </a:r>
            <a:r>
              <a:rPr lang="en-US" altLang="zh-CN" dirty="0"/>
              <a:t>67.0</a:t>
            </a:r>
          </a:p>
          <a:p>
            <a:r>
              <a:rPr lang="en-US" altLang="zh-CN" dirty="0" err="1"/>
              <a:t>Docvqa</a:t>
            </a:r>
            <a:r>
              <a:rPr lang="zh-CN" altLang="en-US" dirty="0"/>
              <a:t>论文中无对应结果。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2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28F5-78CB-4AFA-9762-71EF901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的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55F7A3-3B80-4870-936E-5E935470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2" y="2968126"/>
            <a:ext cx="6091707" cy="3175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D4694F-1D6C-4938-99D1-7E88C293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53" y="1841678"/>
            <a:ext cx="5440553" cy="43015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F3A884-5D05-4BBC-B3F5-FAB0840C236C}"/>
              </a:ext>
            </a:extLst>
          </p:cNvPr>
          <p:cNvSpPr txBox="1"/>
          <p:nvPr/>
        </p:nvSpPr>
        <p:spPr>
          <a:xfrm>
            <a:off x="309094" y="1690688"/>
            <a:ext cx="5827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MMVP</a:t>
            </a:r>
            <a:r>
              <a:rPr lang="zh-CN" altLang="en-US" sz="2800" dirty="0"/>
              <a:t>：论文</a:t>
            </a:r>
            <a:r>
              <a:rPr lang="en-US" altLang="zh-CN" sz="2800" dirty="0"/>
              <a:t>71.6</a:t>
            </a:r>
            <a:r>
              <a:rPr lang="zh-CN" altLang="en-US" sz="2800" dirty="0"/>
              <a:t>（</a:t>
            </a:r>
            <a:r>
              <a:rPr lang="en-US" altLang="zh-CN" sz="2800" dirty="0"/>
              <a:t>EAGLE-X5-Llama3-8B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948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3445-3A26-4E50-8B37-D4280632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源码问题猜想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29E7D-97B3-4067-965E-50BF5CBF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源码中测试使用的</a:t>
            </a:r>
            <a:r>
              <a:rPr lang="en-US" altLang="zh-CN" dirty="0"/>
              <a:t>tokenizer</a:t>
            </a:r>
            <a:r>
              <a:rPr lang="zh-CN" altLang="en-US" dirty="0"/>
              <a:t>输出的最大序列长度与训练过程中的不一致</a:t>
            </a:r>
            <a:endParaRPr lang="en-US" altLang="zh-CN" dirty="0"/>
          </a:p>
          <a:p>
            <a:r>
              <a:rPr lang="zh-CN" altLang="en-US" dirty="0"/>
              <a:t>对比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库，部分数据集中的准确率计算方式不同，如</a:t>
            </a:r>
            <a:r>
              <a:rPr lang="en-US" altLang="zh-CN" dirty="0" err="1"/>
              <a:t>Textvqa</a:t>
            </a:r>
            <a:r>
              <a:rPr lang="zh-CN" altLang="en-US" dirty="0"/>
              <a:t>数据集中的正确答案为一个长度为</a:t>
            </a:r>
            <a:r>
              <a:rPr lang="en-US" altLang="zh-CN" dirty="0"/>
              <a:t>10</a:t>
            </a:r>
            <a:r>
              <a:rPr lang="zh-CN" altLang="en-US" dirty="0"/>
              <a:t>的列表，其中内容不完全相同，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的计算方式为预测答案在正确答案中的出现次数除以</a:t>
            </a:r>
            <a:r>
              <a:rPr lang="en-US" altLang="zh-CN" dirty="0"/>
              <a:t>3</a:t>
            </a:r>
            <a:r>
              <a:rPr lang="zh-CN" altLang="en-US" dirty="0"/>
              <a:t>（结果不超过</a:t>
            </a:r>
            <a:r>
              <a:rPr lang="en-US" altLang="zh-CN" dirty="0"/>
              <a:t>100%</a:t>
            </a:r>
            <a:r>
              <a:rPr lang="zh-CN" altLang="en-US" dirty="0"/>
              <a:t>）；改编的代码只取了列表中出现最多的作为答案。</a:t>
            </a:r>
            <a:endParaRPr lang="en-US" altLang="zh-CN" dirty="0"/>
          </a:p>
          <a:p>
            <a:r>
              <a:rPr lang="zh-CN" altLang="en-US" dirty="0"/>
              <a:t>测试使用的</a:t>
            </a:r>
            <a:r>
              <a:rPr lang="en-US" altLang="zh-CN" dirty="0"/>
              <a:t>prompt</a:t>
            </a:r>
            <a:r>
              <a:rPr lang="zh-CN" altLang="en-US" dirty="0"/>
              <a:t>不合适</a:t>
            </a:r>
            <a:r>
              <a:rPr lang="en-US" altLang="zh-CN" dirty="0"/>
              <a:t>/</a:t>
            </a:r>
            <a:r>
              <a:rPr lang="zh-CN" altLang="en-US" dirty="0"/>
              <a:t>效果不够</a:t>
            </a:r>
          </a:p>
        </p:txBody>
      </p:sp>
    </p:spTree>
    <p:extLst>
      <p:ext uri="{BB962C8B-B14F-4D97-AF65-F5344CB8AC3E}">
        <p14:creationId xmlns:p14="http://schemas.microsoft.com/office/powerpoint/2010/main" val="178278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E080-B1C8-4CAA-AAC8-0C181EF5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01CA5-3862-4945-9F5C-7A70D728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的离线运行：</a:t>
            </a:r>
            <a:endParaRPr lang="en-US" altLang="zh-CN" dirty="0"/>
          </a:p>
          <a:p>
            <a:pPr lvl="1"/>
            <a:r>
              <a:rPr lang="en-US" altLang="zh-CN" dirty="0"/>
              <a:t>EAGLE</a:t>
            </a:r>
            <a:r>
              <a:rPr lang="zh-CN" altLang="en-US" dirty="0"/>
              <a:t>源码中所使用的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的版本对本地化改编较为不友好，如使用了</a:t>
            </a:r>
            <a:r>
              <a:rPr lang="en-US" altLang="zh-CN" dirty="0"/>
              <a:t>extract</a:t>
            </a:r>
            <a:r>
              <a:rPr lang="zh-CN" altLang="en-US" dirty="0"/>
              <a:t>等一些需要联网的库；最新版本对本地化的改编有所适配，但代码改动部分较大（未知是否会对结果产生影响）</a:t>
            </a:r>
            <a:endParaRPr lang="en-US" altLang="zh-CN" dirty="0"/>
          </a:p>
          <a:p>
            <a:pPr lvl="1"/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使用的数据集为</a:t>
            </a:r>
            <a:r>
              <a:rPr lang="en-US" altLang="zh-CN" dirty="0"/>
              <a:t>parquet</a:t>
            </a:r>
            <a:r>
              <a:rPr lang="zh-CN" altLang="en-US" dirty="0"/>
              <a:t>形式储存，现有数据集为图文分开的形式储存，未知是否存在数据集差异</a:t>
            </a:r>
            <a:endParaRPr lang="en-US" altLang="zh-CN" dirty="0"/>
          </a:p>
          <a:p>
            <a:r>
              <a:rPr lang="zh-CN" altLang="en-US" dirty="0"/>
              <a:t>考虑到时间问题，在学校服务器上使用镜像网站完成联网测试（下载对应的测试数据集）</a:t>
            </a:r>
          </a:p>
        </p:txBody>
      </p:sp>
    </p:spTree>
    <p:extLst>
      <p:ext uri="{BB962C8B-B14F-4D97-AF65-F5344CB8AC3E}">
        <p14:creationId xmlns:p14="http://schemas.microsoft.com/office/powerpoint/2010/main" val="242405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0E080-B1C8-4CAA-AAC8-0C181EF5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01CA5-3862-4945-9F5C-7A70D728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测试</a:t>
            </a:r>
            <a:r>
              <a:rPr lang="en-US" altLang="zh-CN" dirty="0" err="1"/>
              <a:t>Textvqa</a:t>
            </a:r>
            <a:r>
              <a:rPr lang="zh-CN" altLang="en-US" dirty="0"/>
              <a:t>，先进行验证，结果如下：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batch_size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，用时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12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r>
              <a:rPr lang="zh-CN" altLang="en-US" dirty="0"/>
              <a:t>上图得到结果</a:t>
            </a:r>
            <a:r>
              <a:rPr lang="en-US" altLang="zh-CN" dirty="0"/>
              <a:t>71.86</a:t>
            </a:r>
            <a:r>
              <a:rPr lang="zh-CN" altLang="en-US" dirty="0"/>
              <a:t>，与论文中的</a:t>
            </a:r>
            <a:r>
              <a:rPr lang="en-US" altLang="zh-CN" dirty="0"/>
              <a:t>71.9</a:t>
            </a:r>
            <a:r>
              <a:rPr lang="zh-CN" altLang="en-US" dirty="0"/>
              <a:t>相当，可以认为使用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库进行在线测试得到的结果是准确的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1D2FA0-9DDF-4B35-A3AC-6A8E1D3EF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80" y="2682836"/>
            <a:ext cx="4648439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5F13-3B9C-48CC-B9F4-B43108DF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624-ACBC-42A5-8E95-614C7440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batch_size</a:t>
            </a:r>
            <a:r>
              <a:rPr lang="zh-CN" altLang="en-US" dirty="0"/>
              <a:t>为</a:t>
            </a:r>
            <a:r>
              <a:rPr lang="en-US" altLang="zh-CN" dirty="0"/>
              <a:t>24</a:t>
            </a:r>
            <a:r>
              <a:rPr lang="zh-CN" altLang="en-US" dirty="0"/>
              <a:t>，可以使</a:t>
            </a:r>
            <a:r>
              <a:rPr lang="en-US" altLang="zh-CN" dirty="0" err="1"/>
              <a:t>textvqa</a:t>
            </a:r>
            <a:r>
              <a:rPr lang="zh-CN" altLang="en-US" dirty="0"/>
              <a:t>的预计测试时间由</a:t>
            </a:r>
            <a:r>
              <a:rPr lang="en-US" altLang="zh-CN" dirty="0"/>
              <a:t>1</a:t>
            </a:r>
            <a:r>
              <a:rPr lang="zh-CN" altLang="en-US" dirty="0"/>
              <a:t>小时</a:t>
            </a:r>
            <a:r>
              <a:rPr lang="en-US" altLang="zh-CN" dirty="0"/>
              <a:t>12</a:t>
            </a:r>
            <a:r>
              <a:rPr lang="zh-CN" altLang="en-US" dirty="0"/>
              <a:t>分降至</a:t>
            </a:r>
            <a:r>
              <a:rPr lang="en-US" altLang="zh-CN" dirty="0"/>
              <a:t>15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r>
              <a:rPr lang="zh-CN" altLang="en-US" dirty="0"/>
              <a:t>以此来测试</a:t>
            </a:r>
            <a:r>
              <a:rPr lang="en-US" altLang="zh-CN" dirty="0" err="1"/>
              <a:t>mme</a:t>
            </a:r>
            <a:r>
              <a:rPr lang="zh-CN" altLang="en-US" dirty="0"/>
              <a:t>、</a:t>
            </a:r>
            <a:r>
              <a:rPr lang="en-US" altLang="zh-CN" dirty="0" err="1"/>
              <a:t>chartqa</a:t>
            </a:r>
            <a:r>
              <a:rPr lang="zh-CN" altLang="en-US" dirty="0"/>
              <a:t>、</a:t>
            </a:r>
            <a:r>
              <a:rPr lang="en-US" altLang="zh-CN" dirty="0" err="1"/>
              <a:t>docvqa</a:t>
            </a:r>
            <a:r>
              <a:rPr lang="zh-CN" altLang="en-US" dirty="0"/>
              <a:t>（</a:t>
            </a:r>
            <a:r>
              <a:rPr lang="en-US" altLang="zh-CN" dirty="0"/>
              <a:t>SOW</a:t>
            </a:r>
            <a:r>
              <a:rPr lang="zh-CN" altLang="en-US" dirty="0"/>
              <a:t>中要求的）：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 err="1"/>
              <a:t>docvqa</a:t>
            </a:r>
            <a:r>
              <a:rPr lang="zh-CN" altLang="en-US" dirty="0"/>
              <a:t>在测试中途出现</a:t>
            </a:r>
            <a:r>
              <a:rPr lang="en-US" altLang="zh-CN" dirty="0"/>
              <a:t>index error</a:t>
            </a:r>
            <a:r>
              <a:rPr lang="zh-CN" altLang="en-US" dirty="0"/>
              <a:t>，考虑到</a:t>
            </a:r>
            <a:r>
              <a:rPr lang="en-US" altLang="zh-CN" dirty="0"/>
              <a:t>EAGLE</a:t>
            </a:r>
            <a:r>
              <a:rPr lang="zh-CN" altLang="en-US" dirty="0"/>
              <a:t>论文中对</a:t>
            </a:r>
            <a:r>
              <a:rPr lang="en-US" altLang="zh-CN" dirty="0"/>
              <a:t>EAGLE-X5-7B</a:t>
            </a:r>
            <a:r>
              <a:rPr lang="zh-CN" altLang="en-US" dirty="0"/>
              <a:t>并未使用</a:t>
            </a:r>
            <a:r>
              <a:rPr lang="en-US" altLang="zh-CN" dirty="0" err="1"/>
              <a:t>docvqa</a:t>
            </a:r>
            <a:r>
              <a:rPr lang="zh-CN" altLang="en-US" dirty="0"/>
              <a:t>进行测试，初步怀疑存在问题</a:t>
            </a:r>
            <a:endParaRPr lang="en-US" altLang="zh-CN" dirty="0"/>
          </a:p>
          <a:p>
            <a:r>
              <a:rPr lang="zh-CN" altLang="en-US" dirty="0"/>
              <a:t>论文中</a:t>
            </a:r>
            <a:r>
              <a:rPr lang="en-US" altLang="zh-CN" dirty="0" err="1"/>
              <a:t>chartqa</a:t>
            </a:r>
            <a:r>
              <a:rPr lang="zh-CN" altLang="en-US" dirty="0"/>
              <a:t>：</a:t>
            </a:r>
            <a:r>
              <a:rPr lang="en-US" altLang="zh-CN" dirty="0"/>
              <a:t>67.0</a:t>
            </a:r>
            <a:r>
              <a:rPr lang="zh-CN" altLang="en-US" dirty="0"/>
              <a:t>；</a:t>
            </a:r>
            <a:r>
              <a:rPr lang="en-US" altLang="zh-CN" dirty="0" err="1"/>
              <a:t>mme</a:t>
            </a:r>
            <a:r>
              <a:rPr lang="zh-CN" altLang="en-US" dirty="0"/>
              <a:t>：</a:t>
            </a:r>
            <a:r>
              <a:rPr lang="en-US" altLang="zh-CN" dirty="0"/>
              <a:t>1579</a:t>
            </a:r>
            <a:r>
              <a:rPr lang="zh-CN" altLang="en-US" dirty="0"/>
              <a:t>。差距较大。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D278B-232C-4C28-A8D1-5969292E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73" y="3429000"/>
            <a:ext cx="5493032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C5F13-3B9C-48CC-B9F4-B43108DF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EAGLE</a:t>
            </a:r>
            <a:r>
              <a:rPr lang="zh-CN" altLang="en-US" dirty="0"/>
              <a:t>测试复现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624-ACBC-42A5-8E95-614C7440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考虑到只改动了</a:t>
            </a:r>
            <a:r>
              <a:rPr lang="en-US" altLang="zh-CN" dirty="0" err="1"/>
              <a:t>batch_size</a:t>
            </a:r>
            <a:r>
              <a:rPr lang="zh-CN" altLang="en-US" dirty="0"/>
              <a:t>，因此重试</a:t>
            </a:r>
            <a:r>
              <a:rPr lang="en-US" altLang="zh-CN" dirty="0" err="1"/>
              <a:t>batch_size</a:t>
            </a:r>
            <a:r>
              <a:rPr lang="en-US" altLang="zh-CN" dirty="0"/>
              <a:t>==1</a:t>
            </a:r>
            <a:r>
              <a:rPr lang="zh-CN" altLang="en-US" dirty="0"/>
              <a:t>的</a:t>
            </a:r>
            <a:r>
              <a:rPr lang="en-US" altLang="zh-CN" dirty="0" err="1"/>
              <a:t>mme</a:t>
            </a:r>
            <a:r>
              <a:rPr lang="zh-CN" altLang="en-US" dirty="0"/>
              <a:t>测试，得到结果如下：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BADB41-66BA-463D-AFA3-9932E851C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300265"/>
            <a:ext cx="4978656" cy="8953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B4119F-28E3-4C8D-9854-7C1C5F3D0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06" y="3222522"/>
            <a:ext cx="5038694" cy="327035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31E8C1C-8086-4755-9BF2-84FD6747EF5A}"/>
              </a:ext>
            </a:extLst>
          </p:cNvPr>
          <p:cNvSpPr txBox="1">
            <a:spLocks/>
          </p:cNvSpPr>
          <p:nvPr/>
        </p:nvSpPr>
        <p:spPr>
          <a:xfrm>
            <a:off x="838200" y="2906609"/>
            <a:ext cx="5189277" cy="3270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结果为</a:t>
            </a:r>
            <a:r>
              <a:rPr lang="en-US" altLang="zh-CN" dirty="0"/>
              <a:t>1581</a:t>
            </a:r>
            <a:r>
              <a:rPr lang="zh-CN" altLang="en-US" dirty="0"/>
              <a:t>，与论文中的</a:t>
            </a:r>
            <a:r>
              <a:rPr lang="en-US" altLang="zh-CN" dirty="0"/>
              <a:t>1579</a:t>
            </a:r>
            <a:r>
              <a:rPr lang="zh-CN" altLang="en-US" dirty="0"/>
              <a:t>相当，同时比对输出结果，可以认为在使用了</a:t>
            </a:r>
            <a:r>
              <a:rPr lang="en-US" altLang="zh-CN" dirty="0" err="1"/>
              <a:t>lmms</a:t>
            </a:r>
            <a:r>
              <a:rPr lang="en-US" altLang="zh-CN" dirty="0"/>
              <a:t>-eval</a:t>
            </a:r>
            <a:r>
              <a:rPr lang="zh-CN" altLang="en-US" dirty="0"/>
              <a:t>的情况下，</a:t>
            </a:r>
            <a:r>
              <a:rPr lang="en-US" altLang="zh-CN" dirty="0" err="1"/>
              <a:t>batch_size</a:t>
            </a:r>
            <a:r>
              <a:rPr lang="zh-CN" altLang="en-US" dirty="0"/>
              <a:t>影响测试结果。</a:t>
            </a:r>
            <a:endParaRPr lang="en-US" altLang="zh-CN" dirty="0"/>
          </a:p>
          <a:p>
            <a:r>
              <a:rPr lang="zh-CN" altLang="en-US" dirty="0"/>
              <a:t>后续实验只使用</a:t>
            </a:r>
            <a:r>
              <a:rPr lang="en-US" altLang="zh-CN" dirty="0" err="1"/>
              <a:t>batch_size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，此时</a:t>
            </a:r>
            <a:r>
              <a:rPr lang="en-US" altLang="zh-CN" dirty="0" err="1"/>
              <a:t>docvqa</a:t>
            </a:r>
            <a:r>
              <a:rPr lang="zh-CN" altLang="en-US" dirty="0"/>
              <a:t>可以完整测试，结果为</a:t>
            </a:r>
            <a:r>
              <a:rPr lang="en-US" altLang="zh-CN" dirty="0"/>
              <a:t>77.92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46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1026</Words>
  <Application>Microsoft Office PowerPoint</Application>
  <PresentationFormat>宽屏</PresentationFormat>
  <Paragraphs>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近期工作汇报</vt:lpstr>
      <vt:lpstr>编写测试代码</vt:lpstr>
      <vt:lpstr>EAGLE测试复现</vt:lpstr>
      <vt:lpstr>EAGLE的Github issue：</vt:lpstr>
      <vt:lpstr>源码问题猜想</vt:lpstr>
      <vt:lpstr>EAGLE测试复现</vt:lpstr>
      <vt:lpstr>EAGLE测试复现</vt:lpstr>
      <vt:lpstr>EAGLE测试复现</vt:lpstr>
      <vt:lpstr>EAGLE测试复现</vt:lpstr>
      <vt:lpstr>EAGLE测试复现</vt:lpstr>
      <vt:lpstr>Prompt测试实验</vt:lpstr>
      <vt:lpstr>EAGLE性能表</vt:lpstr>
      <vt:lpstr>图像测试结果</vt:lpstr>
      <vt:lpstr>图像测试结果</vt:lpstr>
      <vt:lpstr>视频测试实验</vt:lpstr>
      <vt:lpstr>视频测试数据集选择</vt:lpstr>
      <vt:lpstr>视频测试结果</vt:lpstr>
      <vt:lpstr>未来测试难点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近期工作汇报</dc:title>
  <dc:creator>XL H</dc:creator>
  <cp:lastModifiedBy>XL H</cp:lastModifiedBy>
  <cp:revision>38</cp:revision>
  <dcterms:created xsi:type="dcterms:W3CDTF">2024-11-25T11:37:54Z</dcterms:created>
  <dcterms:modified xsi:type="dcterms:W3CDTF">2024-11-25T14:30:43Z</dcterms:modified>
</cp:coreProperties>
</file>