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9" r:id="rId3"/>
    <p:sldId id="527" r:id="rId4"/>
    <p:sldId id="1233" r:id="rId5"/>
    <p:sldId id="1235" r:id="rId6"/>
    <p:sldId id="1238" r:id="rId7"/>
    <p:sldId id="1178" r:id="rId8"/>
    <p:sldId id="1240" r:id="rId9"/>
    <p:sldId id="1217" r:id="rId10"/>
    <p:sldId id="1242" r:id="rId11"/>
    <p:sldId id="1214" r:id="rId12"/>
    <p:sldId id="1245" r:id="rId13"/>
    <p:sldId id="1218" r:id="rId14"/>
    <p:sldId id="1250" r:id="rId15"/>
    <p:sldId id="1256" r:id="rId16"/>
    <p:sldId id="1220" r:id="rId17"/>
    <p:sldId id="1257" r:id="rId18"/>
    <p:sldId id="1260" r:id="rId19"/>
    <p:sldId id="1224" r:id="rId20"/>
    <p:sldId id="1225" r:id="rId21"/>
    <p:sldId id="1262" r:id="rId22"/>
    <p:sldId id="1268" r:id="rId23"/>
    <p:sldId id="1270" r:id="rId24"/>
    <p:sldId id="539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Light" panose="00000400000000000000" pitchFamily="2" charset="0"/>
      <p:regular r:id="rId35"/>
      <p:bold r:id="rId36"/>
      <p:italic r:id="rId37"/>
      <p:boldItalic r:id="rId38"/>
    </p:embeddedFont>
    <p:embeddedFont>
      <p:font typeface="Montserrat Medium" panose="00000600000000000000" pitchFamily="2" charset="0"/>
      <p:regular r:id="rId39"/>
      <p:bold r:id="rId40"/>
      <p:italic r:id="rId41"/>
      <p:boldItalic r:id="rId42"/>
    </p:embeddedFont>
    <p:embeddedFont>
      <p:font typeface="Montserrat SemiBold" panose="00000700000000000000" pitchFamily="2" charset="0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98" y="126"/>
      </p:cViewPr>
      <p:guideLst>
        <p:guide orient="horz" pos="1626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font" Target="fonts/font20.fntdata"/><Relationship Id="rId5" Type="http://schemas.openxmlformats.org/officeDocument/2006/relationships/slide" Target="slides/slide3.xml"/><Relationship Id="rId49" Type="http://schemas.openxmlformats.org/officeDocument/2006/relationships/font" Target="fonts/font19.fntdata"/><Relationship Id="rId48" Type="http://schemas.openxmlformats.org/officeDocument/2006/relationships/font" Target="fonts/font18.fntdata"/><Relationship Id="rId47" Type="http://schemas.openxmlformats.org/officeDocument/2006/relationships/font" Target="fonts/font17.fntdata"/><Relationship Id="rId46" Type="http://schemas.openxmlformats.org/officeDocument/2006/relationships/font" Target="fonts/font16.fntdata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slide" Target="slides/slide2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785110" y="4749800"/>
            <a:ext cx="35979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github.com/jonathancosme/runai_mlflow_demo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785110" y="4749800"/>
            <a:ext cx="35979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github.com/jonathancosme/runai_mlflow_demo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1261613"/>
            <a:ext cx="3628437" cy="16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mlflow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with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+mj-lt"/>
                <a:ea typeface="Montserrat Medium"/>
                <a:cs typeface="+mj-lt"/>
                <a:sym typeface="Montserrat Medium"/>
              </a:rPr>
              <a:t>run:ai</a:t>
            </a:r>
            <a:endParaRPr lang="en-US" sz="3600" b="0" i="0" u="none" strike="noStrike" cap="none" dirty="0" err="1">
              <a:solidFill>
                <a:schemeClr val="accen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329501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For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example:</a:t>
            </a:r>
            <a:endParaRPr lang="en-US" sz="1200" i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Whenever we create a job on run:ai, we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must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always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mount our NFS to the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ui_m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75" y="1324610"/>
            <a:ext cx="4779645" cy="27578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6603365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01820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Google Shape;898;p88"/>
          <p:cNvSpPr txBox="1"/>
          <p:nvPr/>
        </p:nvSpPr>
        <p:spPr>
          <a:xfrm>
            <a:off x="4841240" y="2089785"/>
            <a:ext cx="96774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our NFS folder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6545580" y="1986915"/>
            <a:ext cx="200914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default jupyter work directory (this is always the same)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29860" y="2284095"/>
            <a:ext cx="95250" cy="3816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9" idx="0"/>
          </p:cNvCxnSpPr>
          <p:nvPr/>
        </p:nvCxnSpPr>
        <p:spPr>
          <a:xfrm flipH="1">
            <a:off x="7431405" y="2358390"/>
            <a:ext cx="118745" cy="3073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904615" y="43935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‘mlflow’ 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mnt_af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2311400"/>
            <a:ext cx="1953895" cy="1799590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6213475" y="1442720"/>
            <a:ext cx="23253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3. This will cause our NFS directory to automatically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6" name="Picture 15" descr="nfs_af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95" y="2311400"/>
            <a:ext cx="2132330" cy="18161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docker image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75310" y="2240915"/>
            <a:ext cx="2555875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2409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3131185" y="2338070"/>
            <a:ext cx="1701800" cy="95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53365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58254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mlflow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67970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572770" y="295148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Google Shape;898;p88"/>
          <p:cNvSpPr txBox="1"/>
          <p:nvPr/>
        </p:nvSpPr>
        <p:spPr>
          <a:xfrm>
            <a:off x="4825365" y="300037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git (needed by mlflow)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232910" y="309753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2770" y="3361690"/>
            <a:ext cx="3660140" cy="2127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4825365" y="3371215"/>
            <a:ext cx="33026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copy new config file, with mlflow UI access configured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>
            <a:off x="4232910" y="346837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y_config"/>
          <p:cNvPicPr>
            <a:picLocks noChangeAspect="1"/>
          </p:cNvPicPr>
          <p:nvPr/>
        </p:nvPicPr>
        <p:blipFill>
          <a:blip r:embed="rId1"/>
          <a:srcRect l="3838" t="42514" r="1511"/>
          <a:stretch>
            <a:fillRect/>
          </a:stretch>
        </p:blipFill>
        <p:spPr>
          <a:xfrm>
            <a:off x="572770" y="2207895"/>
            <a:ext cx="5449570" cy="22821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661160" y="2694940"/>
            <a:ext cx="4243705" cy="2540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61160" y="2953385"/>
            <a:ext cx="1136015" cy="23685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165225" y="3880485"/>
            <a:ext cx="860425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3062605" y="378206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This tells jupyter to forward port 5000 to the URL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2025650" y="3963035"/>
            <a:ext cx="1036955" cy="5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3278505" y="306197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6322695" y="2228215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database and artifact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797175" y="3072130"/>
            <a:ext cx="481330" cy="1758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904865" y="2590800"/>
            <a:ext cx="4178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553845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mlflow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Accessing the mlflow UI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jonathancosme/mlflow-iu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mounted NFS folder (with ‘mlflow’ folder) in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84115" y="1980565"/>
            <a:ext cx="4053205" cy="2338705"/>
            <a:chOff x="7849" y="3119"/>
            <a:chExt cx="6383" cy="3683"/>
          </a:xfrm>
        </p:grpSpPr>
        <p:pic>
          <p:nvPicPr>
            <p:cNvPr id="9" name="Picture 8" descr="ui_m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49" y="3119"/>
              <a:ext cx="6383" cy="368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10" name="Rectangles 9"/>
            <p:cNvSpPr/>
            <p:nvPr/>
          </p:nvSpPr>
          <p:spPr>
            <a:xfrm>
              <a:off x="10908" y="4931"/>
              <a:ext cx="1403" cy="3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74" y="4895"/>
              <a:ext cx="191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Google Shape;898;p88"/>
            <p:cNvSpPr txBox="1"/>
            <p:nvPr/>
          </p:nvSpPr>
          <p:spPr>
            <a:xfrm>
              <a:off x="8947" y="4027"/>
              <a:ext cx="1524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NFS folder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sp>
          <p:nvSpPr>
            <p:cNvPr id="13" name="Google Shape;898;p88"/>
            <p:cNvSpPr txBox="1"/>
            <p:nvPr/>
          </p:nvSpPr>
          <p:spPr>
            <a:xfrm>
              <a:off x="10933" y="3748"/>
              <a:ext cx="3164" cy="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default jupyter work directory (this is always the same)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1" idx="0"/>
            </p:cNvCxnSpPr>
            <p:nvPr/>
          </p:nvCxnSpPr>
          <p:spPr>
            <a:xfrm flipH="1">
              <a:off x="9131" y="4333"/>
              <a:ext cx="578" cy="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0" idx="0"/>
            </p:cNvCxnSpPr>
            <p:nvPr/>
          </p:nvCxnSpPr>
          <p:spPr>
            <a:xfrm flipH="1">
              <a:off x="11610" y="4333"/>
              <a:ext cx="905" cy="5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3395" y="1972310"/>
            <a:ext cx="4361815" cy="2569845"/>
            <a:chOff x="777" y="2609"/>
            <a:chExt cx="6869" cy="4047"/>
          </a:xfrm>
        </p:grpSpPr>
        <p:pic>
          <p:nvPicPr>
            <p:cNvPr id="18" name="Picture 17" descr="runai_ui_dock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" y="2609"/>
              <a:ext cx="6869" cy="4047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20" name="Rectangles 19"/>
            <p:cNvSpPr/>
            <p:nvPr/>
          </p:nvSpPr>
          <p:spPr>
            <a:xfrm>
              <a:off x="3367" y="2746"/>
              <a:ext cx="1107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068" y="4459"/>
              <a:ext cx="176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2988" y="5341"/>
              <a:ext cx="696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2" name="Picture 1" descr="jupyter_work_d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95820" cy="36366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Rectangles 2"/>
          <p:cNvSpPr/>
          <p:nvPr/>
        </p:nvSpPr>
        <p:spPr>
          <a:xfrm>
            <a:off x="741045" y="147510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‘mlflow’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1783080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096645" y="1845945"/>
            <a:ext cx="811530" cy="711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4923790" y="2557145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select ‘mlflow’ on launcher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1"/>
            <a:endCxn id="19" idx="3"/>
          </p:cNvCxnSpPr>
          <p:nvPr/>
        </p:nvCxnSpPr>
        <p:spPr>
          <a:xfrm flipH="1" flipV="1">
            <a:off x="3731260" y="2035175"/>
            <a:ext cx="1192530" cy="619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226435" y="1783080"/>
            <a:ext cx="504825" cy="5041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9" name="Picture 8" descr="mlflow_ui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40614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 new tab should appear with the mlflow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running mlflow experiments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mlflow overview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</a:t>
            </a:r>
            <a:endParaRPr lang="en-US" dirty="0"/>
          </a:p>
        </p:txBody>
      </p:sp>
      <p:pic>
        <p:nvPicPr>
          <p:cNvPr id="2" name="Picture 1" descr="code_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160" y="1048385"/>
            <a:ext cx="5387975" cy="3432175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561340" y="14160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 your script, you should first launch the mlflow server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19705" y="1602105"/>
            <a:ext cx="465455" cy="532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185160" y="1610360"/>
            <a:ext cx="5325110" cy="10483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Google Shape;898;p88"/>
          <p:cNvSpPr txBox="1"/>
          <p:nvPr/>
        </p:nvSpPr>
        <p:spPr>
          <a:xfrm>
            <a:off x="493395" y="2967355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Then be sure to set the tracking uri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185160" y="2896235"/>
            <a:ext cx="4323080" cy="14224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185160" y="3338195"/>
            <a:ext cx="1807210" cy="1485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651760" y="3064510"/>
            <a:ext cx="533400" cy="3479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2651760" y="2967355"/>
            <a:ext cx="533400" cy="971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  <p:pic>
        <p:nvPicPr>
          <p:cNvPr id="11" name="Picture 10" descr="cli_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3368675"/>
            <a:ext cx="4780915" cy="1105535"/>
          </a:xfrm>
          <a:prstGeom prst="rect">
            <a:avLst/>
          </a:prstGeom>
        </p:spPr>
      </p:pic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mlflow-ui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92755" y="4320540"/>
            <a:ext cx="1899920" cy="692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70680" y="3933825"/>
            <a:ext cx="2445385" cy="1587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22825" y="4092575"/>
            <a:ext cx="347662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892675" y="4244340"/>
            <a:ext cx="330898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2" name="Google Shape;898;p88"/>
          <p:cNvSpPr txBox="1"/>
          <p:nvPr/>
        </p:nvSpPr>
        <p:spPr>
          <a:xfrm>
            <a:off x="561340" y="4203700"/>
            <a:ext cx="2431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 code to run the job must specify the python script with relative location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19705" y="3862705"/>
            <a:ext cx="2103120" cy="3060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450975" cy="6584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pic>
        <p:nvPicPr>
          <p:cNvPr id="2" name="Picture 1" descr="cli_command"/>
          <p:cNvPicPr>
            <a:picLocks noChangeAspect="1"/>
          </p:cNvPicPr>
          <p:nvPr/>
        </p:nvPicPr>
        <p:blipFill>
          <a:blip r:embed="rId1"/>
          <a:srcRect r="7022"/>
          <a:stretch>
            <a:fillRect/>
          </a:stretch>
        </p:blipFill>
        <p:spPr>
          <a:xfrm>
            <a:off x="664210" y="1209040"/>
            <a:ext cx="3556635" cy="8502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Picture 2" descr="runai_jobs_ui_before"/>
          <p:cNvPicPr>
            <a:picLocks noChangeAspect="1"/>
          </p:cNvPicPr>
          <p:nvPr/>
        </p:nvPicPr>
        <p:blipFill>
          <a:blip r:embed="rId2"/>
          <a:srcRect t="12383" r="71276" b="68873"/>
          <a:stretch>
            <a:fillRect/>
          </a:stretch>
        </p:blipFill>
        <p:spPr>
          <a:xfrm>
            <a:off x="664210" y="2360930"/>
            <a:ext cx="2626360" cy="9188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4" name="Picture 3" descr="runai_jobs_ui_after"/>
          <p:cNvPicPr>
            <a:picLocks noChangeAspect="1"/>
          </p:cNvPicPr>
          <p:nvPr/>
        </p:nvPicPr>
        <p:blipFill>
          <a:blip r:embed="rId3"/>
          <a:srcRect t="11917" r="71102" b="70181"/>
          <a:stretch>
            <a:fillRect/>
          </a:stretch>
        </p:blipFill>
        <p:spPr>
          <a:xfrm>
            <a:off x="648335" y="3648075"/>
            <a:ext cx="2642235" cy="8775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Picture 4" descr="mlflow_ui_after"/>
          <p:cNvPicPr>
            <a:picLocks noChangeAspect="1"/>
          </p:cNvPicPr>
          <p:nvPr/>
        </p:nvPicPr>
        <p:blipFill>
          <a:blip r:embed="rId4"/>
          <a:srcRect l="2500" r="56261" b="46995"/>
          <a:stretch>
            <a:fillRect/>
          </a:stretch>
        </p:blipFill>
        <p:spPr>
          <a:xfrm>
            <a:off x="4903470" y="1832610"/>
            <a:ext cx="3770630" cy="2598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Google Shape;898;p88"/>
          <p:cNvSpPr txBox="1"/>
          <p:nvPr/>
        </p:nvSpPr>
        <p:spPr>
          <a:xfrm>
            <a:off x="648335" y="10058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48335" y="1209040"/>
            <a:ext cx="3573145" cy="835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121535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509395" y="2315845"/>
            <a:ext cx="582930" cy="513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282892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Google Shape;898;p88"/>
          <p:cNvSpPr txBox="1"/>
          <p:nvPr/>
        </p:nvSpPr>
        <p:spPr>
          <a:xfrm>
            <a:off x="664210" y="3431540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3) wait for job to finish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1509395" y="3625850"/>
            <a:ext cx="582930" cy="315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971550" y="394144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Google Shape;898;p88"/>
          <p:cNvSpPr txBox="1"/>
          <p:nvPr/>
        </p:nvSpPr>
        <p:spPr>
          <a:xfrm>
            <a:off x="4903470" y="1638300"/>
            <a:ext cx="23602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4) refresh mlflow UI to see updates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32" name="Straight Arrow Connector 31"/>
          <p:cNvCxnSpPr>
            <a:stCxn id="31" idx="2"/>
            <a:endCxn id="33" idx="0"/>
          </p:cNvCxnSpPr>
          <p:nvPr/>
        </p:nvCxnSpPr>
        <p:spPr>
          <a:xfrm>
            <a:off x="6083935" y="1832610"/>
            <a:ext cx="528320" cy="13868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6331585" y="3219450"/>
            <a:ext cx="561340" cy="250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971415" y="2752090"/>
            <a:ext cx="662940" cy="1752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6600825" y="4199890"/>
            <a:ext cx="662940" cy="1752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run?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2069465" y="2097405"/>
            <a:ext cx="7346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Database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2343785"/>
            <a:ext cx="1249680" cy="124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5" y="2223770"/>
            <a:ext cx="1489075" cy="1489075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782185" y="2097405"/>
            <a:ext cx="12966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Artifacts folder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61906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Database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store information related to experiment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An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Artifacts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store objects related to the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First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3786505" y="1740535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ui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7" name="Google Shape;898;p88"/>
          <p:cNvSpPr txBox="1"/>
          <p:nvPr/>
        </p:nvSpPr>
        <p:spPr>
          <a:xfrm>
            <a:off x="3786505" y="2239010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Google Shape;898;p88"/>
          <p:cNvSpPr txBox="1"/>
          <p:nvPr/>
        </p:nvSpPr>
        <p:spPr>
          <a:xfrm>
            <a:off x="4820285" y="1996440"/>
            <a:ext cx="38544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(or)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0" name="Google Shape;898;p88"/>
          <p:cNvSpPr txBox="1"/>
          <p:nvPr/>
        </p:nvSpPr>
        <p:spPr>
          <a:xfrm>
            <a:off x="572770" y="1703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running either of these commands will automatically create a database in the local directory, if one doesn’t exist.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3100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can also choose to specify the location of the database, and artifact folder, as well as the host IP, and port.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43325" y="3045460"/>
            <a:ext cx="5187315" cy="12185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--backend-store-uri=sqlite:///abs/path/to/db/mlflow.db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--default-artifact-root=/abs/path/to/artifacts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--host=0.0.0.0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--port=5000 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call mlflow commands within the python script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1795780"/>
            <a:ext cx="2853690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you’ll want to import mlflow, then set the tracking uri so that mlflow will save everything to the database and artifact folder.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Then you’ll want to start your run, and at the end, you’ll want to end the run.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4218305" y="1748790"/>
            <a:ext cx="3430905" cy="23714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import mlflow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mlflow.set_tracking_uri(‘0.0.0.0:5000’)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mlflow.start_run()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your code here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mlflow.end_run()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mlflow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4162425" y="1182370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jupyterlab*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jupyter-server-proxy*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*needed in order to access the mlflow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209040"/>
            <a:ext cx="3208655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database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artifacts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creating persistent directory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273550" y="1450340"/>
            <a:ext cx="264096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the default folder structure for our jupyter lab image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ra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141855"/>
            <a:ext cx="1912620" cy="14306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3781</Words>
  <Application>WPS Presentation</Application>
  <PresentationFormat>On-screen Show (16:9)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Calibri</vt:lpstr>
      <vt:lpstr>DejaVu Sans</vt:lpstr>
      <vt:lpstr>Microsoft YaHei</vt:lpstr>
      <vt:lpstr>Droid Sans Fallback</vt:lpstr>
      <vt:lpstr>Arial Unicode MS</vt:lpstr>
      <vt:lpstr>C059</vt:lpstr>
      <vt:lpstr>OpenSymbol</vt:lpstr>
      <vt:lpstr>Cambria</vt:lpstr>
      <vt:lpstr>Simple Light</vt:lpstr>
      <vt:lpstr>PowerPoint 演示文稿</vt:lpstr>
      <vt:lpstr>PowerPoint 演示文稿</vt:lpstr>
      <vt:lpstr>What is needed for mlflow to run?</vt:lpstr>
      <vt:lpstr>How does mlflow work?</vt:lpstr>
      <vt:lpstr>How does mlflow work?</vt:lpstr>
      <vt:lpstr>PowerPoint 演示文稿</vt:lpstr>
      <vt:lpstr>What is needed for mlflow to run on run:ai?</vt:lpstr>
      <vt:lpstr>PowerPoint 演示文稿</vt:lpstr>
      <vt:lpstr>Before we start</vt:lpstr>
      <vt:lpstr>Before we start</vt:lpstr>
      <vt:lpstr>Before we start</vt:lpstr>
      <vt:lpstr>PowerPoint 演示文稿</vt:lpstr>
      <vt:lpstr>Docker used in our example</vt:lpstr>
      <vt:lpstr>Docker used in our example</vt:lpstr>
      <vt:lpstr>PowerPoint 演示文稿</vt:lpstr>
      <vt:lpstr>Access mlflow UI</vt:lpstr>
      <vt:lpstr>Access mlflow UI</vt:lpstr>
      <vt:lpstr>Access mlflow UI</vt:lpstr>
      <vt:lpstr>PowerPoint 演示文稿</vt:lpstr>
      <vt:lpstr>Python scripts</vt:lpstr>
      <vt:lpstr>CLI submission</vt:lpstr>
      <vt:lpstr>Example job submission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73</cp:revision>
  <dcterms:created xsi:type="dcterms:W3CDTF">2022-08-01T08:54:51Z</dcterms:created>
  <dcterms:modified xsi:type="dcterms:W3CDTF">2022-08-01T08:54:51Z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KSOProductBuildVer">
    <vt:lpwstr>1033-11.1.0.11664</vt:lpwstr>
  </property>
  <property fmtid="{D5CDD505-2E9C-101B-9397-08002B2CF9AE}" pid="4" name="ICV">
    <vt:lpwstr/>
  </property>
</Properties>
</file>