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9" r:id="rId3"/>
    <p:sldId id="527" r:id="rId4"/>
    <p:sldId id="1233" r:id="rId5"/>
    <p:sldId id="1235" r:id="rId6"/>
    <p:sldId id="1238" r:id="rId7"/>
    <p:sldId id="1178" r:id="rId8"/>
    <p:sldId id="1240" r:id="rId9"/>
    <p:sldId id="1217" r:id="rId10"/>
    <p:sldId id="1242" r:id="rId11"/>
    <p:sldId id="1214" r:id="rId12"/>
    <p:sldId id="1245" r:id="rId13"/>
    <p:sldId id="1218" r:id="rId14"/>
    <p:sldId id="1250" r:id="rId15"/>
    <p:sldId id="1256" r:id="rId16"/>
    <p:sldId id="1273" r:id="rId17"/>
    <p:sldId id="1220" r:id="rId18"/>
    <p:sldId id="1257" r:id="rId19"/>
    <p:sldId id="1260" r:id="rId20"/>
    <p:sldId id="1224" r:id="rId21"/>
    <p:sldId id="1274" r:id="rId22"/>
    <p:sldId id="1275" r:id="rId23"/>
    <p:sldId id="1225" r:id="rId24"/>
    <p:sldId id="1262" r:id="rId25"/>
    <p:sldId id="1268" r:id="rId26"/>
    <p:sldId id="1270" r:id="rId27"/>
    <p:sldId id="1285" r:id="rId28"/>
    <p:sldId id="539" r:id="rId2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Montserrat Light" panose="00000400000000000000" pitchFamily="2" charset="0"/>
      <p:regular r:id="rId39"/>
      <p:bold r:id="rId40"/>
      <p:italic r:id="rId41"/>
      <p:boldItalic r:id="rId42"/>
    </p:embeddedFont>
    <p:embeddedFont>
      <p:font typeface="Montserrat Medium" panose="00000600000000000000" pitchFamily="2" charset="0"/>
      <p:regular r:id="rId43"/>
      <p:bold r:id="rId44"/>
      <p:italic r:id="rId45"/>
      <p:boldItalic r:id="rId46"/>
    </p:embeddedFont>
    <p:embeddedFont>
      <p:font typeface="Montserrat SemiBold" panose="00000700000000000000" pitchFamily="2" charset="0"/>
      <p:regular r:id="rId47"/>
      <p:bold r:id="rId48"/>
      <p:italic r:id="rId49"/>
      <p:boldItalic r:id="rId50"/>
    </p:embeddedFont>
    <p:embeddedFont>
      <p:font typeface="Trebuchet MS" panose="020B0603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196F3C"/>
    <a:srgbClr val="957104"/>
    <a:srgbClr val="B4E2D4"/>
    <a:srgbClr val="B0E3FE"/>
    <a:srgbClr val="6A98FE"/>
    <a:srgbClr val="012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098" y="126"/>
      </p:cViewPr>
      <p:guideLst>
        <p:guide orient="horz" pos="1616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font" Target="fonts/font20.fntdata"/><Relationship Id="rId53" Type="http://schemas.openxmlformats.org/officeDocument/2006/relationships/font" Target="fonts/font19.fntdata"/><Relationship Id="rId52" Type="http://schemas.openxmlformats.org/officeDocument/2006/relationships/font" Target="fonts/font18.fntdata"/><Relationship Id="rId51" Type="http://schemas.openxmlformats.org/officeDocument/2006/relationships/font" Target="fonts/font17.fntdata"/><Relationship Id="rId50" Type="http://schemas.openxmlformats.org/officeDocument/2006/relationships/font" Target="fonts/font16.fntdata"/><Relationship Id="rId5" Type="http://schemas.openxmlformats.org/officeDocument/2006/relationships/slide" Target="slides/slide3.xml"/><Relationship Id="rId49" Type="http://schemas.openxmlformats.org/officeDocument/2006/relationships/font" Target="fonts/font15.fntdata"/><Relationship Id="rId48" Type="http://schemas.openxmlformats.org/officeDocument/2006/relationships/font" Target="fonts/font14.fntdata"/><Relationship Id="rId47" Type="http://schemas.openxmlformats.org/officeDocument/2006/relationships/font" Target="fonts/font13.fntdata"/><Relationship Id="rId46" Type="http://schemas.openxmlformats.org/officeDocument/2006/relationships/font" Target="fonts/font12.fntdata"/><Relationship Id="rId45" Type="http://schemas.openxmlformats.org/officeDocument/2006/relationships/font" Target="fonts/font11.fntdata"/><Relationship Id="rId44" Type="http://schemas.openxmlformats.org/officeDocument/2006/relationships/font" Target="fonts/font10.fntdata"/><Relationship Id="rId43" Type="http://schemas.openxmlformats.org/officeDocument/2006/relationships/font" Target="fonts/font9.fntdata"/><Relationship Id="rId42" Type="http://schemas.openxmlformats.org/officeDocument/2006/relationships/font" Target="fonts/font8.fntdata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slide" Target="slides/slide2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hyperlink" Target="http://www.run.ai" TargetMode="External"/><Relationship Id="rId2" Type="http://schemas.openxmlformats.org/officeDocument/2006/relationships/hyperlink" Target="mailto:info@run.ai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hyperlink" Target="http://www.run.ai" TargetMode="External"/><Relationship Id="rId2" Type="http://schemas.openxmlformats.org/officeDocument/2006/relationships/hyperlink" Target="mailto:info@run.ai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Bleed">
  <p:cSld name="CUSTOM_2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>
            <a:spLocks noGrp="1"/>
          </p:cNvSpPr>
          <p:nvPr>
            <p:ph type="pic" idx="2"/>
          </p:nvPr>
        </p:nvSpPr>
        <p:spPr>
          <a:xfrm>
            <a:off x="-4500" y="0"/>
            <a:ext cx="915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Clean" charset="0"/>
                <a:ea typeface="Clean" charset="0"/>
                <a:cs typeface="Clean" charset="0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title"/>
          </p:nvPr>
        </p:nvSpPr>
        <p:spPr>
          <a:xfrm>
            <a:off x="415290" y="434340"/>
            <a:ext cx="8313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8"/>
          <p:cNvSpPr txBox="1">
            <a:spLocks noGrp="1"/>
          </p:cNvSpPr>
          <p:nvPr>
            <p:ph type="body" idx="1"/>
          </p:nvPr>
        </p:nvSpPr>
        <p:spPr>
          <a:xfrm>
            <a:off x="430625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chemeClr val="accent4"/>
                </a:solidFill>
                <a:latin typeface="+mj-lt"/>
                <a:cs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chemeClr val="accent4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chemeClr val="accent4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marL="3200400" lvl="6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marL="3657600" lvl="7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marL="4114800" lvl="8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366" name="Google Shape;366;p48"/>
          <p:cNvSpPr txBox="1">
            <a:spLocks noGrp="1"/>
          </p:cNvSpPr>
          <p:nvPr>
            <p:ph type="body" idx="2"/>
          </p:nvPr>
        </p:nvSpPr>
        <p:spPr>
          <a:xfrm>
            <a:off x="415290" y="906780"/>
            <a:ext cx="83133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sz="15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marL="3200400" lvl="6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marL="3657600" lvl="7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marL="4114800" lvl="8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367" name="Google Shape;367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>
            <a:spLocks noGrp="1"/>
          </p:cNvSpPr>
          <p:nvPr>
            <p:ph type="title"/>
          </p:nvPr>
        </p:nvSpPr>
        <p:spPr>
          <a:xfrm>
            <a:off x="415290" y="551022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>
            <a:spLocks noGrp="1"/>
          </p:cNvSpPr>
          <p:nvPr>
            <p:ph type="body" idx="1"/>
          </p:nvPr>
        </p:nvSpPr>
        <p:spPr>
          <a:xfrm>
            <a:off x="426720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None/>
              <a:defRPr sz="1700">
                <a:solidFill>
                  <a:schemeClr val="dk2"/>
                </a:solidFill>
                <a:latin typeface="+mj-lt"/>
                <a:cs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None/>
              <a:defRPr sz="15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None/>
              <a:defRPr sz="1300">
                <a:solidFill>
                  <a:schemeClr val="dk2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71" name="Google Shape;371;p49"/>
          <p:cNvSpPr txBox="1">
            <a:spLocks noGrp="1"/>
          </p:cNvSpPr>
          <p:nvPr>
            <p:ph type="body" idx="2"/>
          </p:nvPr>
        </p:nvSpPr>
        <p:spPr>
          <a:xfrm>
            <a:off x="415290" y="986111"/>
            <a:ext cx="8313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Trebuchet MS"/>
              <a:buNone/>
              <a:defRPr sz="20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72" name="Google Shape;372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+mj-lt"/>
                <a:ea typeface="Arial"/>
                <a:cs typeface="+mj-lt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Content">
  <p:cSld name="Header and Conten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342900" y="932201"/>
            <a:ext cx="8458200" cy="35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latin typeface="+mj-lt"/>
                <a:cs typeface="+mj-lt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77" name="Google Shape;377;p51"/>
          <p:cNvSpPr txBox="1">
            <a:spLocks noGrp="1"/>
          </p:cNvSpPr>
          <p:nvPr>
            <p:ph type="title"/>
          </p:nvPr>
        </p:nvSpPr>
        <p:spPr>
          <a:xfrm>
            <a:off x="342900" y="291059"/>
            <a:ext cx="8458200" cy="62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6434" y="4910328"/>
            <a:ext cx="3319272" cy="891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600" smtClean="0">
                <a:solidFill>
                  <a:schemeClr val="tx1"/>
                </a:solidFill>
                <a:latin typeface="+mj-lt"/>
                <a:cs typeface="+mj-lt"/>
              </a:defRPr>
            </a:lvl1pPr>
          </a:lstStyle>
          <a:p>
            <a:r>
              <a:rPr lang="en-US"/>
              <a:t>© 2020 NetApp, Inc. All rights reserved.  — NETAPP CONFIDENTIAL — 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824" y="4910328"/>
            <a:ext cx="301752" cy="891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600" b="0" smtClean="0">
                <a:solidFill>
                  <a:schemeClr val="tx1"/>
                </a:solidFill>
                <a:latin typeface="+mj-lt"/>
                <a:cs typeface="+mj-lt"/>
              </a:defRPr>
            </a:lvl1pPr>
          </a:lstStyle>
          <a:p>
            <a:fld id="{B071A5F3-A4FF-4CEE-8215-C08835B585C1}" type="slidenum">
              <a:rPr lang="en-US" smtClean="0"/>
            </a:fld>
            <a:endParaRPr lang="en-US"/>
          </a:p>
        </p:txBody>
      </p:sp>
      <p:sp>
        <p:nvSpPr>
          <p:cNvPr id="8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81178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3185494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6089810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81178" y="612324"/>
            <a:ext cx="8579358" cy="473202"/>
          </a:xfrm>
          <a:prstGeom prst="rect">
            <a:avLst/>
          </a:prstGeo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tx1"/>
                </a:solidFill>
                <a:latin typeface="+mj-lt"/>
                <a:cs typeface="+mj-lt"/>
              </a:defRPr>
            </a:lvl1pPr>
            <a:lvl2pPr marL="342900" indent="0">
              <a:buNone/>
              <a:defRPr sz="1500" b="1"/>
            </a:lvl2pPr>
            <a:lvl3pPr marL="686435" indent="0">
              <a:buNone/>
              <a:defRPr sz="1425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itle 3"/>
          <p:cNvSpPr>
            <a:spLocks noGrp="1"/>
          </p:cNvSpPr>
          <p:nvPr>
            <p:ph type="title" hasCustomPrompt="1"/>
          </p:nvPr>
        </p:nvSpPr>
        <p:spPr>
          <a:xfrm>
            <a:off x="281178" y="395802"/>
            <a:ext cx="8579358" cy="246888"/>
          </a:xfrm>
        </p:spPr>
        <p:txBody>
          <a:bodyPr wrap="square" lIns="91440">
            <a:noAutofit/>
          </a:bodyPr>
          <a:lstStyle>
            <a:lvl1pPr>
              <a:defRPr sz="1650">
                <a:latin typeface="+mj-lt"/>
                <a:cs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/>
          <p:nvPr/>
        </p:nvSpPr>
        <p:spPr>
          <a:xfrm>
            <a:off x="-35300" y="-35300"/>
            <a:ext cx="92088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263E"/>
                </a:highlight>
                <a:latin typeface="+mj-lt"/>
                <a:cs typeface="+mj-lt"/>
              </a:rPr>
              <a:t>          </a:t>
            </a:r>
            <a:endParaRPr lang="en-GB">
              <a:highlight>
                <a:srgbClr val="00263E"/>
              </a:highlight>
              <a:latin typeface="+mj-lt"/>
              <a:cs typeface="+mj-lt"/>
            </a:endParaRPr>
          </a:p>
        </p:txBody>
      </p:sp>
      <p:pic>
        <p:nvPicPr>
          <p:cNvPr id="384" name="Google Shape;384;p5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58574" y="355675"/>
            <a:ext cx="411575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02075" y="1833775"/>
            <a:ext cx="1468239" cy="148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7025" y="1878406"/>
            <a:ext cx="3359532" cy="1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3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295192" y="295362"/>
            <a:ext cx="1433450" cy="14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3"/>
          <p:cNvPicPr preferRelativeResize="0"/>
          <p:nvPr/>
        </p:nvPicPr>
        <p:blipFill>
          <a:blip r:embed="rId6"/>
          <a:stretch>
            <a:fillRect/>
          </a:stretch>
        </p:blipFill>
        <p:spPr>
          <a:xfrm flipH="1">
            <a:off x="287018" y="3424388"/>
            <a:ext cx="1409387" cy="14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910800" y="3442875"/>
            <a:ext cx="3359532" cy="1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3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1910800" y="313937"/>
            <a:ext cx="3359532" cy="13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Pink Divider Slide">
  <p:cSld name="Pink Divider Slide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/>
          <p:nvPr/>
        </p:nvSpPr>
        <p:spPr>
          <a:xfrm>
            <a:off x="-35300" y="-35300"/>
            <a:ext cx="92088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263E"/>
              </a:highlight>
              <a:latin typeface="+mj-lt"/>
              <a:cs typeface="+mj-lt"/>
            </a:endParaRPr>
          </a:p>
        </p:txBody>
      </p:sp>
      <p:pic>
        <p:nvPicPr>
          <p:cNvPr id="402" name="Google Shape;402;p5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02000" y="-133825"/>
            <a:ext cx="4896800" cy="5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/>
          <p:nvPr/>
        </p:nvSpPr>
        <p:spPr>
          <a:xfrm>
            <a:off x="-35300" y="1972950"/>
            <a:ext cx="7188900" cy="1199400"/>
          </a:xfrm>
          <a:prstGeom prst="rect">
            <a:avLst/>
          </a:prstGeom>
          <a:solidFill>
            <a:srgbClr val="DF1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6575860" y="1972952"/>
            <a:ext cx="1199400" cy="1199400"/>
          </a:xfrm>
          <a:prstGeom prst="ellipse">
            <a:avLst/>
          </a:prstGeom>
          <a:solidFill>
            <a:srgbClr val="680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80030"/>
              </a:highlight>
              <a:latin typeface="+mj-lt"/>
              <a:cs typeface="+mj-lt"/>
            </a:endParaRPr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67649" y="1963825"/>
            <a:ext cx="1215800" cy="12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Mode Slide">
  <p:cSld name="1_Blank Dark Mode Slide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/>
          <p:nvPr/>
        </p:nvSpPr>
        <p:spPr>
          <a:xfrm>
            <a:off x="-40300" y="-35300"/>
            <a:ext cx="92139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263E"/>
              </a:highlight>
              <a:latin typeface="+mj-lt"/>
              <a:cs typeface="+mj-lt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Navy Body">
  <p:cSld name="1_Navy Body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32" name="Google Shape;432;p62"/>
          <p:cNvSpPr/>
          <p:nvPr/>
        </p:nvSpPr>
        <p:spPr>
          <a:xfrm rot="10800000" flipH="1">
            <a:off x="-5625" y="1126800"/>
            <a:ext cx="9164400" cy="40287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grpSp>
        <p:nvGrpSpPr>
          <p:cNvPr id="433" name="Google Shape;433;p62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434" name="Google Shape;434;p62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sp>
          <p:nvSpPr>
            <p:cNvPr id="435" name="Google Shape;435;p62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pic>
          <p:nvPicPr>
            <p:cNvPr id="436" name="Google Shape;436;p6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Headline">
  <p:cSld name="1_Navy Headline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"/>
          <p:cNvSpPr/>
          <p:nvPr/>
        </p:nvSpPr>
        <p:spPr>
          <a:xfrm>
            <a:off x="0" y="0"/>
            <a:ext cx="9158700" cy="15363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grpSp>
        <p:nvGrpSpPr>
          <p:cNvPr id="439" name="Google Shape;439;p63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440" name="Google Shape;440;p63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sp>
          <p:nvSpPr>
            <p:cNvPr id="441" name="Google Shape;441;p63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pic>
          <p:nvPicPr>
            <p:cNvPr id="442" name="Google Shape;442;p6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1_Closing Slide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/>
          <p:nvPr/>
        </p:nvSpPr>
        <p:spPr>
          <a:xfrm>
            <a:off x="-33575" y="-35300"/>
            <a:ext cx="92070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45" name="Google Shape;445;p64"/>
          <p:cNvSpPr txBox="1"/>
          <p:nvPr/>
        </p:nvSpPr>
        <p:spPr>
          <a:xfrm>
            <a:off x="489200" y="4566025"/>
            <a:ext cx="1881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2"/>
              </a:rPr>
              <a:t>info@run.ai</a:t>
            </a:r>
            <a:r>
              <a:rPr lang="en-GB" sz="1000">
                <a:latin typeface="+mj-lt"/>
                <a:ea typeface="Montserrat SemiBold"/>
                <a:cs typeface="+mj-lt"/>
                <a:sym typeface="Montserrat SemiBold"/>
              </a:rPr>
              <a:t> </a:t>
            </a:r>
            <a:r>
              <a:rPr lang="en-GB" sz="1000">
                <a:solidFill>
                  <a:schemeClr val="lt1"/>
                </a:solidFill>
                <a:latin typeface="+mj-lt"/>
                <a:cs typeface="+mj-lt"/>
              </a:rPr>
              <a:t> </a:t>
            </a:r>
            <a:r>
              <a:rPr lang="en-GB" sz="1000">
                <a:solidFill>
                  <a:schemeClr val="lt1"/>
                </a:solidFill>
                <a:latin typeface="+mj-lt"/>
                <a:ea typeface="Clean" charset="0"/>
                <a:cs typeface="+mj-lt"/>
                <a:sym typeface="Clean" charset="0"/>
              </a:rPr>
              <a:t>|</a:t>
            </a:r>
            <a:r>
              <a:rPr lang="en-GB" sz="1000">
                <a:solidFill>
                  <a:schemeClr val="lt1"/>
                </a:solidFill>
                <a:latin typeface="+mj-lt"/>
                <a:cs typeface="+mj-lt"/>
              </a:rPr>
              <a:t> </a:t>
            </a:r>
            <a:r>
              <a:rPr lang="en-GB" sz="1000">
                <a:latin typeface="+mj-lt"/>
                <a:cs typeface="+mj-lt"/>
              </a:rPr>
              <a:t> </a:t>
            </a:r>
            <a:r>
              <a:rPr lang="en-GB" sz="1000">
                <a:solidFill>
                  <a:schemeClr val="dk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3"/>
              </a:rPr>
              <a:t>www.run.ai</a:t>
            </a:r>
            <a:endParaRPr sz="1000">
              <a:solidFill>
                <a:schemeClr val="dk2"/>
              </a:solidFill>
              <a:latin typeface="+mj-lt"/>
              <a:ea typeface="Montserrat SemiBold"/>
              <a:cs typeface="+mj-lt"/>
              <a:sym typeface="Montserrat SemiBold"/>
            </a:endParaRPr>
          </a:p>
        </p:txBody>
      </p:sp>
      <p:grpSp>
        <p:nvGrpSpPr>
          <p:cNvPr id="446" name="Google Shape;446;p64"/>
          <p:cNvGrpSpPr/>
          <p:nvPr/>
        </p:nvGrpSpPr>
        <p:grpSpPr>
          <a:xfrm>
            <a:off x="3860943" y="295362"/>
            <a:ext cx="4983315" cy="4562300"/>
            <a:chOff x="287018" y="295362"/>
            <a:chExt cx="4983315" cy="4562300"/>
          </a:xfrm>
        </p:grpSpPr>
        <p:pic>
          <p:nvPicPr>
            <p:cNvPr id="447" name="Google Shape;447;p6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87036" y="1833775"/>
              <a:ext cx="1468239" cy="14856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8" name="Google Shape;448;p64"/>
            <p:cNvGrpSpPr/>
            <p:nvPr/>
          </p:nvGrpSpPr>
          <p:grpSpPr>
            <a:xfrm flipH="1">
              <a:off x="287018" y="295362"/>
              <a:ext cx="4983315" cy="4562300"/>
              <a:chOff x="287018" y="295362"/>
              <a:chExt cx="4983315" cy="4562300"/>
            </a:xfrm>
          </p:grpSpPr>
          <p:pic>
            <p:nvPicPr>
              <p:cNvPr id="449" name="Google Shape;449;p64"/>
              <p:cNvPicPr preferRelativeResize="0"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95192" y="295362"/>
                <a:ext cx="1433450" cy="1433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0" name="Google Shape;450;p64"/>
              <p:cNvPicPr preferRelativeResize="0"/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287018" y="3424388"/>
                <a:ext cx="1409387" cy="1433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1" name="Google Shape;451;p64"/>
              <p:cNvPicPr preferRelativeResize="0"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0800" y="3442875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2" name="Google Shape;452;p64"/>
              <p:cNvPicPr preferRelativeResize="0"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025" y="1878406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3" name="Google Shape;453;p64"/>
              <p:cNvPicPr preferRelativeResize="0"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0800" y="313937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Multiple Logos or Graphs (white background)">
  <p:cSld name="CUSTOM_3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36"/>
          <p:cNvGrpSpPr/>
          <p:nvPr userDrawn="1"/>
        </p:nvGrpSpPr>
        <p:grpSpPr>
          <a:xfrm>
            <a:off x="8686776" y="4638568"/>
            <a:ext cx="471924" cy="242707"/>
            <a:chOff x="8567826" y="4638568"/>
            <a:chExt cx="471924" cy="242707"/>
          </a:xfrm>
        </p:grpSpPr>
        <p:sp>
          <p:nvSpPr>
            <p:cNvPr id="243" name="Google Shape;243;p36"/>
            <p:cNvSpPr/>
            <p:nvPr/>
          </p:nvSpPr>
          <p:spPr>
            <a:xfrm>
              <a:off x="8681250" y="4638575"/>
              <a:ext cx="358500" cy="242700"/>
            </a:xfrm>
            <a:prstGeom prst="rect">
              <a:avLst/>
            </a:prstGeom>
            <a:solidFill>
              <a:srgbClr val="002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rgbClr val="DF1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5" name="Google Shape;245;p36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Google Shape;898;p88"/>
          <p:cNvSpPr txBox="1"/>
          <p:nvPr userDrawn="1"/>
        </p:nvSpPr>
        <p:spPr>
          <a:xfrm>
            <a:off x="2470150" y="4749800"/>
            <a:ext cx="408940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+mj-lt"/>
                <a:ea typeface="Clean" charset="0"/>
                <a:cs typeface="+mj-lt"/>
                <a:sym typeface="Clean" charset="0"/>
              </a:rPr>
              <a:t>github.com/jonathancosme/runai_tensorboard_resnet_demo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Mode Slide">
  <p:cSld name="CUSTOM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-40300" y="-35300"/>
            <a:ext cx="92139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00263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USTOM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/>
          <p:nvPr/>
        </p:nvSpPr>
        <p:spPr>
          <a:xfrm>
            <a:off x="-33575" y="-35300"/>
            <a:ext cx="92070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489200" y="4566025"/>
            <a:ext cx="1881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2"/>
              </a:rPr>
              <a:t>info@run.ai</a:t>
            </a:r>
            <a:r>
              <a:rPr lang="en-GB" sz="1000" b="0" i="0" u="none" strike="noStrike" cap="none">
                <a:solidFill>
                  <a:srgbClr val="000000"/>
                </a:solidFill>
                <a:latin typeface="+mj-lt"/>
                <a:ea typeface="Montserrat SemiBold"/>
                <a:cs typeface="+mj-lt"/>
                <a:sym typeface="Montserrat SemiBold"/>
              </a:rPr>
              <a:t> 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Clean" charset="0"/>
                <a:cs typeface="+mj-lt"/>
                <a:sym typeface="Clean" charset="0"/>
              </a:rPr>
              <a:t>|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chemeClr val="dk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3"/>
              </a:rPr>
              <a:t>www.run.ai</a:t>
            </a:r>
            <a:endParaRPr sz="1000" b="0" i="0" u="none" strike="noStrike" cap="none">
              <a:solidFill>
                <a:schemeClr val="dk2"/>
              </a:solidFill>
              <a:latin typeface="+mj-lt"/>
              <a:ea typeface="Montserrat SemiBold"/>
              <a:cs typeface="+mj-lt"/>
              <a:sym typeface="Montserrat SemiBold"/>
            </a:endParaRPr>
          </a:p>
        </p:txBody>
      </p:sp>
      <p:grpSp>
        <p:nvGrpSpPr>
          <p:cNvPr id="252" name="Google Shape;252;p38"/>
          <p:cNvGrpSpPr/>
          <p:nvPr/>
        </p:nvGrpSpPr>
        <p:grpSpPr>
          <a:xfrm>
            <a:off x="3860944" y="295362"/>
            <a:ext cx="4983314" cy="4562301"/>
            <a:chOff x="287019" y="295362"/>
            <a:chExt cx="4983314" cy="4562301"/>
          </a:xfrm>
        </p:grpSpPr>
        <p:pic>
          <p:nvPicPr>
            <p:cNvPr id="253" name="Google Shape;253;p38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flipH="1">
              <a:off x="287036" y="1833775"/>
              <a:ext cx="1468239" cy="14856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4" name="Google Shape;254;p38"/>
            <p:cNvGrpSpPr/>
            <p:nvPr/>
          </p:nvGrpSpPr>
          <p:grpSpPr>
            <a:xfrm flipH="1">
              <a:off x="287019" y="295362"/>
              <a:ext cx="4983314" cy="4562301"/>
              <a:chOff x="287018" y="295362"/>
              <a:chExt cx="4983314" cy="4562301"/>
            </a:xfrm>
          </p:grpSpPr>
          <p:pic>
            <p:nvPicPr>
              <p:cNvPr id="255" name="Google Shape;255;p38"/>
              <p:cNvPicPr preferRelativeResize="0"/>
              <p:nvPr/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 flipH="1">
                <a:off x="295192" y="295362"/>
                <a:ext cx="1433450" cy="1433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38"/>
              <p:cNvPicPr preferRelativeResize="0"/>
              <p:nvPr/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 flipH="1">
                <a:off x="287018" y="3424388"/>
                <a:ext cx="1409387" cy="1433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38"/>
              <p:cNvPicPr preferRelativeResize="0"/>
              <p:nvPr/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1910800" y="3442875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8" name="Google Shape;258;p38"/>
              <p:cNvPicPr preferRelativeResize="0"/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287025" y="1878406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38"/>
              <p:cNvPicPr preferRelativeResize="0"/>
              <p:nvPr/>
            </p:nvPicPr>
            <p:blipFill rotWithShape="1">
              <a:blip r:embed="rId9"/>
              <a:srcRect/>
              <a:stretch>
                <a:fillRect/>
              </a:stretch>
            </p:blipFill>
            <p:spPr>
              <a:xfrm>
                <a:off x="1910800" y="313937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0" name="Google Shape;260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ea"/>
                <a:ea typeface="Clean" charset="0"/>
                <a:cs typeface="+mj-ea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 Half Page">
  <p:cSld name="CUSTOM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>
            <a:spLocks noGrp="1"/>
          </p:cNvSpPr>
          <p:nvPr>
            <p:ph type="pic" idx="2"/>
          </p:nvPr>
        </p:nvSpPr>
        <p:spPr>
          <a:xfrm>
            <a:off x="5236700" y="-8975"/>
            <a:ext cx="3916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Navy Body">
  <p:cSld name="TITLE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+mj-lt"/>
              <a:sym typeface="Arial"/>
            </a:endParaRPr>
          </a:p>
        </p:txBody>
      </p:sp>
      <p:sp>
        <p:nvSpPr>
          <p:cNvPr id="283" name="Google Shape;283;p42"/>
          <p:cNvSpPr/>
          <p:nvPr/>
        </p:nvSpPr>
        <p:spPr>
          <a:xfrm rot="10800000" flipH="1">
            <a:off x="-5625" y="1126800"/>
            <a:ext cx="9164400" cy="40287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42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285" name="Google Shape;285;p42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sp>
          <p:nvSpPr>
            <p:cNvPr id="286" name="Google Shape;286;p42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pic>
          <p:nvPicPr>
            <p:cNvPr id="287" name="Google Shape;287;p4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Headline">
  <p:cSld name="ONE_COLUMN_TEX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/>
          <p:nvPr/>
        </p:nvSpPr>
        <p:spPr>
          <a:xfrm>
            <a:off x="0" y="0"/>
            <a:ext cx="9158700" cy="15363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+mj-lt"/>
              <a:sym typeface="Arial"/>
            </a:endParaRPr>
          </a:p>
        </p:txBody>
      </p:sp>
      <p:grpSp>
        <p:nvGrpSpPr>
          <p:cNvPr id="291" name="Google Shape;291;p43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292" name="Google Shape;292;p43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pic>
          <p:nvPicPr>
            <p:cNvPr id="294" name="Google Shape;294;p4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Toolkit">
  <p:cSld name="CUSTOM_4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493100" y="327225"/>
            <a:ext cx="818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ea"/>
                <a:cs typeface="+mj-e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5" name="Google Shape;305;p46"/>
          <p:cNvGrpSpPr/>
          <p:nvPr/>
        </p:nvGrpSpPr>
        <p:grpSpPr>
          <a:xfrm>
            <a:off x="594963" y="884925"/>
            <a:ext cx="7954075" cy="572100"/>
            <a:chOff x="594963" y="1082250"/>
            <a:chExt cx="7954075" cy="572100"/>
          </a:xfrm>
        </p:grpSpPr>
        <p:sp>
          <p:nvSpPr>
            <p:cNvPr id="306" name="Google Shape;306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9" name="Google Shape;309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18" name="Google Shape;318;p46"/>
          <p:cNvGrpSpPr/>
          <p:nvPr/>
        </p:nvGrpSpPr>
        <p:grpSpPr>
          <a:xfrm>
            <a:off x="594963" y="1926417"/>
            <a:ext cx="7954075" cy="572100"/>
            <a:chOff x="594963" y="1082250"/>
            <a:chExt cx="7954075" cy="572100"/>
          </a:xfrm>
        </p:grpSpPr>
        <p:sp>
          <p:nvSpPr>
            <p:cNvPr id="319" name="Google Shape;319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31" name="Google Shape;331;p46"/>
          <p:cNvGrpSpPr/>
          <p:nvPr/>
        </p:nvGrpSpPr>
        <p:grpSpPr>
          <a:xfrm>
            <a:off x="594963" y="2967908"/>
            <a:ext cx="7954075" cy="572100"/>
            <a:chOff x="594963" y="1082250"/>
            <a:chExt cx="7954075" cy="572100"/>
          </a:xfrm>
        </p:grpSpPr>
        <p:sp>
          <p:nvSpPr>
            <p:cNvPr id="332" name="Google Shape;332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44" name="Google Shape;344;p46"/>
          <p:cNvGrpSpPr/>
          <p:nvPr/>
        </p:nvGrpSpPr>
        <p:grpSpPr>
          <a:xfrm>
            <a:off x="594963" y="4009400"/>
            <a:ext cx="7954075" cy="572100"/>
            <a:chOff x="594963" y="1082250"/>
            <a:chExt cx="7954075" cy="572100"/>
          </a:xfrm>
        </p:grpSpPr>
        <p:sp>
          <p:nvSpPr>
            <p:cNvPr id="345" name="Google Shape;345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sp>
        <p:nvSpPr>
          <p:cNvPr id="357" name="Google Shape;357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ea"/>
                <a:ea typeface="Clean" charset="0"/>
                <a:cs typeface="+mj-ea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_ICON_Title, Subtitle, and Content">
  <p:cSld name="BULLET_ICON_Title, Subtitle, and Conten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title"/>
          </p:nvPr>
        </p:nvSpPr>
        <p:spPr>
          <a:xfrm>
            <a:off x="415290" y="434340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7"/>
          <p:cNvSpPr txBox="1">
            <a:spLocks noGrp="1"/>
          </p:cNvSpPr>
          <p:nvPr>
            <p:ph type="body" idx="1"/>
          </p:nvPr>
        </p:nvSpPr>
        <p:spPr>
          <a:xfrm>
            <a:off x="430625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857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Char char="•"/>
              <a:defRPr sz="1200">
                <a:solidFill>
                  <a:schemeClr val="accent4"/>
                </a:solidFill>
                <a:latin typeface="+mj-lt"/>
                <a:cs typeface="+mj-lt"/>
              </a:defRPr>
            </a:lvl1pPr>
            <a:lvl2pPr marL="914400" lvl="1" indent="-279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Char char="•"/>
              <a:defRPr sz="1000">
                <a:solidFill>
                  <a:schemeClr val="accent4"/>
                </a:solidFill>
              </a:defRPr>
            </a:lvl2pPr>
            <a:lvl3pPr marL="1371600" lvl="2" indent="-273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rebuchet MS"/>
              <a:buChar char="•"/>
              <a:defRPr sz="900">
                <a:solidFill>
                  <a:schemeClr val="accent4"/>
                </a:solidFill>
              </a:defRPr>
            </a:lvl3pPr>
            <a:lvl4pPr marL="1828800" lvl="3" indent="-2667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rebuchet MS"/>
              <a:buChar char="•"/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61" name="Google Shape;361;p47"/>
          <p:cNvSpPr txBox="1">
            <a:spLocks noGrp="1"/>
          </p:cNvSpPr>
          <p:nvPr>
            <p:ph type="body" idx="2"/>
          </p:nvPr>
        </p:nvSpPr>
        <p:spPr>
          <a:xfrm>
            <a:off x="415290" y="906780"/>
            <a:ext cx="8313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sz="15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62" name="Google Shape;362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+mj-lt"/>
                <a:ea typeface="Arial"/>
                <a:cs typeface="+mj-lt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2400"/>
              <a:buFont typeface="Montserrat Medium"/>
              <a:buNone/>
              <a:defRPr sz="2400" b="0" i="0" u="none" strike="noStrike" cap="none">
                <a:solidFill>
                  <a:srgbClr val="0026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5" name="Google Shape;22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Click to edit Master text styles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Second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Third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Fourth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48" name="Google Shape;898;p88"/>
          <p:cNvSpPr txBox="1"/>
          <p:nvPr userDrawn="1"/>
        </p:nvSpPr>
        <p:spPr>
          <a:xfrm>
            <a:off x="2470150" y="4749800"/>
            <a:ext cx="408940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+mj-lt"/>
                <a:ea typeface="Clean" charset="0"/>
                <a:cs typeface="+mj-lt"/>
                <a:sym typeface="Clean" charset="0"/>
              </a:rPr>
              <a:t>github.com/jonathancosme/runai_tensorboard_resnet_demo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+mj-lt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;p1"/>
          <p:cNvSpPr txBox="1"/>
          <p:nvPr/>
        </p:nvSpPr>
        <p:spPr>
          <a:xfrm>
            <a:off x="5515563" y="1261613"/>
            <a:ext cx="3628437" cy="16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+mj-lt"/>
                <a:ea typeface="Montserrat Medium"/>
                <a:cs typeface="+mj-lt"/>
                <a:sym typeface="Montserrat Medium"/>
              </a:rPr>
              <a:t>Tensorboard</a:t>
            </a:r>
            <a:endParaRPr lang="en-US" sz="3600" b="0" i="0" u="none" strike="noStrike" cap="none" dirty="0" err="1">
              <a:solidFill>
                <a:schemeClr val="lt1"/>
              </a:solidFill>
              <a:latin typeface="+mj-lt"/>
              <a:ea typeface="Montserrat Medium"/>
              <a:cs typeface="+mj-lt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+mj-lt"/>
                <a:ea typeface="Montserrat Medium"/>
                <a:cs typeface="+mj-lt"/>
                <a:sym typeface="Montserrat Medium"/>
              </a:rPr>
              <a:t>with </a:t>
            </a:r>
            <a:endParaRPr lang="en-US" sz="3600" b="0" i="0" u="none" strike="noStrike" cap="none" dirty="0" err="1">
              <a:solidFill>
                <a:schemeClr val="lt1"/>
              </a:solidFill>
              <a:latin typeface="+mj-lt"/>
              <a:ea typeface="Montserrat Medium"/>
              <a:cs typeface="+mj-lt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accent1"/>
                </a:solidFill>
                <a:latin typeface="+mj-lt"/>
                <a:ea typeface="Montserrat Medium"/>
                <a:cs typeface="+mj-lt"/>
                <a:sym typeface="Montserrat Medium"/>
              </a:rPr>
              <a:t>run:ai</a:t>
            </a:r>
            <a:endParaRPr lang="en-US" sz="3600" b="0" i="0" u="none" strike="noStrike" cap="none" dirty="0" err="1">
              <a:solidFill>
                <a:schemeClr val="accent1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  <p:sp>
        <p:nvSpPr>
          <p:cNvPr id="2" name="Google Shape;69;p1"/>
          <p:cNvSpPr txBox="1"/>
          <p:nvPr/>
        </p:nvSpPr>
        <p:spPr>
          <a:xfrm>
            <a:off x="5515563" y="2829428"/>
            <a:ext cx="3628437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+mj-lt"/>
                <a:ea typeface="Montserrat Medium"/>
                <a:cs typeface="+mj-lt"/>
                <a:sym typeface="Montserrat Medium"/>
              </a:rPr>
              <a:t>(using ResNet examples)</a:t>
            </a:r>
            <a:endParaRPr lang="en-US" sz="2000" b="0" i="0" u="none" strike="noStrike" cap="none" dirty="0" err="1">
              <a:solidFill>
                <a:schemeClr val="accent1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</a:t>
            </a: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tensorboard_logs’ </a:t>
            </a: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6" name="Google Shape;898;p88"/>
          <p:cNvSpPr txBox="1"/>
          <p:nvPr/>
        </p:nvSpPr>
        <p:spPr>
          <a:xfrm>
            <a:off x="620395" y="1442720"/>
            <a:ext cx="3295015" cy="86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For </a:t>
            </a:r>
            <a:r>
              <a:rPr lang="en-US" sz="1200" i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example:</a:t>
            </a:r>
            <a:endParaRPr lang="en-US" sz="1200" i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Whenever we create a job on run:ai, we </a:t>
            </a:r>
            <a:r>
              <a:rPr lang="en-US" sz="1200" i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must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</a:t>
            </a:r>
            <a:r>
              <a:rPr lang="en-US" sz="1200" i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always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mount our NFS to the default jupyter work directory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3" name="Picture 2" descr="ui_m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7675" y="1324610"/>
            <a:ext cx="4779645" cy="275780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9" name="Rectangles 8"/>
          <p:cNvSpPr/>
          <p:nvPr/>
        </p:nvSpPr>
        <p:spPr>
          <a:xfrm>
            <a:off x="6603365" y="2665730"/>
            <a:ext cx="1656080" cy="2997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401820" y="2665730"/>
            <a:ext cx="1656080" cy="2997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Google Shape;898;p88"/>
          <p:cNvSpPr txBox="1"/>
          <p:nvPr/>
        </p:nvSpPr>
        <p:spPr>
          <a:xfrm>
            <a:off x="4841240" y="2089785"/>
            <a:ext cx="96774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our NFS folder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6545580" y="1986915"/>
            <a:ext cx="200914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default jupyter work directory (this is always the same)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229860" y="2284095"/>
            <a:ext cx="95250" cy="3816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9" idx="0"/>
          </p:cNvCxnSpPr>
          <p:nvPr/>
        </p:nvCxnSpPr>
        <p:spPr>
          <a:xfrm flipH="1">
            <a:off x="7431405" y="2358390"/>
            <a:ext cx="118745" cy="3073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904615" y="439356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</a:t>
            </a: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tensorboard_logs</a:t>
            </a: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6" name="Google Shape;898;p88"/>
          <p:cNvSpPr txBox="1"/>
          <p:nvPr/>
        </p:nvSpPr>
        <p:spPr>
          <a:xfrm>
            <a:off x="620395" y="1442720"/>
            <a:ext cx="241427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1. After we mount our NFS volume,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work directory will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 descr="jpy_mnt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2331720"/>
            <a:ext cx="1987550" cy="1863090"/>
          </a:xfrm>
          <a:prstGeom prst="rect">
            <a:avLst/>
          </a:prstGeom>
        </p:spPr>
      </p:pic>
      <p:sp>
        <p:nvSpPr>
          <p:cNvPr id="4" name="Google Shape;898;p88"/>
          <p:cNvSpPr txBox="1"/>
          <p:nvPr/>
        </p:nvSpPr>
        <p:spPr>
          <a:xfrm>
            <a:off x="3413125" y="1442720"/>
            <a:ext cx="260858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2. Using Jupyter Lab, we create an ‘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tensorboard_logs’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folder within the work directory: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8" name="Google Shape;898;p88"/>
          <p:cNvSpPr txBox="1"/>
          <p:nvPr/>
        </p:nvSpPr>
        <p:spPr>
          <a:xfrm>
            <a:off x="6213475" y="1442720"/>
            <a:ext cx="232537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3. This will cause our NFS directory to automatically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3" name="Picture 2" descr="Screenshot from 2022-08-17 06-25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75" y="2350770"/>
            <a:ext cx="2138680" cy="1827530"/>
          </a:xfrm>
          <a:prstGeom prst="rect">
            <a:avLst/>
          </a:prstGeom>
        </p:spPr>
      </p:pic>
      <p:pic>
        <p:nvPicPr>
          <p:cNvPr id="5" name="Picture 4" descr="Screenshot from 2022-08-17 06-26-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15" y="2331720"/>
            <a:ext cx="2176145" cy="186245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Docker images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2251"/>
          <a:stretch>
            <a:fillRect/>
          </a:stretch>
        </p:blipFill>
        <p:spPr>
          <a:xfrm>
            <a:off x="575310" y="2094865"/>
            <a:ext cx="4091940" cy="97409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First docker image used in our example</a:t>
            </a:r>
            <a:endParaRPr lang="en-US" dirty="0"/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737360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75310" y="2087880"/>
            <a:ext cx="2555875" cy="2000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4832985" y="2101215"/>
            <a:ext cx="35159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notebook with jupyter-server-proxy already installed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3"/>
          </p:cNvCxnSpPr>
          <p:nvPr/>
        </p:nvCxnSpPr>
        <p:spPr>
          <a:xfrm flipH="1" flipV="1">
            <a:off x="3131185" y="2188210"/>
            <a:ext cx="1701800" cy="1016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572770" y="2361565"/>
            <a:ext cx="3719195" cy="2914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Google Shape;898;p88"/>
          <p:cNvSpPr txBox="1"/>
          <p:nvPr/>
        </p:nvSpPr>
        <p:spPr>
          <a:xfrm>
            <a:off x="4825365" y="2385060"/>
            <a:ext cx="205613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Tensorboard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4232910" y="2482215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572770" y="2749550"/>
            <a:ext cx="3660140" cy="2127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Google Shape;898;p88"/>
          <p:cNvSpPr txBox="1"/>
          <p:nvPr/>
        </p:nvSpPr>
        <p:spPr>
          <a:xfrm>
            <a:off x="4825365" y="2759075"/>
            <a:ext cx="330263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copy new config file, with Tensorboard UI access configured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4" name="Straight Arrow Connector 23"/>
          <p:cNvCxnSpPr>
            <a:endCxn id="22" idx="3"/>
          </p:cNvCxnSpPr>
          <p:nvPr/>
        </p:nvCxnSpPr>
        <p:spPr>
          <a:xfrm flipH="1">
            <a:off x="4232910" y="2856230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898;p88"/>
          <p:cNvSpPr txBox="1"/>
          <p:nvPr/>
        </p:nvSpPr>
        <p:spPr>
          <a:xfrm>
            <a:off x="572770" y="1024255"/>
            <a:ext cx="485775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access the UI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jonathancosme/tensorboard-ui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2212340"/>
            <a:ext cx="4659630" cy="2284095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>
                <a:sym typeface="+mn-ea"/>
              </a:rPr>
              <a:t>First docker image used in our example</a:t>
            </a:r>
            <a:endParaRPr lang="en-US" dirty="0"/>
          </a:p>
        </p:txBody>
      </p:sp>
      <p:sp>
        <p:nvSpPr>
          <p:cNvPr id="16" name="Rectangles 15"/>
          <p:cNvSpPr/>
          <p:nvPr/>
        </p:nvSpPr>
        <p:spPr>
          <a:xfrm>
            <a:off x="1746885" y="2760345"/>
            <a:ext cx="3353435" cy="1492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746885" y="2901950"/>
            <a:ext cx="1181100" cy="3016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177925" y="3842385"/>
            <a:ext cx="860425" cy="1651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Google Shape;898;p88"/>
          <p:cNvSpPr txBox="1"/>
          <p:nvPr/>
        </p:nvSpPr>
        <p:spPr>
          <a:xfrm>
            <a:off x="5552440" y="3750310"/>
            <a:ext cx="265620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This tells jupyter to forward port 6006 to the URL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4" name="Straight Arrow Connector 23"/>
          <p:cNvCxnSpPr>
            <a:stCxn id="23" idx="1"/>
            <a:endCxn id="22" idx="3"/>
          </p:cNvCxnSpPr>
          <p:nvPr/>
        </p:nvCxnSpPr>
        <p:spPr>
          <a:xfrm flipH="1" flipV="1">
            <a:off x="2038350" y="3924935"/>
            <a:ext cx="3514090" cy="114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898;p88"/>
          <p:cNvSpPr txBox="1"/>
          <p:nvPr/>
        </p:nvSpPr>
        <p:spPr>
          <a:xfrm>
            <a:off x="5552440" y="3171190"/>
            <a:ext cx="265620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we must make sure to start the server on this IP and port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5" name="Google Shape;898;p88"/>
          <p:cNvSpPr txBox="1"/>
          <p:nvPr/>
        </p:nvSpPr>
        <p:spPr>
          <a:xfrm>
            <a:off x="5552440" y="2254250"/>
            <a:ext cx="2656205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we specify our Tensorboard logs folder locations (this is why we must always mount our NFS directory to the default jupyter work directory)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6" name="Straight Arrow Connector 5"/>
          <p:cNvCxnSpPr>
            <a:stCxn id="4" idx="1"/>
            <a:endCxn id="19" idx="3"/>
          </p:cNvCxnSpPr>
          <p:nvPr/>
        </p:nvCxnSpPr>
        <p:spPr>
          <a:xfrm flipH="1" flipV="1">
            <a:off x="2927985" y="3053080"/>
            <a:ext cx="2624455" cy="3041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  <a:endCxn id="16" idx="3"/>
          </p:cNvCxnSpPr>
          <p:nvPr/>
        </p:nvCxnSpPr>
        <p:spPr>
          <a:xfrm flipH="1">
            <a:off x="5100320" y="2616835"/>
            <a:ext cx="452120" cy="2184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8;p88"/>
          <p:cNvSpPr txBox="1"/>
          <p:nvPr/>
        </p:nvSpPr>
        <p:spPr>
          <a:xfrm>
            <a:off x="572770" y="1633220"/>
            <a:ext cx="599440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In order </a:t>
            </a:r>
            <a:r>
              <a:rPr lang="en-US" sz="1200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to access the Tensorboard UI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we need to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add this entry to the jupyter_server_config.py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file, and replace the existing file in the image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024255"/>
            <a:ext cx="485775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access the UI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jonathancosme/tensorboard-ui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1967865"/>
            <a:ext cx="8474710" cy="24206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Second docker image used in our example</a:t>
            </a:r>
            <a:endParaRPr lang="en-US" dirty="0"/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612265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75310" y="1975485"/>
            <a:ext cx="2601595" cy="2000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4825365" y="1984375"/>
            <a:ext cx="35159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notebook with root privileges and python 3.8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3"/>
          </p:cNvCxnSpPr>
          <p:nvPr/>
        </p:nvCxnSpPr>
        <p:spPr>
          <a:xfrm flipH="1" flipV="1">
            <a:off x="3176905" y="2075815"/>
            <a:ext cx="1648460" cy="571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575310" y="2203450"/>
            <a:ext cx="6715125" cy="60388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Google Shape;898;p88"/>
          <p:cNvSpPr txBox="1"/>
          <p:nvPr/>
        </p:nvSpPr>
        <p:spPr>
          <a:xfrm>
            <a:off x="7437120" y="2274570"/>
            <a:ext cx="161036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cudatoolkit 11.7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8" name="Straight Arrow Connector 17"/>
          <p:cNvCxnSpPr>
            <a:stCxn id="17" idx="1"/>
            <a:endCxn id="16" idx="3"/>
          </p:cNvCxnSpPr>
          <p:nvPr/>
        </p:nvCxnSpPr>
        <p:spPr>
          <a:xfrm flipH="1">
            <a:off x="7290435" y="2371725"/>
            <a:ext cx="146685" cy="1339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573405" y="2907665"/>
            <a:ext cx="8277225" cy="62738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Google Shape;898;p88"/>
          <p:cNvSpPr txBox="1"/>
          <p:nvPr/>
        </p:nvSpPr>
        <p:spPr>
          <a:xfrm>
            <a:off x="5681980" y="3589655"/>
            <a:ext cx="123507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Tensorflow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4" name="Straight Arrow Connector 23"/>
          <p:cNvCxnSpPr>
            <a:stCxn id="23" idx="1"/>
            <a:endCxn id="22" idx="2"/>
          </p:cNvCxnSpPr>
          <p:nvPr/>
        </p:nvCxnSpPr>
        <p:spPr>
          <a:xfrm flipH="1" flipV="1">
            <a:off x="4712335" y="3535045"/>
            <a:ext cx="969645" cy="1517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898;p88"/>
          <p:cNvSpPr txBox="1"/>
          <p:nvPr/>
        </p:nvSpPr>
        <p:spPr>
          <a:xfrm>
            <a:off x="572770" y="1024255"/>
            <a:ext cx="613537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to train a Tensorflow ResNet model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jonathancosme/keras-nb</a:t>
            </a:r>
            <a:endParaRPr lang="en-US" sz="1200" b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817245" y="3599180"/>
            <a:ext cx="3713480" cy="14033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Google Shape;898;p88"/>
          <p:cNvSpPr txBox="1"/>
          <p:nvPr/>
        </p:nvSpPr>
        <p:spPr>
          <a:xfrm>
            <a:off x="5812155" y="3838575"/>
            <a:ext cx="217741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set environment variable needed for Tensorflow to run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9" name="Straight Arrow Connector 8"/>
          <p:cNvCxnSpPr>
            <a:stCxn id="8" idx="1"/>
            <a:endCxn id="7" idx="3"/>
          </p:cNvCxnSpPr>
          <p:nvPr/>
        </p:nvCxnSpPr>
        <p:spPr>
          <a:xfrm flipH="1" flipV="1">
            <a:off x="4530725" y="3669665"/>
            <a:ext cx="1281430" cy="3549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Accessing the Tensorboard UI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from 2022-08-17 06-48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" y="1983105"/>
            <a:ext cx="4362450" cy="2543175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Tensorboard UI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810133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Create a jupyter interactive job with: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image jonathancosme/tensorboard-iu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mounted NFS folder (with ‘tensorboard_logs’ folder) in default jupyter work directory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84115" y="1980565"/>
            <a:ext cx="4053205" cy="2338705"/>
            <a:chOff x="7849" y="3119"/>
            <a:chExt cx="6383" cy="3683"/>
          </a:xfrm>
        </p:grpSpPr>
        <p:pic>
          <p:nvPicPr>
            <p:cNvPr id="9" name="Picture 8" descr="ui_mn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9" y="3119"/>
              <a:ext cx="6383" cy="368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</p:pic>
        <p:sp>
          <p:nvSpPr>
            <p:cNvPr id="10" name="Rectangles 9"/>
            <p:cNvSpPr/>
            <p:nvPr/>
          </p:nvSpPr>
          <p:spPr>
            <a:xfrm>
              <a:off x="10908" y="4931"/>
              <a:ext cx="1403" cy="39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8174" y="4895"/>
              <a:ext cx="1914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Google Shape;898;p88"/>
            <p:cNvSpPr txBox="1"/>
            <p:nvPr/>
          </p:nvSpPr>
          <p:spPr>
            <a:xfrm>
              <a:off x="8947" y="4027"/>
              <a:ext cx="1524" cy="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FF0000"/>
                  </a:solidFill>
                  <a:latin typeface="+mj-lt"/>
                  <a:ea typeface="Clean" charset="0"/>
                  <a:cs typeface="+mj-lt"/>
                  <a:sym typeface="Clean" charset="0"/>
                </a:rPr>
                <a:t>NFS folder</a:t>
              </a:r>
              <a:endPara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endParaRPr>
            </a:p>
          </p:txBody>
        </p:sp>
        <p:sp>
          <p:nvSpPr>
            <p:cNvPr id="13" name="Google Shape;898;p88"/>
            <p:cNvSpPr txBox="1"/>
            <p:nvPr/>
          </p:nvSpPr>
          <p:spPr>
            <a:xfrm>
              <a:off x="10933" y="3748"/>
              <a:ext cx="3164" cy="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FF0000"/>
                  </a:solidFill>
                  <a:latin typeface="+mj-lt"/>
                  <a:ea typeface="Clean" charset="0"/>
                  <a:cs typeface="+mj-lt"/>
                  <a:sym typeface="Clean" charset="0"/>
                </a:rPr>
                <a:t>default jupyter work directory (this is always the same)</a:t>
              </a:r>
              <a:endPara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endParaRPr>
            </a:p>
          </p:txBody>
        </p:sp>
        <p:cxnSp>
          <p:nvCxnSpPr>
            <p:cNvPr id="15" name="Straight Arrow Connector 14"/>
            <p:cNvCxnSpPr>
              <a:stCxn id="12" idx="2"/>
              <a:endCxn id="11" idx="0"/>
            </p:cNvCxnSpPr>
            <p:nvPr/>
          </p:nvCxnSpPr>
          <p:spPr>
            <a:xfrm flipH="1">
              <a:off x="9131" y="4333"/>
              <a:ext cx="578" cy="5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0" idx="0"/>
            </p:cNvCxnSpPr>
            <p:nvPr/>
          </p:nvCxnSpPr>
          <p:spPr>
            <a:xfrm flipH="1">
              <a:off x="11610" y="4333"/>
              <a:ext cx="905" cy="5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s 19"/>
          <p:cNvSpPr/>
          <p:nvPr/>
        </p:nvSpPr>
        <p:spPr>
          <a:xfrm>
            <a:off x="2138045" y="2059305"/>
            <a:ext cx="702945" cy="2362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678180" y="3147060"/>
            <a:ext cx="1219200" cy="2362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1897380" y="3707130"/>
            <a:ext cx="441960" cy="2362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1087120"/>
            <a:ext cx="7186930" cy="363601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Tensorboard UI</a:t>
            </a:r>
            <a:endParaRPr lang="en-US" dirty="0"/>
          </a:p>
        </p:txBody>
      </p:sp>
      <p:sp>
        <p:nvSpPr>
          <p:cNvPr id="3" name="Rectangles 2"/>
          <p:cNvSpPr/>
          <p:nvPr/>
        </p:nvSpPr>
        <p:spPr>
          <a:xfrm>
            <a:off x="741045" y="1519555"/>
            <a:ext cx="355600" cy="12573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Google Shape;898;p88"/>
          <p:cNvSpPr txBox="1"/>
          <p:nvPr/>
        </p:nvSpPr>
        <p:spPr>
          <a:xfrm>
            <a:off x="1176020" y="2557145"/>
            <a:ext cx="1464310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make sure ‘tensorboard_logs’ folder exists inside ‘work’ directory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096645" y="1537970"/>
            <a:ext cx="811530" cy="10191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741045" y="2075180"/>
            <a:ext cx="571500" cy="12573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0"/>
            <a:endCxn id="6" idx="3"/>
          </p:cNvCxnSpPr>
          <p:nvPr/>
        </p:nvCxnSpPr>
        <p:spPr>
          <a:xfrm flipH="1" flipV="1">
            <a:off x="1312545" y="2138045"/>
            <a:ext cx="595630" cy="4191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8;p88"/>
          <p:cNvSpPr txBox="1"/>
          <p:nvPr/>
        </p:nvSpPr>
        <p:spPr>
          <a:xfrm>
            <a:off x="4199890" y="2362835"/>
            <a:ext cx="239585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2) select ‘tensorboard’ on launcher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6" name="Straight Arrow Connector 15"/>
          <p:cNvCxnSpPr>
            <a:stCxn id="8" idx="1"/>
            <a:endCxn id="19" idx="3"/>
          </p:cNvCxnSpPr>
          <p:nvPr/>
        </p:nvCxnSpPr>
        <p:spPr>
          <a:xfrm flipH="1" flipV="1">
            <a:off x="3662680" y="2131695"/>
            <a:ext cx="537210" cy="3282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3157855" y="1879600"/>
            <a:ext cx="504825" cy="5041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Tensorflow UI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143510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 new tab should appear with the Tensorflow UI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8380" y="1077595"/>
            <a:ext cx="6353810" cy="321246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Tensorboard overview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8380" y="1077595"/>
            <a:ext cx="6353175" cy="3212465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Tensorflow UI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143510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Select ‘Reload data’ under settings.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8263255" y="1123315"/>
            <a:ext cx="154305" cy="1619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7552055" y="1757680"/>
            <a:ext cx="30988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7" name="Straight Arrow Connector 16"/>
          <p:cNvCxnSpPr>
            <a:stCxn id="13" idx="3"/>
            <a:endCxn id="19" idx="2"/>
          </p:cNvCxnSpPr>
          <p:nvPr/>
        </p:nvCxnSpPr>
        <p:spPr>
          <a:xfrm flipV="1">
            <a:off x="7861935" y="1285240"/>
            <a:ext cx="478790" cy="5695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4765675" y="2418715"/>
            <a:ext cx="451485" cy="13144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Google Shape;898;p88"/>
          <p:cNvSpPr txBox="1"/>
          <p:nvPr/>
        </p:nvSpPr>
        <p:spPr>
          <a:xfrm>
            <a:off x="5692775" y="2224405"/>
            <a:ext cx="30988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2)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6" name="Straight Arrow Connector 5"/>
          <p:cNvCxnSpPr>
            <a:stCxn id="5" idx="1"/>
            <a:endCxn id="4" idx="3"/>
          </p:cNvCxnSpPr>
          <p:nvPr/>
        </p:nvCxnSpPr>
        <p:spPr>
          <a:xfrm flipH="1">
            <a:off x="5217160" y="2321560"/>
            <a:ext cx="475615" cy="1631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8380" y="1077595"/>
            <a:ext cx="6353175" cy="3212465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Tensorflow UI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1435100" cy="107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Note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first time you access the UI, there will be no data available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017135" y="1572895"/>
            <a:ext cx="1061085" cy="14668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165640"/>
            <a:ext cx="5793000" cy="84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running Tensorflow ResNet experiments with run:ai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645" y="1193165"/>
            <a:ext cx="2728595" cy="31623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45" y="1542415"/>
            <a:ext cx="5270500" cy="60071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45" y="2161540"/>
            <a:ext cx="2728595" cy="97028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645" y="3157855"/>
            <a:ext cx="5156835" cy="58674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Python scripts (ResNet50 example)</a:t>
            </a:r>
            <a:endParaRPr lang="en-US" dirty="0"/>
          </a:p>
        </p:txBody>
      </p:sp>
      <p:sp>
        <p:nvSpPr>
          <p:cNvPr id="8" name="Google Shape;898;p88"/>
          <p:cNvSpPr txBox="1"/>
          <p:nvPr/>
        </p:nvSpPr>
        <p:spPr>
          <a:xfrm>
            <a:off x="600075" y="2075180"/>
            <a:ext cx="240855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Load the ResNet architecture directly from Tensorflow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6" name="Straight Arrow Connector 15"/>
          <p:cNvCxnSpPr>
            <a:stCxn id="8" idx="3"/>
          </p:cNvCxnSpPr>
          <p:nvPr/>
        </p:nvCxnSpPr>
        <p:spPr>
          <a:xfrm flipV="1">
            <a:off x="3008630" y="2252345"/>
            <a:ext cx="468630" cy="8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3947160" y="2176145"/>
            <a:ext cx="2291080" cy="1238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Google Shape;898;p88"/>
          <p:cNvSpPr txBox="1"/>
          <p:nvPr/>
        </p:nvSpPr>
        <p:spPr>
          <a:xfrm>
            <a:off x="621665" y="3921125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Pass in the callback, fit and save the model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509645" y="3150235"/>
            <a:ext cx="5157470" cy="1644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" idx="3"/>
            <a:endCxn id="12" idx="1"/>
          </p:cNvCxnSpPr>
          <p:nvPr/>
        </p:nvCxnSpPr>
        <p:spPr>
          <a:xfrm>
            <a:off x="2780030" y="4107180"/>
            <a:ext cx="72961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645" y="3773805"/>
            <a:ext cx="2816225" cy="666115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5" name="Google Shape;898;p88"/>
          <p:cNvSpPr txBox="1"/>
          <p:nvPr/>
        </p:nvSpPr>
        <p:spPr>
          <a:xfrm>
            <a:off x="621665" y="2884170"/>
            <a:ext cx="2387600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Create a subdirectory in our tensorboard_logs folder, using project_name, then create another subfolder using the date and time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7" name="Straight Arrow Connector 16"/>
          <p:cNvCxnSpPr>
            <a:stCxn id="15" idx="3"/>
            <a:endCxn id="4" idx="1"/>
          </p:cNvCxnSpPr>
          <p:nvPr/>
        </p:nvCxnSpPr>
        <p:spPr>
          <a:xfrm flipV="1">
            <a:off x="3009265" y="3232785"/>
            <a:ext cx="500380" cy="139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898;p88"/>
          <p:cNvSpPr txBox="1"/>
          <p:nvPr/>
        </p:nvSpPr>
        <p:spPr>
          <a:xfrm>
            <a:off x="600075" y="1154430"/>
            <a:ext cx="245237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Set the absolute path of the logs folder, and set a project name. 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 flipV="1">
            <a:off x="3052445" y="1331595"/>
            <a:ext cx="468630" cy="8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898;p88"/>
          <p:cNvSpPr txBox="1"/>
          <p:nvPr/>
        </p:nvSpPr>
        <p:spPr>
          <a:xfrm>
            <a:off x="600075" y="1637030"/>
            <a:ext cx="245237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Load the flowers dataset from Tensorflow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052445" y="1814195"/>
            <a:ext cx="468630" cy="8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3490" y="3368040"/>
            <a:ext cx="5129530" cy="110617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CLI submission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3760470" y="1269365"/>
            <a:ext cx="336486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 scrips are located here: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3792220" y="3100070"/>
            <a:ext cx="470662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so our CLI command would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3" name="Google Shape;898;p88"/>
          <p:cNvSpPr txBox="1"/>
          <p:nvPr/>
        </p:nvSpPr>
        <p:spPr>
          <a:xfrm>
            <a:off x="561340" y="31686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make sure you use the keras-nb docker image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endCxn id="20" idx="1"/>
          </p:cNvCxnSpPr>
          <p:nvPr/>
        </p:nvCxnSpPr>
        <p:spPr>
          <a:xfrm flipV="1">
            <a:off x="2992755" y="4326890"/>
            <a:ext cx="1795780" cy="628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4243705" y="3956050"/>
            <a:ext cx="2178685" cy="14287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714875" y="4098925"/>
            <a:ext cx="3394710" cy="1517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4788535" y="4250690"/>
            <a:ext cx="3949065" cy="1517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Google Shape;898;p88"/>
          <p:cNvSpPr txBox="1"/>
          <p:nvPr/>
        </p:nvSpPr>
        <p:spPr>
          <a:xfrm>
            <a:off x="561340" y="36766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make sure you mount the NFS to the work directory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2" name="Google Shape;898;p88"/>
          <p:cNvSpPr txBox="1"/>
          <p:nvPr/>
        </p:nvSpPr>
        <p:spPr>
          <a:xfrm>
            <a:off x="561340" y="4203700"/>
            <a:ext cx="243141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The code to run the job must specify the python script with relative location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3" name="Straight Arrow Connector 22"/>
          <p:cNvCxnSpPr>
            <a:endCxn id="18" idx="1"/>
          </p:cNvCxnSpPr>
          <p:nvPr/>
        </p:nvCxnSpPr>
        <p:spPr>
          <a:xfrm>
            <a:off x="2719705" y="3862705"/>
            <a:ext cx="1995170" cy="3124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7" idx="1"/>
          </p:cNvCxnSpPr>
          <p:nvPr/>
        </p:nvCxnSpPr>
        <p:spPr>
          <a:xfrm>
            <a:off x="2719705" y="3354705"/>
            <a:ext cx="1524000" cy="6731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1569720"/>
            <a:ext cx="2425065" cy="153987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" y="2606675"/>
            <a:ext cx="2674620" cy="728980"/>
          </a:xfrm>
          <a:prstGeom prst="rect">
            <a:avLst/>
          </a:prstGeom>
          <a:ln>
            <a:solidFill>
              <a:srgbClr val="B3B3B3"/>
            </a:solidFill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Example job submission</a:t>
            </a:r>
            <a:endParaRPr lang="en-US" dirty="0"/>
          </a:p>
        </p:txBody>
      </p:sp>
      <p:sp>
        <p:nvSpPr>
          <p:cNvPr id="8" name="Google Shape;898;p88"/>
          <p:cNvSpPr txBox="1"/>
          <p:nvPr/>
        </p:nvSpPr>
        <p:spPr>
          <a:xfrm>
            <a:off x="648335" y="1196340"/>
            <a:ext cx="215836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submit CLI command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5" name="Google Shape;898;p88"/>
          <p:cNvSpPr txBox="1"/>
          <p:nvPr/>
        </p:nvSpPr>
        <p:spPr>
          <a:xfrm>
            <a:off x="664210" y="2362835"/>
            <a:ext cx="224282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2) a new job should appear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1785620" y="2557145"/>
            <a:ext cx="346075" cy="5486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971550" y="3105785"/>
            <a:ext cx="2319655" cy="2120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Google Shape;898;p88"/>
          <p:cNvSpPr txBox="1"/>
          <p:nvPr/>
        </p:nvSpPr>
        <p:spPr>
          <a:xfrm>
            <a:off x="4903470" y="1155700"/>
            <a:ext cx="322961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3) The Tensorboard UI will refresh periodically 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70" y="1403985"/>
            <a:ext cx="3594100" cy="310388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35" y="1399540"/>
            <a:ext cx="3573145" cy="78422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Example job submission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876415" y="2116455"/>
            <a:ext cx="1415415" cy="1415415"/>
          </a:xfrm>
          <a:prstGeom prst="round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446530" y="1153795"/>
            <a:ext cx="1415415" cy="1415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446530" y="2799715"/>
            <a:ext cx="1415415" cy="1415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8105" y="2025650"/>
            <a:ext cx="1489075" cy="1489075"/>
          </a:xfrm>
          <a:prstGeom prst="rect">
            <a:avLst/>
          </a:prstGeom>
        </p:spPr>
      </p:pic>
      <p:sp>
        <p:nvSpPr>
          <p:cNvPr id="10" name="Google Shape;898;p88"/>
          <p:cNvSpPr txBox="1"/>
          <p:nvPr/>
        </p:nvSpPr>
        <p:spPr>
          <a:xfrm>
            <a:off x="3888105" y="1831340"/>
            <a:ext cx="279971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/home/jovyan/work/tensorboard_logs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l="10468" t="12629" r="10022" b="11085"/>
          <a:stretch>
            <a:fillRect/>
          </a:stretch>
        </p:blipFill>
        <p:spPr>
          <a:xfrm>
            <a:off x="7075170" y="2493645"/>
            <a:ext cx="1017270" cy="54927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5633720" y="2774315"/>
            <a:ext cx="986155" cy="254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82925" y="1831340"/>
            <a:ext cx="743585" cy="873125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082925" y="3034030"/>
            <a:ext cx="762635" cy="49784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rcRect l="19611" t="19092" r="19426" b="18400"/>
          <a:stretch>
            <a:fillRect/>
          </a:stretch>
        </p:blipFill>
        <p:spPr>
          <a:xfrm>
            <a:off x="1517015" y="1473200"/>
            <a:ext cx="1275080" cy="7353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rcRect l="19611" t="19092" r="19426" b="18400"/>
          <a:stretch>
            <a:fillRect/>
          </a:stretch>
        </p:blipFill>
        <p:spPr>
          <a:xfrm>
            <a:off x="1517015" y="3141980"/>
            <a:ext cx="1275080" cy="735330"/>
          </a:xfrm>
          <a:prstGeom prst="rect">
            <a:avLst/>
          </a:prstGeom>
        </p:spPr>
      </p:pic>
      <p:sp>
        <p:nvSpPr>
          <p:cNvPr id="17" name="Google Shape;898;p88"/>
          <p:cNvSpPr txBox="1"/>
          <p:nvPr/>
        </p:nvSpPr>
        <p:spPr>
          <a:xfrm>
            <a:off x="7075170" y="1869440"/>
            <a:ext cx="105537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tensorboard-ui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8" name="Google Shape;898;p88"/>
          <p:cNvSpPr txBox="1"/>
          <p:nvPr/>
        </p:nvSpPr>
        <p:spPr>
          <a:xfrm>
            <a:off x="608965" y="1764665"/>
            <a:ext cx="78930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ResNet50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9" name="Google Shape;898;p88"/>
          <p:cNvSpPr txBox="1"/>
          <p:nvPr/>
        </p:nvSpPr>
        <p:spPr>
          <a:xfrm>
            <a:off x="608965" y="3306445"/>
            <a:ext cx="78930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ResNet101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8;p88"/>
          <p:cNvSpPr txBox="1"/>
          <p:nvPr/>
        </p:nvSpPr>
        <p:spPr>
          <a:xfrm>
            <a:off x="541548" y="2187702"/>
            <a:ext cx="2658852" cy="58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i="0" strike="noStrike" cap="none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Thank you!</a:t>
            </a:r>
            <a:endParaRPr lang="en-US" sz="3200" i="0" strike="noStrike" cap="none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Tensorboard to run?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2223770"/>
            <a:ext cx="1489075" cy="1489075"/>
          </a:xfrm>
          <a:prstGeom prst="rect">
            <a:avLst/>
          </a:prstGeom>
        </p:spPr>
      </p:pic>
      <p:sp>
        <p:nvSpPr>
          <p:cNvPr id="6" name="Google Shape;898;p88"/>
          <p:cNvSpPr txBox="1"/>
          <p:nvPr/>
        </p:nvSpPr>
        <p:spPr>
          <a:xfrm>
            <a:off x="620395" y="2097405"/>
            <a:ext cx="129667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Logs folder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619061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logs folder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to store objects related to the runs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Tensorboard work?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591375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To </a:t>
            </a:r>
            <a:r>
              <a:rPr lang="en-US" sz="1200" b="1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view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the Tensorboard UI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we start the server with a CLI command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1" name="Google Shape;898;p88"/>
          <p:cNvSpPr txBox="1"/>
          <p:nvPr/>
        </p:nvSpPr>
        <p:spPr>
          <a:xfrm>
            <a:off x="572135" y="1750695"/>
            <a:ext cx="285369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You must specify the location of the logs folder with the logdir argument. You can also set the host IP and port.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4072890" y="1671320"/>
            <a:ext cx="3660140" cy="9598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--logdir=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/abs/path/to/logs_folder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--host=0.0.0.0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--port=6006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Tensorboard work?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255645" cy="86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In order to </a:t>
            </a:r>
            <a:r>
              <a:rPr lang="en-US" sz="1200" b="1" u="sng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write records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to the Tensorboard folder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create a Tensorboard callback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in our script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, and pass it to a model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1" name="Google Shape;898;p88"/>
          <p:cNvSpPr txBox="1"/>
          <p:nvPr/>
        </p:nvSpPr>
        <p:spPr>
          <a:xfrm>
            <a:off x="572135" y="2322195"/>
            <a:ext cx="3114040" cy="107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Note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It is not necessary to start the Tensorboard server in order to write records.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Starting the server is only needed to view the UI.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3883025" y="1209675"/>
            <a:ext cx="5121910" cy="33123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import tensorflow as tf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4"/>
                </a:solidFill>
                <a:latin typeface="+mj-lt"/>
                <a:ea typeface="Clean" charset="0"/>
                <a:cs typeface="+mj-lt"/>
                <a:sym typeface="Clean" charset="0"/>
              </a:rPr>
              <a:t>tb_dir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= "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/abs/path/to/logs_folder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"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“””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code to build and compile your model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“””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>
                    <a:lumMod val="25000"/>
                    <a:lumOff val="75000"/>
                  </a:schemeClr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tensorboard_callback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= tf.keras.callbacks.TensorBoard(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log_dir=</a:t>
            </a:r>
            <a:r>
              <a:rPr lang="en-US" sz="1200" dirty="0">
                <a:solidFill>
                  <a:schemeClr val="accent4"/>
                </a:solidFill>
                <a:latin typeface="+mj-lt"/>
                <a:ea typeface="Clean" charset="0"/>
                <a:cs typeface="+mj-lt"/>
                <a:sym typeface="Clean" charset="0"/>
              </a:rPr>
              <a:t>tb_dir</a:t>
            </a:r>
            <a:r>
              <a:rPr lang="en-US" sz="1200" dirty="0">
                <a:solidFill>
                  <a:schemeClr val="accent4"/>
                </a:solidFill>
                <a:latin typeface="+mj-lt"/>
                <a:ea typeface="Clean" charset="0"/>
                <a:cs typeface="+mj-lt"/>
                <a:sym typeface="Clean" charset="0"/>
              </a:rPr>
              <a:t>)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history = model.fit(train_ds,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               epochs=5,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               callbacks=[</a:t>
            </a:r>
            <a:r>
              <a:rPr lang="en-US" sz="1200" dirty="0">
                <a:solidFill>
                  <a:schemeClr val="accent6">
                    <a:lumMod val="25000"/>
                    <a:lumOff val="75000"/>
                  </a:schemeClr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tensorboard_callback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])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Tensorboard with run:ai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Tensorboard to run on </a:t>
            </a:r>
            <a:r>
              <a:rPr lang="en-US" dirty="0">
                <a:solidFill>
                  <a:schemeClr val="accent1"/>
                </a:solidFill>
              </a:rPr>
              <a:t>run:ai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98805" y="2577465"/>
            <a:ext cx="3208655" cy="150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docker image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with the following installed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jupyterlab*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jupyter-server-proxy*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*needed to access the Tensorboard UI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3" name="Google Shape;898;p88"/>
          <p:cNvSpPr txBox="1"/>
          <p:nvPr/>
        </p:nvSpPr>
        <p:spPr>
          <a:xfrm>
            <a:off x="598805" y="1637030"/>
            <a:ext cx="320865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persistent 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directory to keep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Tensorboard logs folder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4162425" y="2577465"/>
            <a:ext cx="3208655" cy="150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3) A </a:t>
            </a:r>
            <a:r>
              <a:rPr lang="en-US" sz="1200" b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docker image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with the following installed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Tensorflow**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Keras**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**needed in order train Tensorflow models (ResNet in our example)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Creating persistent directory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 ‘tensorboard_logs’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636270" y="1450340"/>
            <a:ext cx="277431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our NFS folder structure looks like now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4" name="Picture 3" descr="nf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" y="2152015"/>
            <a:ext cx="2147570" cy="1708150"/>
          </a:xfrm>
          <a:prstGeom prst="rect">
            <a:avLst/>
          </a:prstGeom>
        </p:spPr>
      </p:pic>
      <p:sp>
        <p:nvSpPr>
          <p:cNvPr id="6" name="Google Shape;898;p88"/>
          <p:cNvSpPr txBox="1"/>
          <p:nvPr/>
        </p:nvSpPr>
        <p:spPr>
          <a:xfrm>
            <a:off x="4273550" y="1450340"/>
            <a:ext cx="264096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the default folder structure for our jupyter lab image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5" name="Picture 4" descr="Screenshot from 2022-08-17 06-28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90" y="2152015"/>
            <a:ext cx="2222500" cy="174117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DF1995"/>
      </a:dk2>
      <a:lt2>
        <a:srgbClr val="EEEEEE"/>
      </a:lt2>
      <a:accent1>
        <a:srgbClr val="DF1995"/>
      </a:accent1>
      <a:accent2>
        <a:srgbClr val="FC774A"/>
      </a:accent2>
      <a:accent3>
        <a:srgbClr val="FACA38"/>
      </a:accent3>
      <a:accent4>
        <a:srgbClr val="3DD37A"/>
      </a:accent4>
      <a:accent5>
        <a:srgbClr val="0654FE"/>
      </a:accent5>
      <a:accent6>
        <a:srgbClr val="00263E"/>
      </a:accent6>
      <a:hlink>
        <a:srgbClr val="DF1995"/>
      </a:hlink>
      <a:folHlink>
        <a:srgbClr val="0097A7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4791</Words>
  <Application>WPS Presentation</Application>
  <PresentationFormat>On-screen Show (16:9)</PresentationFormat>
  <Paragraphs>224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8" baseType="lpstr">
      <vt:lpstr>Arial</vt:lpstr>
      <vt:lpstr>SimSun</vt:lpstr>
      <vt:lpstr>Wingdings</vt:lpstr>
      <vt:lpstr>Arial</vt:lpstr>
      <vt:lpstr>Nimbus Roman No9 L</vt:lpstr>
      <vt:lpstr>Montserrat Medium</vt:lpstr>
      <vt:lpstr>Gubbi</vt:lpstr>
      <vt:lpstr>Clean</vt:lpstr>
      <vt:lpstr>Montserrat</vt:lpstr>
      <vt:lpstr>Montserrat Medium</vt:lpstr>
      <vt:lpstr>Montserrat SemiBold</vt:lpstr>
      <vt:lpstr>Trebuchet MS</vt:lpstr>
      <vt:lpstr>Noto Sans Symbols</vt:lpstr>
      <vt:lpstr>Calibri</vt:lpstr>
      <vt:lpstr>DejaVu Sans</vt:lpstr>
      <vt:lpstr>Microsoft YaHei</vt:lpstr>
      <vt:lpstr>Droid Sans Fallback</vt:lpstr>
      <vt:lpstr>Arial Unicode MS</vt:lpstr>
      <vt:lpstr>C059</vt:lpstr>
      <vt:lpstr>Cambria</vt:lpstr>
      <vt:lpstr>Simple Light</vt:lpstr>
      <vt:lpstr>PowerPoint 演示文稿</vt:lpstr>
      <vt:lpstr>PowerPoint 演示文稿</vt:lpstr>
      <vt:lpstr>What is needed for Tensorboard to run?</vt:lpstr>
      <vt:lpstr>How does Tensorboard work?</vt:lpstr>
      <vt:lpstr>How does Tensorboard work?</vt:lpstr>
      <vt:lpstr>PowerPoint 演示文稿</vt:lpstr>
      <vt:lpstr>What is needed for Tensorboard to run on run:ai?</vt:lpstr>
      <vt:lpstr>PowerPoint 演示文稿</vt:lpstr>
      <vt:lpstr>Before we start</vt:lpstr>
      <vt:lpstr>Before we start</vt:lpstr>
      <vt:lpstr>Before we start</vt:lpstr>
      <vt:lpstr>PowerPoint 演示文稿</vt:lpstr>
      <vt:lpstr>First docker image used in our example</vt:lpstr>
      <vt:lpstr>First docker image used in our example</vt:lpstr>
      <vt:lpstr>Second docker image used in our example</vt:lpstr>
      <vt:lpstr>PowerPoint 演示文稿</vt:lpstr>
      <vt:lpstr>Access Tensorboard UI</vt:lpstr>
      <vt:lpstr>Access Tensorboard UI</vt:lpstr>
      <vt:lpstr>Access Tensorflow UI</vt:lpstr>
      <vt:lpstr>Access Tensorflow UI</vt:lpstr>
      <vt:lpstr>Access Tensorflow UI</vt:lpstr>
      <vt:lpstr>PowerPoint 演示文稿</vt:lpstr>
      <vt:lpstr>Python scripts (ResNet50 example)</vt:lpstr>
      <vt:lpstr>CLI submission</vt:lpstr>
      <vt:lpstr>Example job submission</vt:lpstr>
      <vt:lpstr>Example job submission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jcosme</cp:lastModifiedBy>
  <cp:revision>125</cp:revision>
  <dcterms:created xsi:type="dcterms:W3CDTF">2022-08-18T16:48:10Z</dcterms:created>
  <dcterms:modified xsi:type="dcterms:W3CDTF">2022-08-18T16:48:10Z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0x010100C77B181A238B3241B6C24BB5112EE7B5</vt:lpwstr>
  </property>
  <property fmtid="{D5CDD505-2E9C-101B-9397-08002B2CF9AE}" pid="3" name="KSOProductBuildVer">
    <vt:lpwstr>1033-11.1.0.11664</vt:lpwstr>
  </property>
  <property fmtid="{D5CDD505-2E9C-101B-9397-08002B2CF9AE}" pid="4" name="ICV">
    <vt:lpwstr/>
  </property>
</Properties>
</file>