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61" r:id="rId2"/>
    <p:sldId id="503" r:id="rId3"/>
    <p:sldId id="505" r:id="rId4"/>
    <p:sldId id="508" r:id="rId5"/>
    <p:sldId id="512" r:id="rId6"/>
    <p:sldId id="506" r:id="rId7"/>
    <p:sldId id="507" r:id="rId8"/>
    <p:sldId id="509" r:id="rId9"/>
    <p:sldId id="504" r:id="rId10"/>
    <p:sldId id="510" r:id="rId11"/>
    <p:sldId id="513" r:id="rId12"/>
    <p:sldId id="511" r:id="rId13"/>
    <p:sldId id="417" r:id="rId14"/>
  </p:sldIdLst>
  <p:sldSz cx="9144000" cy="6858000" type="screen4x3"/>
  <p:notesSz cx="6735763" cy="9866313"/>
  <p:defaultTextStyle>
    <a:defPPr>
      <a:defRPr lang="ko-KR"/>
    </a:defPPr>
    <a:lvl1pPr marL="0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7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2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1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8" algn="l" defTabSz="9142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8BD6"/>
    <a:srgbClr val="00BFD0"/>
    <a:srgbClr val="015CA5"/>
    <a:srgbClr val="003482"/>
    <a:srgbClr val="013967"/>
    <a:srgbClr val="66B9FE"/>
    <a:srgbClr val="0DEEFF"/>
    <a:srgbClr val="0098A4"/>
    <a:srgbClr val="18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6258" autoAdjust="0"/>
  </p:normalViewPr>
  <p:slideViewPr>
    <p:cSldViewPr showGuides="1">
      <p:cViewPr varScale="1">
        <p:scale>
          <a:sx n="154" d="100"/>
          <a:sy n="154" d="100"/>
        </p:scale>
        <p:origin x="1170" y="144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052" y="-10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0FEA-0946-47DA-9B90-ABB6084AA6BE}" type="datetimeFigureOut">
              <a:rPr lang="ko-KR" altLang="en-US" smtClean="0"/>
              <a:pPr/>
              <a:t>2016. 4. 18.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960F-42A1-4BDA-8B4B-8CEBDC241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5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37B7-F782-4A82-A6A9-5E6AFA740865}" type="datetimeFigureOut">
              <a:rPr lang="ko-KR" altLang="en-US" smtClean="0"/>
              <a:pPr/>
              <a:t>2016. 4. 18.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EEDE-E153-4933-88A3-1AB6BF774C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5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7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2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71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8" algn="l" defTabSz="9142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2EEDE-E153-4933-88A3-1AB6BF774C8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91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912-1.png"/>
          <p:cNvPicPr>
            <a:picLocks noChangeAspect="1"/>
          </p:cNvPicPr>
          <p:nvPr userDrawn="1"/>
        </p:nvPicPr>
        <p:blipFill>
          <a:blip r:embed="rId3" cstate="print"/>
          <a:srcRect l="6663" t="19468" r="19839" b="13648"/>
          <a:stretch>
            <a:fillRect/>
          </a:stretch>
        </p:blipFill>
        <p:spPr>
          <a:xfrm>
            <a:off x="609600" y="1335314"/>
            <a:ext cx="6720114" cy="4586515"/>
          </a:xfrm>
          <a:prstGeom prst="rect">
            <a:avLst/>
          </a:prstGeom>
        </p:spPr>
      </p:pic>
      <p:pic>
        <p:nvPicPr>
          <p:cNvPr id="15" name="그림 14" descr="912-3.png"/>
          <p:cNvPicPr>
            <a:picLocks noChangeAspect="1"/>
          </p:cNvPicPr>
          <p:nvPr userDrawn="1"/>
        </p:nvPicPr>
        <p:blipFill>
          <a:blip r:embed="rId4" cstate="print"/>
          <a:srcRect t="86987"/>
          <a:stretch>
            <a:fillRect/>
          </a:stretch>
        </p:blipFill>
        <p:spPr>
          <a:xfrm>
            <a:off x="378" y="5965371"/>
            <a:ext cx="9143245" cy="892346"/>
          </a:xfrm>
          <a:prstGeom prst="rect">
            <a:avLst/>
          </a:prstGeom>
        </p:spPr>
      </p:pic>
      <p:pic>
        <p:nvPicPr>
          <p:cNvPr id="16" name="그림 15" descr="912-4.png"/>
          <p:cNvPicPr>
            <a:picLocks noChangeAspect="1"/>
          </p:cNvPicPr>
          <p:nvPr userDrawn="1"/>
        </p:nvPicPr>
        <p:blipFill>
          <a:blip r:embed="rId5" cstate="print"/>
          <a:srcRect t="23066" r="23649" b="61906"/>
          <a:stretch>
            <a:fillRect/>
          </a:stretch>
        </p:blipFill>
        <p:spPr>
          <a:xfrm>
            <a:off x="378" y="1582057"/>
            <a:ext cx="6980993" cy="1030514"/>
          </a:xfrm>
          <a:prstGeom prst="rect">
            <a:avLst/>
          </a:prstGeom>
        </p:spPr>
      </p:pic>
      <p:pic>
        <p:nvPicPr>
          <p:cNvPr id="17" name="그림 16" descr="912-5.png"/>
          <p:cNvPicPr>
            <a:picLocks noChangeAspect="1"/>
          </p:cNvPicPr>
          <p:nvPr userDrawn="1"/>
        </p:nvPicPr>
        <p:blipFill>
          <a:blip r:embed="rId6" cstate="print"/>
          <a:srcRect l="89368" r="4600" b="71430"/>
          <a:stretch>
            <a:fillRect/>
          </a:stretch>
        </p:blipFill>
        <p:spPr>
          <a:xfrm>
            <a:off x="7892143" y="283"/>
            <a:ext cx="551543" cy="1959146"/>
          </a:xfrm>
          <a:prstGeom prst="rect">
            <a:avLst/>
          </a:prstGeom>
        </p:spPr>
      </p:pic>
      <p:pic>
        <p:nvPicPr>
          <p:cNvPr id="13" name="그림 12" descr="912-2.png"/>
          <p:cNvPicPr>
            <a:picLocks noChangeAspect="1"/>
          </p:cNvPicPr>
          <p:nvPr userDrawn="1"/>
        </p:nvPicPr>
        <p:blipFill>
          <a:blip r:embed="rId7" cstate="print"/>
          <a:srcRect l="6010" t="28146" r="47936"/>
          <a:stretch>
            <a:fillRect/>
          </a:stretch>
        </p:blipFill>
        <p:spPr>
          <a:xfrm>
            <a:off x="0" y="1930400"/>
            <a:ext cx="4210766" cy="49273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91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912-3.png"/>
          <p:cNvPicPr>
            <a:picLocks noChangeAspect="1"/>
          </p:cNvPicPr>
          <p:nvPr userDrawn="1"/>
        </p:nvPicPr>
        <p:blipFill>
          <a:blip r:embed="rId3" cstate="print"/>
          <a:srcRect t="86987"/>
          <a:stretch>
            <a:fillRect/>
          </a:stretch>
        </p:blipFill>
        <p:spPr>
          <a:xfrm>
            <a:off x="378" y="5965371"/>
            <a:ext cx="9143245" cy="892346"/>
          </a:xfrm>
          <a:prstGeom prst="rect">
            <a:avLst/>
          </a:prstGeom>
        </p:spPr>
      </p:pic>
      <p:pic>
        <p:nvPicPr>
          <p:cNvPr id="10" name="그림 9" descr="912-1.png"/>
          <p:cNvPicPr>
            <a:picLocks noChangeAspect="1"/>
          </p:cNvPicPr>
          <p:nvPr userDrawn="1"/>
        </p:nvPicPr>
        <p:blipFill>
          <a:blip r:embed="rId4" cstate="print"/>
          <a:srcRect l="6663" t="19468" r="19839" b="13648"/>
          <a:stretch>
            <a:fillRect/>
          </a:stretch>
        </p:blipFill>
        <p:spPr>
          <a:xfrm>
            <a:off x="365809" y="1636057"/>
            <a:ext cx="6720114" cy="4586515"/>
          </a:xfrm>
          <a:prstGeom prst="rect">
            <a:avLst/>
          </a:prstGeom>
        </p:spPr>
      </p:pic>
      <p:pic>
        <p:nvPicPr>
          <p:cNvPr id="11" name="그림 10" descr="912-1.png"/>
          <p:cNvPicPr>
            <a:picLocks noChangeAspect="1"/>
          </p:cNvPicPr>
          <p:nvPr userDrawn="1"/>
        </p:nvPicPr>
        <p:blipFill>
          <a:blip r:embed="rId4" cstate="print"/>
          <a:srcRect l="6663" t="19468" r="73064" b="29225"/>
          <a:stretch>
            <a:fillRect/>
          </a:stretch>
        </p:blipFill>
        <p:spPr>
          <a:xfrm>
            <a:off x="6361471" y="458596"/>
            <a:ext cx="1853615" cy="35183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91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그림 9" descr="912-4.png"/>
          <p:cNvPicPr>
            <a:picLocks noChangeAspect="1"/>
          </p:cNvPicPr>
          <p:nvPr userDrawn="1"/>
        </p:nvPicPr>
        <p:blipFill>
          <a:blip r:embed="rId3" cstate="print"/>
          <a:srcRect t="23066" r="23649" b="61906"/>
          <a:stretch>
            <a:fillRect/>
          </a:stretch>
        </p:blipFill>
        <p:spPr>
          <a:xfrm flipH="1">
            <a:off x="2163007" y="3414485"/>
            <a:ext cx="6980993" cy="1030514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683568" y="548680"/>
            <a:ext cx="7776864" cy="576064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912-1.png"/>
          <p:cNvPicPr>
            <a:picLocks noChangeAspect="1"/>
          </p:cNvPicPr>
          <p:nvPr userDrawn="1"/>
        </p:nvPicPr>
        <p:blipFill>
          <a:blip r:embed="rId4" cstate="print"/>
          <a:srcRect l="6663" t="19468" r="19839" b="13648"/>
          <a:stretch>
            <a:fillRect/>
          </a:stretch>
        </p:blipFill>
        <p:spPr>
          <a:xfrm>
            <a:off x="279287" y="1335314"/>
            <a:ext cx="6720114" cy="4586515"/>
          </a:xfrm>
          <a:prstGeom prst="rect">
            <a:avLst/>
          </a:prstGeom>
        </p:spPr>
      </p:pic>
      <p:pic>
        <p:nvPicPr>
          <p:cNvPr id="8" name="그림 7" descr="912-3.png"/>
          <p:cNvPicPr>
            <a:picLocks noChangeAspect="1"/>
          </p:cNvPicPr>
          <p:nvPr userDrawn="1"/>
        </p:nvPicPr>
        <p:blipFill>
          <a:blip r:embed="rId5" cstate="print"/>
          <a:srcRect t="86987"/>
          <a:stretch>
            <a:fillRect/>
          </a:stretch>
        </p:blipFill>
        <p:spPr>
          <a:xfrm>
            <a:off x="378" y="5965371"/>
            <a:ext cx="9143245" cy="892346"/>
          </a:xfrm>
          <a:prstGeom prst="rect">
            <a:avLst/>
          </a:prstGeom>
        </p:spPr>
      </p:pic>
      <p:pic>
        <p:nvPicPr>
          <p:cNvPr id="11" name="그림 10" descr="912-5.png"/>
          <p:cNvPicPr>
            <a:picLocks noChangeAspect="1"/>
          </p:cNvPicPr>
          <p:nvPr userDrawn="1"/>
        </p:nvPicPr>
        <p:blipFill>
          <a:blip r:embed="rId6" cstate="print"/>
          <a:srcRect l="89368" t="9087" r="4600" b="71430"/>
          <a:stretch>
            <a:fillRect/>
          </a:stretch>
        </p:blipFill>
        <p:spPr>
          <a:xfrm>
            <a:off x="174441" y="0"/>
            <a:ext cx="1481292" cy="2206082"/>
          </a:xfrm>
          <a:prstGeom prst="rect">
            <a:avLst/>
          </a:prstGeom>
        </p:spPr>
      </p:pic>
      <p:pic>
        <p:nvPicPr>
          <p:cNvPr id="12" name="그림 11" descr="912-2.png"/>
          <p:cNvPicPr>
            <a:picLocks noChangeAspect="1"/>
          </p:cNvPicPr>
          <p:nvPr userDrawn="1"/>
        </p:nvPicPr>
        <p:blipFill>
          <a:blip r:embed="rId7" cstate="print"/>
          <a:srcRect t="28146" r="47936"/>
          <a:stretch>
            <a:fillRect/>
          </a:stretch>
        </p:blipFill>
        <p:spPr>
          <a:xfrm flipH="1">
            <a:off x="6444974" y="4064000"/>
            <a:ext cx="2699025" cy="2793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912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53143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539750" y="158924"/>
            <a:ext cx="8135938" cy="432048"/>
          </a:xfrm>
        </p:spPr>
        <p:txBody>
          <a:bodyPr vert="horz" lIns="91426" tIns="45712" rIns="91426" bIns="45712" rtlCol="0" anchor="ctr">
            <a:normAutofit/>
          </a:bodyPr>
          <a:lstStyle>
            <a:lvl1pPr algn="l" defTabSz="914257" rtl="0" eaLnBrk="1" latinLnBrk="1" hangingPunct="1">
              <a:spcBef>
                <a:spcPct val="0"/>
              </a:spcBef>
              <a:buNone/>
              <a:defRPr lang="ko-KR" altLang="en-US" sz="2800" b="1" kern="1200" cap="none" spc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66130" y="244726"/>
            <a:ext cx="8135938" cy="288032"/>
          </a:xfrm>
        </p:spPr>
        <p:txBody>
          <a:bodyPr vert="horz" lIns="91426" tIns="45712" rIns="91426" bIns="45712" rtlCol="0" anchor="ctr">
            <a:noAutofit/>
          </a:bodyPr>
          <a:lstStyle>
            <a:lvl1pPr marL="0" indent="0" algn="r" defTabSz="914257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1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3" name="그림 12" descr="912-2.png"/>
          <p:cNvPicPr>
            <a:picLocks noChangeAspect="1"/>
          </p:cNvPicPr>
          <p:nvPr userDrawn="1"/>
        </p:nvPicPr>
        <p:blipFill>
          <a:blip r:embed="rId3" cstate="print"/>
          <a:srcRect t="28146" r="47936"/>
          <a:stretch>
            <a:fillRect/>
          </a:stretch>
        </p:blipFill>
        <p:spPr>
          <a:xfrm flipH="1">
            <a:off x="8614189" y="75389"/>
            <a:ext cx="529809" cy="548397"/>
          </a:xfrm>
          <a:prstGeom prst="rect">
            <a:avLst/>
          </a:prstGeom>
        </p:spPr>
      </p:pic>
      <p:pic>
        <p:nvPicPr>
          <p:cNvPr id="14" name="그림 13" descr="912-1.png"/>
          <p:cNvPicPr>
            <a:picLocks noChangeAspect="1"/>
          </p:cNvPicPr>
          <p:nvPr userDrawn="1"/>
        </p:nvPicPr>
        <p:blipFill>
          <a:blip r:embed="rId4" cstate="print"/>
          <a:srcRect l="6663" t="19468" r="73064" b="29225"/>
          <a:stretch>
            <a:fillRect/>
          </a:stretch>
        </p:blipFill>
        <p:spPr>
          <a:xfrm>
            <a:off x="8121724" y="-4071"/>
            <a:ext cx="550452" cy="1044804"/>
          </a:xfrm>
          <a:prstGeom prst="rect">
            <a:avLst/>
          </a:prstGeom>
        </p:spPr>
      </p:pic>
      <p:pic>
        <p:nvPicPr>
          <p:cNvPr id="7" name="그림 6" descr="738-6.png"/>
          <p:cNvPicPr>
            <a:picLocks noChangeAspect="1"/>
          </p:cNvPicPr>
          <p:nvPr userDrawn="1"/>
        </p:nvPicPr>
        <p:blipFill>
          <a:blip r:embed="rId5" cstate="print">
            <a:lum bright="-25000"/>
          </a:blip>
          <a:srcRect l="68418" b="63247"/>
          <a:stretch>
            <a:fillRect/>
          </a:stretch>
        </p:blipFill>
        <p:spPr>
          <a:xfrm rot="10800000" flipH="1">
            <a:off x="7308304" y="5255830"/>
            <a:ext cx="1835696" cy="16021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88640"/>
            <a:ext cx="9144000" cy="360040"/>
          </a:xfrm>
          <a:prstGeom prst="rect">
            <a:avLst/>
          </a:prstGeom>
          <a:solidFill>
            <a:srgbClr val="0D4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메인25 슬라이드.png"/>
          <p:cNvPicPr>
            <a:picLocks noChangeAspect="1"/>
          </p:cNvPicPr>
          <p:nvPr userDrawn="1"/>
        </p:nvPicPr>
        <p:blipFill>
          <a:blip r:embed="rId2" cstate="print"/>
          <a:srcRect l="2632" t="18352" r="2632"/>
          <a:stretch>
            <a:fillRect/>
          </a:stretch>
        </p:blipFill>
        <p:spPr>
          <a:xfrm>
            <a:off x="0" y="0"/>
            <a:ext cx="9144000" cy="9605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135938" cy="432048"/>
          </a:xfrm>
        </p:spPr>
        <p:txBody>
          <a:bodyPr vert="horz" lIns="91426" tIns="45712" rIns="91426" bIns="45712" rtlCol="0" anchor="ctr">
            <a:normAutofit/>
          </a:bodyPr>
          <a:lstStyle>
            <a:lvl1pPr algn="l" defTabSz="914257" rtl="0" eaLnBrk="1" latinLnBrk="1" hangingPunct="1">
              <a:spcBef>
                <a:spcPct val="0"/>
              </a:spcBef>
              <a:buNone/>
              <a:defRPr lang="ko-KR" altLang="en-US" sz="2800" b="1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750" y="228600"/>
            <a:ext cx="8135938" cy="288032"/>
          </a:xfrm>
        </p:spPr>
        <p:txBody>
          <a:bodyPr vert="horz" lIns="91426" tIns="45712" rIns="91426" bIns="45712" rtlCol="0" anchor="ctr">
            <a:noAutofit/>
          </a:bodyPr>
          <a:lstStyle>
            <a:lvl1pPr marL="0" indent="0" algn="r" defTabSz="914257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1200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C252-D2DA-432C-B668-8B182B4119A9}" type="datetimeFigureOut">
              <a:rPr lang="ko-KR" altLang="en-US" smtClean="0"/>
              <a:pPr/>
              <a:t>2016. 4. 18.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10F2-6AE2-4171-8E63-C562232EE1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0" r:id="rId4"/>
    <p:sldLayoutId id="2147483654" r:id="rId5"/>
    <p:sldLayoutId id="2147483655" r:id="rId6"/>
  </p:sldLayoutIdLst>
  <p:txStyles>
    <p:titleStyle>
      <a:lvl1pPr algn="ctr" defTabSz="914257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6" indent="-342846" algn="l" defTabSz="91425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4" indent="-285705" algn="l" defTabSz="91425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1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0" indent="-228564" algn="l" defTabSz="91425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8" indent="-228564" algn="l" defTabSz="91425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7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5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64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91" indent="-228564" algn="l" defTabSz="91425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7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5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4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2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1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9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8" algn="l" defTabSz="91425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50" Type="http://schemas.openxmlformats.org/officeDocument/2006/relationships/tags" Target="../tags/tag6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46" Type="http://schemas.openxmlformats.org/officeDocument/2006/relationships/tags" Target="../tags/tag63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41" Type="http://schemas.openxmlformats.org/officeDocument/2006/relationships/tags" Target="../tags/tag5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53" Type="http://schemas.openxmlformats.org/officeDocument/2006/relationships/slideLayout" Target="../slideLayouts/slideLayout4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52" Type="http://schemas.openxmlformats.org/officeDocument/2006/relationships/tags" Target="../tags/tag6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8" Type="http://schemas.openxmlformats.org/officeDocument/2006/relationships/tags" Target="../tags/tag25.xml"/><Relationship Id="rId5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479" y="2367462"/>
            <a:ext cx="8136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rgbClr val="015C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 교육</a:t>
            </a:r>
            <a:endParaRPr lang="en-US" altLang="ko-KR" sz="4000" dirty="0">
              <a:solidFill>
                <a:srgbClr val="015C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r"/>
            <a:r>
              <a:rPr lang="ko-KR" altLang="en-US" sz="2800" dirty="0">
                <a:solidFill>
                  <a:srgbClr val="1C8BD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함께누리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2328" y="2018184"/>
            <a:ext cx="4679948" cy="199132"/>
          </a:xfrm>
          <a:prstGeom prst="roundRect">
            <a:avLst>
              <a:gd name="adj" fmla="val 50000"/>
            </a:avLst>
          </a:prstGeom>
          <a:noFill/>
          <a:ln w="12700">
            <a:noFill/>
          </a:ln>
        </p:spPr>
        <p:txBody>
          <a:bodyPr vert="horz" lIns="91426" tIns="45712" rIns="91426" bIns="45712" rtlCol="0" anchor="ctr">
            <a:noAutofit/>
          </a:bodyPr>
          <a:lstStyle/>
          <a:p>
            <a:pPr lvl="0" algn="r"/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행복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ICT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80254" y="841072"/>
            <a:ext cx="389046" cy="881063"/>
          </a:xfrm>
          <a:prstGeom prst="roundRect">
            <a:avLst>
              <a:gd name="adj" fmla="val 50000"/>
            </a:avLst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kumimoji="0" lang="ko-KR" altLang="en-US" sz="11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께</a:t>
            </a:r>
            <a:endParaRPr kumimoji="0"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누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kumimoji="0"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</a:t>
            </a:r>
            <a:endParaRPr kumimoji="0"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구성</a:t>
            </a:r>
          </a:p>
        </p:txBody>
      </p:sp>
      <p:sp>
        <p:nvSpPr>
          <p:cNvPr id="19" name="Rounded Panel"/>
          <p:cNvSpPr/>
          <p:nvPr/>
        </p:nvSpPr>
        <p:spPr>
          <a:xfrm>
            <a:off x="395537" y="1268760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hknuri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ounded Panel"/>
          <p:cNvSpPr/>
          <p:nvPr/>
        </p:nvSpPr>
        <p:spPr>
          <a:xfrm>
            <a:off x="395537" y="168883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src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ounded Panel"/>
          <p:cNvSpPr/>
          <p:nvPr/>
        </p:nvSpPr>
        <p:spPr>
          <a:xfrm>
            <a:off x="395537" y="2108911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</a:p>
        </p:txBody>
      </p:sp>
      <p:sp>
        <p:nvSpPr>
          <p:cNvPr id="23" name="Rounded Panel"/>
          <p:cNvSpPr/>
          <p:nvPr/>
        </p:nvSpPr>
        <p:spPr>
          <a:xfrm>
            <a:off x="1738595" y="123084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</p:txBody>
      </p:sp>
      <p:sp>
        <p:nvSpPr>
          <p:cNvPr id="25" name="Rounded Panel"/>
          <p:cNvSpPr/>
          <p:nvPr/>
        </p:nvSpPr>
        <p:spPr>
          <a:xfrm>
            <a:off x="1738595" y="2795518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</a:p>
        </p:txBody>
      </p:sp>
      <p:sp>
        <p:nvSpPr>
          <p:cNvPr id="26" name="Rounded Panel"/>
          <p:cNvSpPr/>
          <p:nvPr/>
        </p:nvSpPr>
        <p:spPr>
          <a:xfrm>
            <a:off x="1738595" y="431641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ounded Panel"/>
          <p:cNvSpPr/>
          <p:nvPr/>
        </p:nvSpPr>
        <p:spPr>
          <a:xfrm>
            <a:off x="3131840" y="123084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kcp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ounded Panel"/>
          <p:cNvSpPr/>
          <p:nvPr/>
        </p:nvSpPr>
        <p:spPr>
          <a:xfrm>
            <a:off x="3131840" y="1553156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smpro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ounded Panel"/>
          <p:cNvSpPr/>
          <p:nvPr/>
        </p:nvSpPr>
        <p:spPr>
          <a:xfrm>
            <a:off x="5148064" y="123084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5148064" y="1500231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35" name="Rounded Panel"/>
          <p:cNvSpPr/>
          <p:nvPr/>
        </p:nvSpPr>
        <p:spPr>
          <a:xfrm>
            <a:off x="5148064" y="1769617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dao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ed Panel"/>
          <p:cNvSpPr/>
          <p:nvPr/>
        </p:nvSpPr>
        <p:spPr>
          <a:xfrm>
            <a:off x="5148064" y="2039003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37" name="Rounded Panel"/>
          <p:cNvSpPr/>
          <p:nvPr/>
        </p:nvSpPr>
        <p:spPr>
          <a:xfrm>
            <a:off x="5148064" y="2308389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interceptor</a:t>
            </a:r>
          </a:p>
        </p:txBody>
      </p:sp>
      <p:sp>
        <p:nvSpPr>
          <p:cNvPr id="38" name="Rounded Panel"/>
          <p:cNvSpPr/>
          <p:nvPr/>
        </p:nvSpPr>
        <p:spPr>
          <a:xfrm>
            <a:off x="5148064" y="257777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</p:txBody>
      </p:sp>
      <p:sp>
        <p:nvSpPr>
          <p:cNvPr id="40" name="Rounded Panel"/>
          <p:cNvSpPr/>
          <p:nvPr/>
        </p:nvSpPr>
        <p:spPr>
          <a:xfrm>
            <a:off x="5148064" y="2847161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Panel"/>
          <p:cNvSpPr/>
          <p:nvPr/>
        </p:nvSpPr>
        <p:spPr>
          <a:xfrm>
            <a:off x="5148064" y="3116544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Panel"/>
          <p:cNvSpPr/>
          <p:nvPr/>
        </p:nvSpPr>
        <p:spPr>
          <a:xfrm>
            <a:off x="3090284" y="2687506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ddl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Panel"/>
          <p:cNvSpPr/>
          <p:nvPr/>
        </p:nvSpPr>
        <p:spPr>
          <a:xfrm>
            <a:off x="3090284" y="2954391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mapper</a:t>
            </a:r>
          </a:p>
        </p:txBody>
      </p:sp>
      <p:sp>
        <p:nvSpPr>
          <p:cNvPr id="27" name="Rounded Panel"/>
          <p:cNvSpPr/>
          <p:nvPr/>
        </p:nvSpPr>
        <p:spPr>
          <a:xfrm>
            <a:off x="3131840" y="3822229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assets</a:t>
            </a:r>
          </a:p>
        </p:txBody>
      </p:sp>
      <p:sp>
        <p:nvSpPr>
          <p:cNvPr id="30" name="Rounded Panel"/>
          <p:cNvSpPr/>
          <p:nvPr/>
        </p:nvSpPr>
        <p:spPr>
          <a:xfrm>
            <a:off x="3131839" y="4069322"/>
            <a:ext cx="880475" cy="189193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front-assets</a:t>
            </a:r>
          </a:p>
        </p:txBody>
      </p:sp>
      <p:sp>
        <p:nvSpPr>
          <p:cNvPr id="46" name="Rounded Panel"/>
          <p:cNvSpPr/>
          <p:nvPr/>
        </p:nvSpPr>
        <p:spPr>
          <a:xfrm>
            <a:off x="3131840" y="5334534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WEB-INF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5627427" y="391884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5627427" y="4171302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  <a:endParaRPr lang="en-US" sz="9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ounded Panel"/>
          <p:cNvSpPr/>
          <p:nvPr/>
        </p:nvSpPr>
        <p:spPr>
          <a:xfrm>
            <a:off x="5627427" y="4423759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</a:t>
            </a:r>
          </a:p>
        </p:txBody>
      </p:sp>
      <p:sp>
        <p:nvSpPr>
          <p:cNvPr id="50" name="Rounded Panel"/>
          <p:cNvSpPr/>
          <p:nvPr/>
        </p:nvSpPr>
        <p:spPr>
          <a:xfrm>
            <a:off x="5627427" y="4682555"/>
            <a:ext cx="792088" cy="216024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</a:p>
        </p:txBody>
      </p:sp>
      <p:sp>
        <p:nvSpPr>
          <p:cNvPr id="52" name="Rounded Panel"/>
          <p:cNvSpPr/>
          <p:nvPr/>
        </p:nvSpPr>
        <p:spPr>
          <a:xfrm>
            <a:off x="5148064" y="5373216"/>
            <a:ext cx="1262037" cy="216024"/>
          </a:xfrm>
          <a:prstGeom prst="roundRect">
            <a:avLst>
              <a:gd name="adj" fmla="val 751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jdbc.properties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5148063" y="5625673"/>
            <a:ext cx="1262037" cy="216024"/>
          </a:xfrm>
          <a:prstGeom prst="roundRect">
            <a:avLst>
              <a:gd name="adj" fmla="val 751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admin-servlet.xml</a:t>
            </a:r>
          </a:p>
        </p:txBody>
      </p:sp>
      <p:sp>
        <p:nvSpPr>
          <p:cNvPr id="54" name="Rounded Panel"/>
          <p:cNvSpPr/>
          <p:nvPr/>
        </p:nvSpPr>
        <p:spPr>
          <a:xfrm>
            <a:off x="5148063" y="5878130"/>
            <a:ext cx="1262037" cy="216024"/>
          </a:xfrm>
          <a:prstGeom prst="roundRect">
            <a:avLst>
              <a:gd name="adj" fmla="val 751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shop-servlet.xml</a:t>
            </a:r>
          </a:p>
        </p:txBody>
      </p:sp>
      <p:sp>
        <p:nvSpPr>
          <p:cNvPr id="55" name="Rounded Panel"/>
          <p:cNvSpPr/>
          <p:nvPr/>
        </p:nvSpPr>
        <p:spPr>
          <a:xfrm>
            <a:off x="5148062" y="6134090"/>
            <a:ext cx="1262037" cy="216024"/>
          </a:xfrm>
          <a:prstGeom prst="roundRect">
            <a:avLst>
              <a:gd name="adj" fmla="val 7512"/>
            </a:avLst>
          </a:prstGeom>
          <a:solidFill>
            <a:schemeClr val="accent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web.xml</a:t>
            </a:r>
          </a:p>
        </p:txBody>
      </p:sp>
      <p:cxnSp>
        <p:nvCxnSpPr>
          <p:cNvPr id="4" name="직선 연결선 3"/>
          <p:cNvCxnSpPr>
            <a:stCxn id="19" idx="2"/>
            <a:endCxn id="21" idx="0"/>
          </p:cNvCxnSpPr>
          <p:nvPr/>
        </p:nvCxnSpPr>
        <p:spPr>
          <a:xfrm>
            <a:off x="791581" y="1484784"/>
            <a:ext cx="0" cy="20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22" idx="0"/>
          </p:cNvCxnSpPr>
          <p:nvPr/>
        </p:nvCxnSpPr>
        <p:spPr>
          <a:xfrm>
            <a:off x="791581" y="1904859"/>
            <a:ext cx="0" cy="20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2" idx="3"/>
            <a:endCxn id="23" idx="1"/>
          </p:cNvCxnSpPr>
          <p:nvPr/>
        </p:nvCxnSpPr>
        <p:spPr>
          <a:xfrm flipV="1">
            <a:off x="1187625" y="1338857"/>
            <a:ext cx="550970" cy="87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2" idx="3"/>
            <a:endCxn id="25" idx="1"/>
          </p:cNvCxnSpPr>
          <p:nvPr/>
        </p:nvCxnSpPr>
        <p:spPr>
          <a:xfrm>
            <a:off x="1187625" y="2216923"/>
            <a:ext cx="550970" cy="68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2" idx="3"/>
            <a:endCxn id="26" idx="1"/>
          </p:cNvCxnSpPr>
          <p:nvPr/>
        </p:nvCxnSpPr>
        <p:spPr>
          <a:xfrm>
            <a:off x="1187625" y="2216923"/>
            <a:ext cx="550970" cy="220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5" idx="3"/>
            <a:endCxn id="20" idx="1"/>
          </p:cNvCxnSpPr>
          <p:nvPr/>
        </p:nvCxnSpPr>
        <p:spPr>
          <a:xfrm flipV="1">
            <a:off x="2530683" y="2795518"/>
            <a:ext cx="559601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5" idx="3"/>
            <a:endCxn id="24" idx="1"/>
          </p:cNvCxnSpPr>
          <p:nvPr/>
        </p:nvCxnSpPr>
        <p:spPr>
          <a:xfrm>
            <a:off x="2530683" y="2903530"/>
            <a:ext cx="559601" cy="15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8" idx="1"/>
          </p:cNvCxnSpPr>
          <p:nvPr/>
        </p:nvCxnSpPr>
        <p:spPr>
          <a:xfrm>
            <a:off x="2530683" y="1338857"/>
            <a:ext cx="60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23" idx="3"/>
            <a:endCxn id="29" idx="1"/>
          </p:cNvCxnSpPr>
          <p:nvPr/>
        </p:nvCxnSpPr>
        <p:spPr>
          <a:xfrm>
            <a:off x="2530683" y="1338857"/>
            <a:ext cx="601157" cy="32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9" idx="3"/>
            <a:endCxn id="31" idx="1"/>
          </p:cNvCxnSpPr>
          <p:nvPr/>
        </p:nvCxnSpPr>
        <p:spPr>
          <a:xfrm flipV="1">
            <a:off x="3923928" y="1338857"/>
            <a:ext cx="1224136" cy="32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29" idx="3"/>
            <a:endCxn id="32" idx="1"/>
          </p:cNvCxnSpPr>
          <p:nvPr/>
        </p:nvCxnSpPr>
        <p:spPr>
          <a:xfrm flipV="1">
            <a:off x="3923928" y="1608243"/>
            <a:ext cx="1224136" cy="5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29" idx="3"/>
            <a:endCxn id="35" idx="1"/>
          </p:cNvCxnSpPr>
          <p:nvPr/>
        </p:nvCxnSpPr>
        <p:spPr>
          <a:xfrm>
            <a:off x="3923928" y="1661168"/>
            <a:ext cx="1224136" cy="21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9" idx="3"/>
            <a:endCxn id="36" idx="1"/>
          </p:cNvCxnSpPr>
          <p:nvPr/>
        </p:nvCxnSpPr>
        <p:spPr>
          <a:xfrm>
            <a:off x="3923928" y="1661168"/>
            <a:ext cx="1224136" cy="48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9" idx="3"/>
            <a:endCxn id="37" idx="1"/>
          </p:cNvCxnSpPr>
          <p:nvPr/>
        </p:nvCxnSpPr>
        <p:spPr>
          <a:xfrm>
            <a:off x="3923928" y="1661168"/>
            <a:ext cx="1224136" cy="75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29" idx="3"/>
            <a:endCxn id="38" idx="1"/>
          </p:cNvCxnSpPr>
          <p:nvPr/>
        </p:nvCxnSpPr>
        <p:spPr>
          <a:xfrm>
            <a:off x="3923928" y="1661168"/>
            <a:ext cx="1224136" cy="102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29" idx="3"/>
            <a:endCxn id="40" idx="1"/>
          </p:cNvCxnSpPr>
          <p:nvPr/>
        </p:nvCxnSpPr>
        <p:spPr>
          <a:xfrm>
            <a:off x="3923928" y="1661168"/>
            <a:ext cx="1224136" cy="1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9" idx="3"/>
            <a:endCxn id="41" idx="1"/>
          </p:cNvCxnSpPr>
          <p:nvPr/>
        </p:nvCxnSpPr>
        <p:spPr>
          <a:xfrm>
            <a:off x="3923928" y="1661168"/>
            <a:ext cx="1224136" cy="15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6" idx="3"/>
            <a:endCxn id="27" idx="1"/>
          </p:cNvCxnSpPr>
          <p:nvPr/>
        </p:nvCxnSpPr>
        <p:spPr>
          <a:xfrm flipV="1">
            <a:off x="2530683" y="3930241"/>
            <a:ext cx="601157" cy="49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6" idx="3"/>
            <a:endCxn id="30" idx="1"/>
          </p:cNvCxnSpPr>
          <p:nvPr/>
        </p:nvCxnSpPr>
        <p:spPr>
          <a:xfrm flipV="1">
            <a:off x="2530683" y="4163919"/>
            <a:ext cx="601156" cy="26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26" idx="3"/>
            <a:endCxn id="46" idx="1"/>
          </p:cNvCxnSpPr>
          <p:nvPr/>
        </p:nvCxnSpPr>
        <p:spPr>
          <a:xfrm>
            <a:off x="2530683" y="4424427"/>
            <a:ext cx="601157" cy="101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6" idx="3"/>
            <a:endCxn id="47" idx="1"/>
          </p:cNvCxnSpPr>
          <p:nvPr/>
        </p:nvCxnSpPr>
        <p:spPr>
          <a:xfrm flipV="1">
            <a:off x="3923928" y="4026857"/>
            <a:ext cx="1703499" cy="1415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6" idx="3"/>
            <a:endCxn id="48" idx="1"/>
          </p:cNvCxnSpPr>
          <p:nvPr/>
        </p:nvCxnSpPr>
        <p:spPr>
          <a:xfrm flipV="1">
            <a:off x="3923928" y="4279314"/>
            <a:ext cx="1703499" cy="116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46" idx="3"/>
            <a:endCxn id="49" idx="1"/>
          </p:cNvCxnSpPr>
          <p:nvPr/>
        </p:nvCxnSpPr>
        <p:spPr>
          <a:xfrm flipV="1">
            <a:off x="3923928" y="4531771"/>
            <a:ext cx="1703499" cy="91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46" idx="3"/>
            <a:endCxn id="50" idx="1"/>
          </p:cNvCxnSpPr>
          <p:nvPr/>
        </p:nvCxnSpPr>
        <p:spPr>
          <a:xfrm flipV="1">
            <a:off x="3923928" y="4790567"/>
            <a:ext cx="1703499" cy="65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46" idx="3"/>
            <a:endCxn id="52" idx="1"/>
          </p:cNvCxnSpPr>
          <p:nvPr/>
        </p:nvCxnSpPr>
        <p:spPr>
          <a:xfrm>
            <a:off x="3923928" y="5442546"/>
            <a:ext cx="1224136" cy="3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46" idx="3"/>
            <a:endCxn id="53" idx="1"/>
          </p:cNvCxnSpPr>
          <p:nvPr/>
        </p:nvCxnSpPr>
        <p:spPr>
          <a:xfrm>
            <a:off x="3923928" y="5442546"/>
            <a:ext cx="1224135" cy="29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46" idx="3"/>
            <a:endCxn id="54" idx="1"/>
          </p:cNvCxnSpPr>
          <p:nvPr/>
        </p:nvCxnSpPr>
        <p:spPr>
          <a:xfrm>
            <a:off x="3923928" y="5442546"/>
            <a:ext cx="1224135" cy="54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46" idx="3"/>
            <a:endCxn id="55" idx="1"/>
          </p:cNvCxnSpPr>
          <p:nvPr/>
        </p:nvCxnSpPr>
        <p:spPr>
          <a:xfrm>
            <a:off x="3923928" y="5442546"/>
            <a:ext cx="1224134" cy="79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Tooltip"/>
          <p:cNvGrpSpPr/>
          <p:nvPr>
            <p:custDataLst>
              <p:tags r:id="rId1"/>
            </p:custDataLst>
          </p:nvPr>
        </p:nvGrpSpPr>
        <p:grpSpPr>
          <a:xfrm>
            <a:off x="6124957" y="1245411"/>
            <a:ext cx="1527989" cy="190595"/>
            <a:chOff x="2674545" y="1225363"/>
            <a:chExt cx="1527989" cy="190595"/>
          </a:xfrm>
          <a:solidFill>
            <a:srgbClr val="FFFFFF"/>
          </a:solidFill>
        </p:grpSpPr>
        <p:sp>
          <p:nvSpPr>
            <p:cNvPr id="187" name="Box"/>
            <p:cNvSpPr/>
            <p:nvPr>
              <p:custDataLst>
                <p:tags r:id="rId50"/>
              </p:custDataLst>
            </p:nvPr>
          </p:nvSpPr>
          <p:spPr>
            <a:xfrm>
              <a:off x="2741237" y="1225363"/>
              <a:ext cx="1461297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사용자 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annotation,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배치 등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8" name="Arrow"/>
            <p:cNvSpPr/>
            <p:nvPr>
              <p:custDataLst>
                <p:tags r:id="rId51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89" name="Gap"/>
            <p:cNvCxnSpPr/>
            <p:nvPr>
              <p:custDataLst>
                <p:tags r:id="rId52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ounded Panel"/>
          <p:cNvSpPr/>
          <p:nvPr/>
        </p:nvSpPr>
        <p:spPr>
          <a:xfrm>
            <a:off x="7092280" y="1502028"/>
            <a:ext cx="792088" cy="21602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191" name="Rounded Panel"/>
          <p:cNvSpPr/>
          <p:nvPr/>
        </p:nvSpPr>
        <p:spPr>
          <a:xfrm>
            <a:off x="7092280" y="1753259"/>
            <a:ext cx="792088" cy="216024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shop</a:t>
            </a:r>
          </a:p>
        </p:txBody>
      </p:sp>
      <p:cxnSp>
        <p:nvCxnSpPr>
          <p:cNvPr id="192" name="직선 연결선 191"/>
          <p:cNvCxnSpPr>
            <a:stCxn id="32" idx="3"/>
            <a:endCxn id="190" idx="1"/>
          </p:cNvCxnSpPr>
          <p:nvPr/>
        </p:nvCxnSpPr>
        <p:spPr>
          <a:xfrm>
            <a:off x="5940152" y="1608243"/>
            <a:ext cx="1152128" cy="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32" idx="3"/>
            <a:endCxn id="191" idx="1"/>
          </p:cNvCxnSpPr>
          <p:nvPr/>
        </p:nvCxnSpPr>
        <p:spPr>
          <a:xfrm>
            <a:off x="5940152" y="1608243"/>
            <a:ext cx="1152128" cy="25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ooltip"/>
          <p:cNvGrpSpPr/>
          <p:nvPr>
            <p:custDataLst>
              <p:tags r:id="rId2"/>
            </p:custDataLst>
          </p:nvPr>
        </p:nvGrpSpPr>
        <p:grpSpPr>
          <a:xfrm>
            <a:off x="6026102" y="2054779"/>
            <a:ext cx="2449717" cy="190595"/>
            <a:chOff x="2674545" y="1225363"/>
            <a:chExt cx="2449717" cy="190595"/>
          </a:xfrm>
          <a:solidFill>
            <a:srgbClr val="FFFFFF"/>
          </a:solidFill>
        </p:grpSpPr>
        <p:sp>
          <p:nvSpPr>
            <p:cNvPr id="205" name="Box"/>
            <p:cNvSpPr/>
            <p:nvPr>
              <p:custDataLst>
                <p:tags r:id="rId47"/>
              </p:custDataLst>
            </p:nvPr>
          </p:nvSpPr>
          <p:spPr>
            <a:xfrm>
              <a:off x="2741237" y="1225363"/>
              <a:ext cx="2383025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모든 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request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에 대한 </a:t>
              </a:r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XSS </a:t>
              </a:r>
              <a:r>
                <a:rPr lang="ko-KR" altLang="en-US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방어처리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(web.xml)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6" name="Arrow"/>
            <p:cNvSpPr/>
            <p:nvPr>
              <p:custDataLst>
                <p:tags r:id="rId48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07" name="Gap"/>
            <p:cNvCxnSpPr/>
            <p:nvPr>
              <p:custDataLst>
                <p:tags r:id="rId49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Tooltip"/>
          <p:cNvGrpSpPr/>
          <p:nvPr>
            <p:custDataLst>
              <p:tags r:id="rId3"/>
            </p:custDataLst>
          </p:nvPr>
        </p:nvGrpSpPr>
        <p:grpSpPr>
          <a:xfrm>
            <a:off x="6023471" y="2331685"/>
            <a:ext cx="891483" cy="190595"/>
            <a:chOff x="2674545" y="1225363"/>
            <a:chExt cx="891483" cy="190595"/>
          </a:xfrm>
          <a:solidFill>
            <a:srgbClr val="FFFFFF"/>
          </a:solidFill>
        </p:grpSpPr>
        <p:sp>
          <p:nvSpPr>
            <p:cNvPr id="209" name="Box"/>
            <p:cNvSpPr/>
            <p:nvPr>
              <p:custDataLst>
                <p:tags r:id="rId44"/>
              </p:custDataLst>
            </p:nvPr>
          </p:nvSpPr>
          <p:spPr>
            <a:xfrm>
              <a:off x="2741237" y="1225363"/>
              <a:ext cx="824791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세션 </a:t>
              </a:r>
              <a:r>
                <a:rPr lang="ko-KR" altLang="en-US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전처리기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0" name="Arrow"/>
            <p:cNvSpPr/>
            <p:nvPr>
              <p:custDataLst>
                <p:tags r:id="rId45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11" name="Gap"/>
            <p:cNvCxnSpPr/>
            <p:nvPr>
              <p:custDataLst>
                <p:tags r:id="rId46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Tooltip"/>
          <p:cNvGrpSpPr/>
          <p:nvPr>
            <p:custDataLst>
              <p:tags r:id="rId4"/>
            </p:custDataLst>
          </p:nvPr>
        </p:nvGrpSpPr>
        <p:grpSpPr>
          <a:xfrm>
            <a:off x="3923928" y="2966403"/>
            <a:ext cx="355739" cy="190595"/>
            <a:chOff x="2674545" y="1225363"/>
            <a:chExt cx="355739" cy="190595"/>
          </a:xfrm>
          <a:solidFill>
            <a:srgbClr val="FFFFFF"/>
          </a:solidFill>
        </p:grpSpPr>
        <p:sp>
          <p:nvSpPr>
            <p:cNvPr id="213" name="Box"/>
            <p:cNvSpPr/>
            <p:nvPr>
              <p:custDataLst>
                <p:tags r:id="rId41"/>
              </p:custDataLst>
            </p:nvPr>
          </p:nvSpPr>
          <p:spPr>
            <a:xfrm>
              <a:off x="2741237" y="1225363"/>
              <a:ext cx="289047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SQL</a:t>
              </a:r>
            </a:p>
          </p:txBody>
        </p:sp>
        <p:sp>
          <p:nvSpPr>
            <p:cNvPr id="214" name="Arrow"/>
            <p:cNvSpPr/>
            <p:nvPr>
              <p:custDataLst>
                <p:tags r:id="rId42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15" name="Gap"/>
            <p:cNvCxnSpPr/>
            <p:nvPr>
              <p:custDataLst>
                <p:tags r:id="rId43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Tooltip"/>
          <p:cNvGrpSpPr/>
          <p:nvPr>
            <p:custDataLst>
              <p:tags r:id="rId5"/>
            </p:custDataLst>
          </p:nvPr>
        </p:nvGrpSpPr>
        <p:grpSpPr>
          <a:xfrm>
            <a:off x="6028539" y="2855961"/>
            <a:ext cx="2018508" cy="190595"/>
            <a:chOff x="2674545" y="1225363"/>
            <a:chExt cx="2018508" cy="190595"/>
          </a:xfrm>
          <a:solidFill>
            <a:srgbClr val="FFFFFF"/>
          </a:solidFill>
        </p:grpSpPr>
        <p:sp>
          <p:nvSpPr>
            <p:cNvPr id="217" name="Box"/>
            <p:cNvSpPr/>
            <p:nvPr>
              <p:custDataLst>
                <p:tags r:id="rId38"/>
              </p:custDataLst>
            </p:nvPr>
          </p:nvSpPr>
          <p:spPr>
            <a:xfrm>
              <a:off x="2741237" y="1225363"/>
              <a:ext cx="1951816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기타 기능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(String,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파일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이미지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엑셀 등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8" name="Arrow"/>
            <p:cNvSpPr/>
            <p:nvPr>
              <p:custDataLst>
                <p:tags r:id="rId39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19" name="Gap"/>
            <p:cNvCxnSpPr/>
            <p:nvPr>
              <p:custDataLst>
                <p:tags r:id="rId40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Tooltip"/>
          <p:cNvGrpSpPr/>
          <p:nvPr>
            <p:custDataLst>
              <p:tags r:id="rId6"/>
            </p:custDataLst>
          </p:nvPr>
        </p:nvGrpSpPr>
        <p:grpSpPr>
          <a:xfrm>
            <a:off x="6507902" y="3918915"/>
            <a:ext cx="541535" cy="190595"/>
            <a:chOff x="2674545" y="1225363"/>
            <a:chExt cx="541535" cy="190595"/>
          </a:xfrm>
          <a:solidFill>
            <a:srgbClr val="FFFFFF"/>
          </a:solidFill>
        </p:grpSpPr>
        <p:sp>
          <p:nvSpPr>
            <p:cNvPr id="225" name="Box"/>
            <p:cNvSpPr/>
            <p:nvPr>
              <p:custDataLst>
                <p:tags r:id="rId35"/>
              </p:custDataLst>
            </p:nvPr>
          </p:nvSpPr>
          <p:spPr>
            <a:xfrm>
              <a:off x="2741237" y="1225363"/>
              <a:ext cx="474843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PG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설정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6" name="Arrow"/>
            <p:cNvSpPr/>
            <p:nvPr>
              <p:custDataLst>
                <p:tags r:id="rId36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27" name="Gap"/>
            <p:cNvCxnSpPr/>
            <p:nvPr>
              <p:custDataLst>
                <p:tags r:id="rId37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Tooltip"/>
          <p:cNvGrpSpPr/>
          <p:nvPr>
            <p:custDataLst>
              <p:tags r:id="rId7"/>
            </p:custDataLst>
          </p:nvPr>
        </p:nvGrpSpPr>
        <p:grpSpPr>
          <a:xfrm>
            <a:off x="6572978" y="5385930"/>
            <a:ext cx="1025819" cy="190595"/>
            <a:chOff x="2674545" y="1225363"/>
            <a:chExt cx="1025819" cy="190595"/>
          </a:xfrm>
          <a:solidFill>
            <a:srgbClr val="FFFFFF"/>
          </a:solidFill>
        </p:grpSpPr>
        <p:sp>
          <p:nvSpPr>
            <p:cNvPr id="233" name="Box"/>
            <p:cNvSpPr/>
            <p:nvPr>
              <p:custDataLst>
                <p:tags r:id="rId32"/>
              </p:custDataLst>
            </p:nvPr>
          </p:nvSpPr>
          <p:spPr>
            <a:xfrm>
              <a:off x="2741237" y="1225363"/>
              <a:ext cx="959127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데이터베이스 설정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4" name="Arrow"/>
            <p:cNvSpPr/>
            <p:nvPr>
              <p:custDataLst>
                <p:tags r:id="rId33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35" name="Gap"/>
            <p:cNvCxnSpPr/>
            <p:nvPr>
              <p:custDataLst>
                <p:tags r:id="rId34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Tooltip"/>
          <p:cNvGrpSpPr/>
          <p:nvPr>
            <p:custDataLst>
              <p:tags r:id="rId8"/>
            </p:custDataLst>
          </p:nvPr>
        </p:nvGrpSpPr>
        <p:grpSpPr>
          <a:xfrm>
            <a:off x="6584938" y="5638387"/>
            <a:ext cx="1516769" cy="190595"/>
            <a:chOff x="2674545" y="1225363"/>
            <a:chExt cx="1516769" cy="190595"/>
          </a:xfrm>
          <a:solidFill>
            <a:srgbClr val="FFFFFF"/>
          </a:solidFill>
        </p:grpSpPr>
        <p:sp>
          <p:nvSpPr>
            <p:cNvPr id="237" name="Box"/>
            <p:cNvSpPr/>
            <p:nvPr>
              <p:custDataLst>
                <p:tags r:id="rId29"/>
              </p:custDataLst>
            </p:nvPr>
          </p:nvSpPr>
          <p:spPr>
            <a:xfrm>
              <a:off x="2741237" y="1225363"/>
              <a:ext cx="1450077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interceptor, schedule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등 설정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Arrow"/>
            <p:cNvSpPr/>
            <p:nvPr>
              <p:custDataLst>
                <p:tags r:id="rId30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39" name="Gap"/>
            <p:cNvCxnSpPr/>
            <p:nvPr>
              <p:custDataLst>
                <p:tags r:id="rId31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Tooltip"/>
          <p:cNvGrpSpPr/>
          <p:nvPr>
            <p:custDataLst>
              <p:tags r:id="rId9"/>
            </p:custDataLst>
          </p:nvPr>
        </p:nvGrpSpPr>
        <p:grpSpPr>
          <a:xfrm>
            <a:off x="6584938" y="6127920"/>
            <a:ext cx="1863018" cy="190595"/>
            <a:chOff x="2674545" y="1225363"/>
            <a:chExt cx="1863018" cy="190595"/>
          </a:xfrm>
          <a:solidFill>
            <a:srgbClr val="FFFFFF"/>
          </a:solidFill>
        </p:grpSpPr>
        <p:sp>
          <p:nvSpPr>
            <p:cNvPr id="241" name="Box"/>
            <p:cNvSpPr/>
            <p:nvPr>
              <p:custDataLst>
                <p:tags r:id="rId26"/>
              </p:custDataLst>
            </p:nvPr>
          </p:nvSpPr>
          <p:spPr>
            <a:xfrm>
              <a:off x="2741237" y="1225363"/>
              <a:ext cx="1796326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filter,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url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dispatcher, error page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설정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2" name="Arrow"/>
            <p:cNvSpPr/>
            <p:nvPr>
              <p:custDataLst>
                <p:tags r:id="rId27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43" name="Gap"/>
            <p:cNvCxnSpPr/>
            <p:nvPr>
              <p:custDataLst>
                <p:tags r:id="rId28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Tooltip"/>
          <p:cNvGrpSpPr/>
          <p:nvPr>
            <p:custDataLst>
              <p:tags r:id="rId10"/>
            </p:custDataLst>
          </p:nvPr>
        </p:nvGrpSpPr>
        <p:grpSpPr>
          <a:xfrm>
            <a:off x="4099648" y="3847658"/>
            <a:ext cx="760384" cy="190595"/>
            <a:chOff x="2674545" y="1225363"/>
            <a:chExt cx="760384" cy="190595"/>
          </a:xfrm>
          <a:solidFill>
            <a:srgbClr val="FFFFFF"/>
          </a:solidFill>
        </p:grpSpPr>
        <p:sp>
          <p:nvSpPr>
            <p:cNvPr id="254" name="Box"/>
            <p:cNvSpPr/>
            <p:nvPr>
              <p:custDataLst>
                <p:tags r:id="rId23"/>
              </p:custDataLst>
            </p:nvPr>
          </p:nvSpPr>
          <p:spPr>
            <a:xfrm>
              <a:off x="2741237" y="1225363"/>
              <a:ext cx="693692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admin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css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,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js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5" name="Arrow"/>
            <p:cNvSpPr/>
            <p:nvPr>
              <p:custDataLst>
                <p:tags r:id="rId24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56" name="Gap"/>
            <p:cNvCxnSpPr/>
            <p:nvPr>
              <p:custDataLst>
                <p:tags r:id="rId25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Tooltip"/>
          <p:cNvGrpSpPr/>
          <p:nvPr>
            <p:custDataLst>
              <p:tags r:id="rId11"/>
            </p:custDataLst>
          </p:nvPr>
        </p:nvGrpSpPr>
        <p:grpSpPr>
          <a:xfrm>
            <a:off x="4099648" y="4083633"/>
            <a:ext cx="701668" cy="190595"/>
            <a:chOff x="2674545" y="1225363"/>
            <a:chExt cx="701668" cy="190595"/>
          </a:xfrm>
          <a:solidFill>
            <a:srgbClr val="FFFFFF"/>
          </a:solidFill>
        </p:grpSpPr>
        <p:sp>
          <p:nvSpPr>
            <p:cNvPr id="258" name="Box"/>
            <p:cNvSpPr/>
            <p:nvPr>
              <p:custDataLst>
                <p:tags r:id="rId20"/>
              </p:custDataLst>
            </p:nvPr>
          </p:nvSpPr>
          <p:spPr>
            <a:xfrm>
              <a:off x="2741237" y="1225363"/>
              <a:ext cx="634976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shop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css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,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js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9" name="Arrow"/>
            <p:cNvSpPr/>
            <p:nvPr>
              <p:custDataLst>
                <p:tags r:id="rId21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60" name="Gap"/>
            <p:cNvCxnSpPr/>
            <p:nvPr>
              <p:custDataLst>
                <p:tags r:id="rId22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Tooltip"/>
          <p:cNvGrpSpPr/>
          <p:nvPr>
            <p:custDataLst>
              <p:tags r:id="rId12"/>
            </p:custDataLst>
          </p:nvPr>
        </p:nvGrpSpPr>
        <p:grpSpPr>
          <a:xfrm>
            <a:off x="6502558" y="4195604"/>
            <a:ext cx="1025819" cy="190595"/>
            <a:chOff x="2674545" y="1225363"/>
            <a:chExt cx="1025819" cy="190595"/>
          </a:xfrm>
          <a:solidFill>
            <a:srgbClr val="FFFFFF"/>
          </a:solidFill>
        </p:grpSpPr>
        <p:sp>
          <p:nvSpPr>
            <p:cNvPr id="266" name="Box"/>
            <p:cNvSpPr/>
            <p:nvPr>
              <p:custDataLst>
                <p:tags r:id="rId17"/>
              </p:custDataLst>
            </p:nvPr>
          </p:nvSpPr>
          <p:spPr>
            <a:xfrm>
              <a:off x="2741237" y="1225363"/>
              <a:ext cx="959127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화면 구현 </a:t>
              </a:r>
              <a:r>
                <a:rPr lang="en-US" altLang="ko-KR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jsp</a:t>
              </a:r>
              <a:r>
                <a:rPr lang="en-US" altLang="ko-KR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파일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7" name="Arrow"/>
            <p:cNvSpPr/>
            <p:nvPr>
              <p:custDataLst>
                <p:tags r:id="rId18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68" name="Gap"/>
            <p:cNvCxnSpPr/>
            <p:nvPr>
              <p:custDataLst>
                <p:tags r:id="rId19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Tooltip"/>
          <p:cNvGrpSpPr/>
          <p:nvPr>
            <p:custDataLst>
              <p:tags r:id="rId13"/>
            </p:custDataLst>
          </p:nvPr>
        </p:nvGrpSpPr>
        <p:grpSpPr>
          <a:xfrm>
            <a:off x="6525507" y="4699702"/>
            <a:ext cx="1947976" cy="190595"/>
            <a:chOff x="2674545" y="1225363"/>
            <a:chExt cx="1947976" cy="190595"/>
          </a:xfrm>
          <a:solidFill>
            <a:srgbClr val="FFFFFF"/>
          </a:solidFill>
        </p:grpSpPr>
        <p:sp>
          <p:nvSpPr>
            <p:cNvPr id="270" name="Box"/>
            <p:cNvSpPr/>
            <p:nvPr>
              <p:custDataLst>
                <p:tags r:id="rId14"/>
              </p:custDataLst>
            </p:nvPr>
          </p:nvSpPr>
          <p:spPr>
            <a:xfrm>
              <a:off x="2741237" y="1225363"/>
              <a:ext cx="1881284" cy="190595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jsp</a:t>
              </a:r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기능 확장을 위한 사용자 정의 태그</a:t>
              </a:r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Arrow"/>
            <p:cNvSpPr/>
            <p:nvPr>
              <p:custDataLst>
                <p:tags r:id="rId15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72" name="Gap"/>
            <p:cNvCxnSpPr/>
            <p:nvPr>
              <p:custDataLst>
                <p:tags r:id="rId16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92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스케줄러 구성</a:t>
            </a:r>
          </a:p>
        </p:txBody>
      </p:sp>
      <p:sp>
        <p:nvSpPr>
          <p:cNvPr id="119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altLang="ko-KR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/WEB-INF/admin-servlet.xml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5" y="1412776"/>
            <a:ext cx="8352928" cy="5141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스케쥴러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&lt;bean id="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class="</a:t>
            </a:r>
            <a:r>
              <a:rPr lang="en-US" altLang="ko-KR" sz="1000" dirty="0" err="1">
                <a:solidFill>
                  <a:srgbClr val="C00000"/>
                </a:solidFill>
              </a:rPr>
              <a:t>com.smpro.component.admin.BatchComponent</a:t>
            </a:r>
            <a:r>
              <a:rPr lang="en-US" altLang="ko-KR" sz="1000" dirty="0">
                <a:solidFill>
                  <a:srgbClr val="C00000"/>
                </a:solidFill>
              </a:rPr>
              <a:t>"/&gt;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task:scheduled-tasks</a:t>
            </a:r>
            <a:r>
              <a:rPr lang="en-US" altLang="ko-KR" sz="1000" dirty="0">
                <a:solidFill>
                  <a:srgbClr val="C00000"/>
                </a:solidFill>
              </a:rPr>
              <a:t> scheduler="scheduler"&gt;</a:t>
            </a:r>
          </a:p>
          <a:p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정산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regAdjustData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1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배송완료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updateOrderDeliveryFinish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21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구매확정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updateOrderConfirmForDate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22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</a:rPr>
              <a:t>상품로그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삭제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deleteItemLogBatch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2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장바구니 목록 삭제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deleteCartBatch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30 2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무통장입금 기한 만료 주문 취소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updateOrderCancelForExpire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3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임시 파일 삭제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deleteTempFiles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30 3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상품 재고 품절 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modItemStatusCode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4 * * *"/&gt;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&lt;!--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비밀번호 변경 안내 메일 발송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--&gt;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&lt;</a:t>
            </a:r>
            <a:r>
              <a:rPr lang="en-US" altLang="ko-KR" sz="1000" dirty="0" err="1">
                <a:solidFill>
                  <a:srgbClr val="C00000"/>
                </a:solidFill>
              </a:rPr>
              <a:t>task:scheduled</a:t>
            </a:r>
            <a:r>
              <a:rPr lang="en-US" altLang="ko-KR" sz="1000" dirty="0">
                <a:solidFill>
                  <a:srgbClr val="C00000"/>
                </a:solidFill>
              </a:rPr>
              <a:t> ref="</a:t>
            </a:r>
            <a:r>
              <a:rPr lang="en-US" altLang="ko-KR" sz="1000" dirty="0" err="1">
                <a:solidFill>
                  <a:srgbClr val="C00000"/>
                </a:solidFill>
              </a:rPr>
              <a:t>appTask</a:t>
            </a:r>
            <a:r>
              <a:rPr lang="en-US" altLang="ko-KR" sz="1000" dirty="0">
                <a:solidFill>
                  <a:srgbClr val="C00000"/>
                </a:solidFill>
              </a:rPr>
              <a:t>" method="</a:t>
            </a:r>
            <a:r>
              <a:rPr lang="en-US" altLang="ko-KR" sz="1000" dirty="0" err="1">
                <a:solidFill>
                  <a:srgbClr val="C00000"/>
                </a:solidFill>
              </a:rPr>
              <a:t>sendMailForPasswordNotice</a:t>
            </a:r>
            <a:r>
              <a:rPr lang="en-US" altLang="ko-KR" sz="1000" dirty="0">
                <a:solidFill>
                  <a:srgbClr val="C00000"/>
                </a:solidFill>
              </a:rPr>
              <a:t>" </a:t>
            </a:r>
            <a:r>
              <a:rPr lang="en-US" altLang="ko-KR" sz="1000" dirty="0" err="1">
                <a:solidFill>
                  <a:srgbClr val="C00000"/>
                </a:solidFill>
              </a:rPr>
              <a:t>cron</a:t>
            </a:r>
            <a:r>
              <a:rPr lang="en-US" altLang="ko-KR" sz="1000" dirty="0">
                <a:solidFill>
                  <a:srgbClr val="C00000"/>
                </a:solidFill>
              </a:rPr>
              <a:t>="0 0 5 * * *"/&gt;</a:t>
            </a:r>
          </a:p>
        </p:txBody>
      </p:sp>
    </p:spTree>
    <p:extLst>
      <p:ext uri="{BB962C8B-B14F-4D97-AF65-F5344CB8AC3E}">
        <p14:creationId xmlns:p14="http://schemas.microsoft.com/office/powerpoint/2010/main" val="119189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개발 유의사항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6" y="1196752"/>
            <a:ext cx="8280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체크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CheckGrade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controllerName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“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controllerMethod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“</a:t>
            </a:r>
            <a:r>
              <a:rPr lang="en-US" altLang="ko-KR" sz="12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upload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upload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밖에 위치하도록 설정합니다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폴더에는 상품 이미지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배너 이미지 등이 위치 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debug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환경의 설정을 위해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개인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PC), true2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Const.java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사용하며 필요시 개발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실서비스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환경을 분기하여 사용할 수 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예제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if ("true".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equalsIgnoreCase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System.getProperties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getProperty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detailedDebugMode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"))) {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로직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 else {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 서비스 로직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톰캣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DdetailedDebugMode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400140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7479" y="2608762"/>
            <a:ext cx="8136904" cy="62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altLang="ko-KR" sz="4800" dirty="0">
                <a:solidFill>
                  <a:srgbClr val="015C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altLang="ko-KR" sz="4800" dirty="0">
                <a:solidFill>
                  <a:srgbClr val="1C8BD6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ko-KR" altLang="en-US" sz="4800" dirty="0">
              <a:solidFill>
                <a:srgbClr val="1C8BD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2328" y="2259484"/>
            <a:ext cx="4679948" cy="199132"/>
          </a:xfrm>
          <a:prstGeom prst="roundRect">
            <a:avLst>
              <a:gd name="adj" fmla="val 50000"/>
            </a:avLst>
          </a:prstGeom>
          <a:noFill/>
          <a:ln w="12700">
            <a:noFill/>
          </a:ln>
        </p:spPr>
        <p:txBody>
          <a:bodyPr vert="horz" lIns="91426" tIns="45712" rIns="91426" bIns="45712" rtlCol="0" anchor="ctr">
            <a:noAutofit/>
          </a:bodyPr>
          <a:lstStyle/>
          <a:p>
            <a:pPr lvl="0" algn="r"/>
            <a:r>
              <a:rPr lang="ko-KR" altLang="en-US" sz="1600" dirty="0">
                <a:solidFill>
                  <a:schemeClr val="bg1"/>
                </a:solidFill>
                <a:latin typeface="+mn-ea"/>
                <a:cs typeface="Arial" pitchFamily="34" charset="0"/>
              </a:rPr>
              <a:t>행복</a:t>
            </a:r>
            <a:r>
              <a:rPr lang="en-US" altLang="ko-KR" sz="1600" dirty="0">
                <a:solidFill>
                  <a:schemeClr val="bg1"/>
                </a:solidFill>
                <a:latin typeface="+mn-ea"/>
                <a:cs typeface="Arial" pitchFamily="34" charset="0"/>
              </a:rPr>
              <a:t>ICT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80254" y="841071"/>
            <a:ext cx="389046" cy="881063"/>
          </a:xfrm>
          <a:prstGeom prst="roundRect">
            <a:avLst>
              <a:gd name="adj" fmla="val 50000"/>
            </a:avLst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함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lang="ko-KR" altLang="en-US" sz="1100" b="1" dirty="0" err="1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께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누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pPr lvl="0"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cs typeface="Arial" pitchFamily="34" charset="0"/>
              </a:rPr>
              <a:t>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개요</a:t>
            </a:r>
          </a:p>
        </p:txBody>
      </p:sp>
      <p:sp>
        <p:nvSpPr>
          <p:cNvPr id="42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쇼핑몰의 종류</a:t>
            </a:r>
            <a:endParaRPr lang="en-US" altLang="ko-KR" sz="16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  1) </a:t>
            </a:r>
            <a:r>
              <a:rPr lang="ko-KR" alt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 분류</a:t>
            </a:r>
            <a:endParaRPr lang="en-US" sz="14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Rounded Panel"/>
          <p:cNvSpPr/>
          <p:nvPr/>
        </p:nvSpPr>
        <p:spPr>
          <a:xfrm>
            <a:off x="307872" y="3975802"/>
            <a:ext cx="1526030" cy="329396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오픈몰</a:t>
            </a:r>
            <a:endParaRPr 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Rounded Panel"/>
          <p:cNvSpPr/>
          <p:nvPr/>
        </p:nvSpPr>
        <p:spPr>
          <a:xfrm>
            <a:off x="2095836" y="3975802"/>
            <a:ext cx="6580619" cy="1658280"/>
          </a:xfrm>
          <a:prstGeom prst="roundRect">
            <a:avLst>
              <a:gd name="adj" fmla="val 2632"/>
            </a:avLst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종합몰과 유사하게 판매자가 일정액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판매수수료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내고 입점하여 판매하는 쇼핑몰로서 입점 절차가 간단하며 상품에 대한 심사를 하지 않습니다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즉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오픈마켓은 판매자들이 내는 수수료를 수익으로 운영하며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판매자는 자릿세를 내고 장소를 빌린다고 보면 됩니다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종합몰에 비해 입점 절차가 간단하지만 경쟁이 치열합니다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이러한 오픈몰 업체는 중계판매업자로 등록되어 있습니다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G</a:t>
            </a: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마켓</a:t>
            </a:r>
            <a:r>
              <a:rPr lang="en-US" altLang="ko-KR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11</a:t>
            </a: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번가 등</a:t>
            </a:r>
            <a:endParaRPr lang="en-US" altLang="ko-KR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307496" y="1896115"/>
            <a:ext cx="1526030" cy="329396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독립몰</a:t>
            </a:r>
            <a:endParaRPr 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2095836" y="1896115"/>
            <a:ext cx="6580619" cy="812805"/>
          </a:xfrm>
          <a:prstGeom prst="roundRect">
            <a:avLst>
              <a:gd name="adj" fmla="val 4525"/>
            </a:avLst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독립쇼핑몰은 개인 또는 기업이 직접 쇼핑몰을 운영하는 형태로 입점 기능이 없이 단독으로 운영하는 형태를 말합니다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패션 쇼핑몰</a:t>
            </a:r>
            <a:r>
              <a:rPr lang="en-US" altLang="ko-KR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제조사몰 등</a:t>
            </a:r>
            <a:endParaRPr lang="en-US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307496" y="2848368"/>
            <a:ext cx="1526030" cy="329396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종합몰</a:t>
            </a:r>
            <a:endParaRPr 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Rounded Panel"/>
          <p:cNvSpPr/>
          <p:nvPr/>
        </p:nvSpPr>
        <p:spPr>
          <a:xfrm>
            <a:off x="2095835" y="2848368"/>
            <a:ext cx="6580619" cy="987986"/>
          </a:xfrm>
          <a:prstGeom prst="roundRect">
            <a:avLst>
              <a:gd name="adj" fmla="val 4236"/>
            </a:avLst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인터넷상의 </a:t>
            </a:r>
            <a:r>
              <a:rPr lang="ko-KR" altLang="en-US" sz="105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백화점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즉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05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브랜드 상품을 판매하는 쇼핑몰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생각하면 쉽습니다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종합몰의 인지도 및 신뢰도를 중시하는 몰로서 판매자가 해당 쇼핑몰에 입점하여 상품을 판매하며</a:t>
            </a:r>
            <a:r>
              <a:rPr lang="en-US" altLang="ko-KR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05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입점 부터 상품진열까지 까다로운 심사를 받습니다</a:t>
            </a:r>
            <a:r>
              <a:rPr lang="en-US" altLang="ko-KR" sz="10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</a:t>
            </a:r>
            <a:r>
              <a:rPr lang="en-US" altLang="ko-KR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CJ Mall, </a:t>
            </a:r>
            <a:r>
              <a:rPr lang="ko-KR" alt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롯데 홈쇼핑 등</a:t>
            </a:r>
            <a:endParaRPr lang="en-US" altLang="ko-KR" sz="8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Panel"/>
          <p:cNvSpPr/>
          <p:nvPr/>
        </p:nvSpPr>
        <p:spPr>
          <a:xfrm>
            <a:off x="307496" y="5773530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  2) </a:t>
            </a:r>
            <a:r>
              <a:rPr lang="ko-KR" alt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분류</a:t>
            </a:r>
            <a:endParaRPr lang="en-US" sz="14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Rounded Panel"/>
          <p:cNvSpPr/>
          <p:nvPr/>
        </p:nvSpPr>
        <p:spPr>
          <a:xfrm>
            <a:off x="913717" y="6182288"/>
            <a:ext cx="1281267" cy="232895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복지몰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폐쇄몰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Rounded Panel"/>
          <p:cNvSpPr/>
          <p:nvPr/>
        </p:nvSpPr>
        <p:spPr>
          <a:xfrm>
            <a:off x="2411760" y="6182288"/>
            <a:ext cx="1065995" cy="232895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전문몰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Rounded Panel"/>
          <p:cNvSpPr/>
          <p:nvPr/>
        </p:nvSpPr>
        <p:spPr>
          <a:xfrm>
            <a:off x="3693027" y="6182288"/>
            <a:ext cx="1065995" cy="232895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패션몰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Rounded Panel"/>
          <p:cNvSpPr/>
          <p:nvPr/>
        </p:nvSpPr>
        <p:spPr>
          <a:xfrm>
            <a:off x="4974294" y="6182287"/>
            <a:ext cx="1065995" cy="232895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몰인몰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개요</a:t>
            </a:r>
          </a:p>
        </p:txBody>
      </p:sp>
      <p:sp>
        <p:nvSpPr>
          <p:cNvPr id="65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쇼핑몰의 종류</a:t>
            </a:r>
            <a:endParaRPr lang="en-US" altLang="ko-KR" sz="16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  3) </a:t>
            </a:r>
            <a:r>
              <a:rPr lang="ko-KR" altLang="en-US" sz="14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수익 방법 구분</a:t>
            </a:r>
            <a:endParaRPr lang="en-US" sz="14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Rounded Panel"/>
          <p:cNvSpPr/>
          <p:nvPr/>
        </p:nvSpPr>
        <p:spPr>
          <a:xfrm>
            <a:off x="2123728" y="1916832"/>
            <a:ext cx="1526030" cy="329396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중계판매업</a:t>
            </a:r>
            <a:endParaRPr 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Rounded Panel"/>
          <p:cNvSpPr/>
          <p:nvPr/>
        </p:nvSpPr>
        <p:spPr>
          <a:xfrm>
            <a:off x="6609908" y="1916832"/>
            <a:ext cx="1526030" cy="329396"/>
          </a:xfrm>
          <a:prstGeom prst="roundRect">
            <a:avLst>
              <a:gd name="adj" fmla="val 751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사입 운영</a:t>
            </a:r>
            <a:endParaRPr 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431" y="2626916"/>
            <a:ext cx="5344624" cy="3952875"/>
          </a:xfrm>
          <a:prstGeom prst="roundRect">
            <a:avLst>
              <a:gd name="adj" fmla="val 14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56" name="순서도: 대체 처리 55"/>
          <p:cNvSpPr/>
          <p:nvPr/>
        </p:nvSpPr>
        <p:spPr>
          <a:xfrm>
            <a:off x="521796" y="3853805"/>
            <a:ext cx="876300" cy="2952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수수료 방식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1644893" y="4212912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판매자</a:t>
            </a:r>
            <a:endParaRPr lang="en-US" altLang="ko-KR" sz="900" b="1"/>
          </a:p>
          <a:p>
            <a:pPr algn="ctr"/>
            <a:r>
              <a:rPr lang="ko-KR" altLang="en-US" sz="900"/>
              <a:t>판매가 결정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23981" y="4218694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관리자</a:t>
            </a:r>
            <a:endParaRPr lang="en-US" altLang="ko-KR" sz="900" b="1"/>
          </a:p>
          <a:p>
            <a:pPr algn="ctr"/>
            <a:r>
              <a:rPr lang="ko-KR" altLang="en-US" sz="900"/>
              <a:t>업체수수료 결정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3360460" y="4218694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시스템</a:t>
            </a:r>
            <a:endParaRPr lang="en-US" altLang="ko-KR" sz="900" b="1"/>
          </a:p>
          <a:p>
            <a:pPr algn="ctr"/>
            <a:r>
              <a:rPr lang="ko-KR" altLang="en-US" sz="900"/>
              <a:t>공급가 자동계산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2921514" y="4366332"/>
            <a:ext cx="3143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61" name="순서도: 대체 처리 60"/>
          <p:cNvSpPr/>
          <p:nvPr/>
        </p:nvSpPr>
        <p:spPr>
          <a:xfrm>
            <a:off x="521796" y="5183527"/>
            <a:ext cx="876300" cy="2952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공급가 방식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23981" y="5562873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판매자</a:t>
            </a:r>
            <a:endParaRPr lang="en-US" altLang="ko-KR" sz="900" b="1"/>
          </a:p>
          <a:p>
            <a:pPr algn="ctr"/>
            <a:r>
              <a:rPr lang="ko-KR" altLang="en-US" sz="900"/>
              <a:t>공급가 결정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1644893" y="5562873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관리자</a:t>
            </a:r>
            <a:endParaRPr lang="en-US" altLang="ko-KR" sz="900" b="1"/>
          </a:p>
          <a:p>
            <a:pPr algn="ctr"/>
            <a:r>
              <a:rPr lang="ko-KR" altLang="en-US" sz="900"/>
              <a:t>판매가 결정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53195" y="2840467"/>
            <a:ext cx="5067097" cy="771201"/>
            <a:chOff x="488092" y="2850463"/>
            <a:chExt cx="5067097" cy="771201"/>
          </a:xfrm>
        </p:grpSpPr>
        <p:sp>
          <p:nvSpPr>
            <p:cNvPr id="68" name="Panel"/>
            <p:cNvSpPr/>
            <p:nvPr/>
          </p:nvSpPr>
          <p:spPr>
            <a:xfrm>
              <a:off x="488092" y="2850463"/>
              <a:ext cx="2499732" cy="7712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판매자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상품을 쇼핑몰에 판매될 수 있도록 진열하며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판매가 이루어진 후 물건판매대금에서 수수료를 뺀 나머지 금액을 정산 받음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Panel"/>
            <p:cNvSpPr/>
            <p:nvPr/>
          </p:nvSpPr>
          <p:spPr>
            <a:xfrm>
              <a:off x="3055457" y="2850463"/>
              <a:ext cx="2499732" cy="7712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쇼핑몰</a:t>
              </a:r>
              <a:endPara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판매자가 상품을 판매할 수 있는 수단을 제공하며 판매가 이루어졌을 때 주문 별로 협의된 수수료를 취득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5690914" y="2626915"/>
            <a:ext cx="3273574" cy="3952875"/>
          </a:xfrm>
          <a:prstGeom prst="roundRect">
            <a:avLst>
              <a:gd name="adj" fmla="val 142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81" name="Panel"/>
          <p:cNvSpPr/>
          <p:nvPr/>
        </p:nvSpPr>
        <p:spPr>
          <a:xfrm>
            <a:off x="5796136" y="2840467"/>
            <a:ext cx="3024336" cy="77120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회계처리가 다를 뿐 쇼핑몰에서는 공급가 방식과 동일하게 이루어 집니다</a:t>
            </a:r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911181" y="4218694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판매자</a:t>
            </a:r>
            <a:endParaRPr lang="en-US" altLang="ko-KR" sz="900" b="1"/>
          </a:p>
          <a:p>
            <a:pPr algn="ctr"/>
            <a:r>
              <a:rPr lang="ko-KR" altLang="en-US" sz="900"/>
              <a:t>공급가 결정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7195040" y="4218694"/>
            <a:ext cx="1152000" cy="6480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/>
              <a:t>관리자</a:t>
            </a:r>
            <a:endParaRPr lang="en-US" altLang="ko-KR" sz="900" b="1"/>
          </a:p>
          <a:p>
            <a:pPr algn="ctr"/>
            <a:r>
              <a:rPr lang="ko-KR" altLang="en-US" sz="900"/>
              <a:t>판매가 결정</a:t>
            </a:r>
          </a:p>
        </p:txBody>
      </p:sp>
    </p:spTree>
    <p:extLst>
      <p:ext uri="{BB962C8B-B14F-4D97-AF65-F5344CB8AC3E}">
        <p14:creationId xmlns:p14="http://schemas.microsoft.com/office/powerpoint/2010/main" val="372397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개요</a:t>
            </a:r>
          </a:p>
        </p:txBody>
      </p:sp>
      <p:sp>
        <p:nvSpPr>
          <p:cNvPr id="4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쇼핑몰 아키텍처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716016" y="2158648"/>
            <a:ext cx="0" cy="4438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51"/>
          <p:cNvSpPr>
            <a:spLocks/>
          </p:cNvSpPr>
          <p:nvPr/>
        </p:nvSpPr>
        <p:spPr bwMode="auto">
          <a:xfrm rot="2375453">
            <a:off x="5348287" y="2525713"/>
            <a:ext cx="2871788" cy="2351087"/>
          </a:xfrm>
          <a:custGeom>
            <a:avLst/>
            <a:gdLst>
              <a:gd name="T0" fmla="*/ 0 w 25449"/>
              <a:gd name="T1" fmla="*/ 2147483647 h 21600"/>
              <a:gd name="T2" fmla="*/ 2147483647 w 25449"/>
              <a:gd name="T3" fmla="*/ 2147483647 h 21600"/>
              <a:gd name="T4" fmla="*/ 2147483647 w 25449"/>
              <a:gd name="T5" fmla="*/ 2147483647 h 21600"/>
              <a:gd name="T6" fmla="*/ 0 60000 65536"/>
              <a:gd name="T7" fmla="*/ 0 60000 65536"/>
              <a:gd name="T8" fmla="*/ 0 60000 65536"/>
              <a:gd name="T9" fmla="*/ 0 w 25449"/>
              <a:gd name="T10" fmla="*/ 0 h 21600"/>
              <a:gd name="T11" fmla="*/ 25449 w 2544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9" h="21600" fill="none" extrusionOk="0">
                <a:moveTo>
                  <a:pt x="0" y="807"/>
                </a:moveTo>
                <a:cubicBezTo>
                  <a:pt x="1903" y="271"/>
                  <a:pt x="3872" y="-1"/>
                  <a:pt x="5850" y="0"/>
                </a:cubicBezTo>
                <a:cubicBezTo>
                  <a:pt x="14263" y="0"/>
                  <a:pt x="21911" y="4885"/>
                  <a:pt x="25448" y="12520"/>
                </a:cubicBezTo>
              </a:path>
              <a:path w="25449" h="21600" stroke="0" extrusionOk="0">
                <a:moveTo>
                  <a:pt x="0" y="807"/>
                </a:moveTo>
                <a:cubicBezTo>
                  <a:pt x="1903" y="271"/>
                  <a:pt x="3872" y="-1"/>
                  <a:pt x="5850" y="0"/>
                </a:cubicBezTo>
                <a:cubicBezTo>
                  <a:pt x="14263" y="0"/>
                  <a:pt x="21911" y="4885"/>
                  <a:pt x="25448" y="12520"/>
                </a:cubicBezTo>
                <a:lnTo>
                  <a:pt x="585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85813" y="1817688"/>
            <a:ext cx="7572375" cy="4387850"/>
            <a:chOff x="568325" y="1817688"/>
            <a:chExt cx="7572375" cy="4387850"/>
          </a:xfrm>
        </p:grpSpPr>
        <p:sp>
          <p:nvSpPr>
            <p:cNvPr id="9" name="Arc 51"/>
            <p:cNvSpPr>
              <a:spLocks/>
            </p:cNvSpPr>
            <p:nvPr/>
          </p:nvSpPr>
          <p:spPr bwMode="auto">
            <a:xfrm rot="17408765">
              <a:off x="1152524" y="2435226"/>
              <a:ext cx="2124075" cy="889000"/>
            </a:xfrm>
            <a:custGeom>
              <a:avLst/>
              <a:gdLst>
                <a:gd name="T0" fmla="*/ 0 w 25449"/>
                <a:gd name="T1" fmla="*/ 2147483647 h 21600"/>
                <a:gd name="T2" fmla="*/ 2147483647 w 25449"/>
                <a:gd name="T3" fmla="*/ 2147483647 h 21600"/>
                <a:gd name="T4" fmla="*/ 2147483647 w 2544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5449"/>
                <a:gd name="T10" fmla="*/ 0 h 21600"/>
                <a:gd name="T11" fmla="*/ 25449 w 254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9" h="21600" fill="none" extrusionOk="0">
                  <a:moveTo>
                    <a:pt x="0" y="807"/>
                  </a:moveTo>
                  <a:cubicBezTo>
                    <a:pt x="1903" y="271"/>
                    <a:pt x="3872" y="-1"/>
                    <a:pt x="5850" y="0"/>
                  </a:cubicBezTo>
                  <a:cubicBezTo>
                    <a:pt x="14263" y="0"/>
                    <a:pt x="21911" y="4885"/>
                    <a:pt x="25448" y="12520"/>
                  </a:cubicBezTo>
                </a:path>
                <a:path w="25449" h="21600" stroke="0" extrusionOk="0">
                  <a:moveTo>
                    <a:pt x="0" y="807"/>
                  </a:moveTo>
                  <a:cubicBezTo>
                    <a:pt x="1903" y="271"/>
                    <a:pt x="3872" y="-1"/>
                    <a:pt x="5850" y="0"/>
                  </a:cubicBezTo>
                  <a:cubicBezTo>
                    <a:pt x="14263" y="0"/>
                    <a:pt x="21911" y="4885"/>
                    <a:pt x="25448" y="12520"/>
                  </a:cubicBezTo>
                  <a:lnTo>
                    <a:pt x="585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H="1" flipV="1">
              <a:off x="1997075" y="2736850"/>
              <a:ext cx="2428875" cy="1357313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 flipV="1">
              <a:off x="1782762" y="3379788"/>
              <a:ext cx="2428875" cy="642937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 flipH="1" flipV="1">
              <a:off x="2425700" y="2236788"/>
              <a:ext cx="1857375" cy="1714500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 flipH="1">
              <a:off x="5140325" y="2379663"/>
              <a:ext cx="1000125" cy="1643062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 flipH="1">
              <a:off x="5140325" y="2593975"/>
              <a:ext cx="2143125" cy="1428750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H="1" flipV="1">
              <a:off x="4997450" y="5022850"/>
              <a:ext cx="1143000" cy="1143000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 flipH="1">
              <a:off x="5140325" y="3808413"/>
              <a:ext cx="2643187" cy="214312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7" name="Line 47"/>
            <p:cNvSpPr>
              <a:spLocks noChangeShapeType="1"/>
            </p:cNvSpPr>
            <p:nvPr/>
          </p:nvSpPr>
          <p:spPr bwMode="auto">
            <a:xfrm flipH="1" flipV="1">
              <a:off x="5140325" y="4808538"/>
              <a:ext cx="1714500" cy="500062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497012" y="1998663"/>
              <a:ext cx="3000375" cy="20955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1139825" y="2770188"/>
              <a:ext cx="3357562" cy="132397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0" name="Oval 44"/>
            <p:cNvSpPr>
              <a:spLocks noChangeArrowheads="1"/>
            </p:cNvSpPr>
            <p:nvPr/>
          </p:nvSpPr>
          <p:spPr bwMode="auto">
            <a:xfrm>
              <a:off x="3354387" y="3165475"/>
              <a:ext cx="1736725" cy="1609725"/>
            </a:xfrm>
            <a:prstGeom prst="ellipse">
              <a:avLst/>
            </a:prstGeom>
            <a:solidFill>
              <a:srgbClr val="CCB4B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Oval 70"/>
            <p:cNvSpPr>
              <a:spLocks noChangeArrowheads="1"/>
            </p:cNvSpPr>
            <p:nvPr/>
          </p:nvSpPr>
          <p:spPr bwMode="auto">
            <a:xfrm>
              <a:off x="639762" y="4094163"/>
              <a:ext cx="985838" cy="96837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수익 확보 및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극대화</a:t>
              </a:r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6140450" y="2808288"/>
              <a:ext cx="784225" cy="7683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통합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Admin</a:t>
              </a:r>
            </a:p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pic>
          <p:nvPicPr>
            <p:cNvPr id="23" name="그림 22" descr="고객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325" y="2022475"/>
              <a:ext cx="603250" cy="72231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4" name="Oval 140"/>
            <p:cNvSpPr>
              <a:spLocks noChangeArrowheads="1"/>
            </p:cNvSpPr>
            <p:nvPr/>
          </p:nvSpPr>
          <p:spPr bwMode="auto">
            <a:xfrm>
              <a:off x="1568450" y="2379663"/>
              <a:ext cx="588962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결제</a:t>
              </a: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2282825" y="2736850"/>
              <a:ext cx="771525" cy="7556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외부 연동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기능</a:t>
              </a:r>
            </a:p>
          </p:txBody>
        </p:sp>
        <p:sp>
          <p:nvSpPr>
            <p:cNvPr id="26" name="Oval 140"/>
            <p:cNvSpPr>
              <a:spLocks noChangeArrowheads="1"/>
            </p:cNvSpPr>
            <p:nvPr/>
          </p:nvSpPr>
          <p:spPr bwMode="auto">
            <a:xfrm>
              <a:off x="1282700" y="3022600"/>
              <a:ext cx="588962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회원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가입</a:t>
              </a:r>
            </a:p>
          </p:txBody>
        </p:sp>
        <p:sp>
          <p:nvSpPr>
            <p:cNvPr id="27" name="Oval 140"/>
            <p:cNvSpPr>
              <a:spLocks noChangeArrowheads="1"/>
            </p:cNvSpPr>
            <p:nvPr/>
          </p:nvSpPr>
          <p:spPr bwMode="auto">
            <a:xfrm>
              <a:off x="2068512" y="1879600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쇼핑</a:t>
              </a:r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2139950" y="3522663"/>
              <a:ext cx="642937" cy="630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디자인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29" name="Oval 56"/>
            <p:cNvSpPr>
              <a:spLocks noChangeArrowheads="1"/>
            </p:cNvSpPr>
            <p:nvPr/>
          </p:nvSpPr>
          <p:spPr bwMode="auto">
            <a:xfrm>
              <a:off x="2925762" y="2308225"/>
              <a:ext cx="642938" cy="630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마케팅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이벤트</a:t>
              </a:r>
            </a:p>
          </p:txBody>
        </p:sp>
        <p:sp>
          <p:nvSpPr>
            <p:cNvPr id="30" name="Oval 56"/>
            <p:cNvSpPr>
              <a:spLocks noChangeArrowheads="1"/>
            </p:cNvSpPr>
            <p:nvPr/>
          </p:nvSpPr>
          <p:spPr bwMode="auto">
            <a:xfrm>
              <a:off x="5745162" y="2236788"/>
              <a:ext cx="642938" cy="630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직관적인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주문관리</a:t>
              </a:r>
            </a:p>
          </p:txBody>
        </p:sp>
        <p:sp>
          <p:nvSpPr>
            <p:cNvPr id="31" name="Oval 56"/>
            <p:cNvSpPr>
              <a:spLocks noChangeArrowheads="1"/>
            </p:cNvSpPr>
            <p:nvPr/>
          </p:nvSpPr>
          <p:spPr bwMode="auto">
            <a:xfrm>
              <a:off x="6569075" y="3594100"/>
              <a:ext cx="642937" cy="630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쇼핑몰 별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상품분리</a:t>
              </a:r>
            </a:p>
          </p:txBody>
        </p:sp>
        <p:sp>
          <p:nvSpPr>
            <p:cNvPr id="32" name="Oval 56"/>
            <p:cNvSpPr>
              <a:spLocks noChangeArrowheads="1"/>
            </p:cNvSpPr>
            <p:nvPr/>
          </p:nvSpPr>
          <p:spPr bwMode="auto">
            <a:xfrm>
              <a:off x="5211762" y="5294313"/>
              <a:ext cx="784225" cy="7683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벤더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Oval 56"/>
            <p:cNvSpPr>
              <a:spLocks noChangeArrowheads="1"/>
            </p:cNvSpPr>
            <p:nvPr/>
          </p:nvSpPr>
          <p:spPr bwMode="auto">
            <a:xfrm>
              <a:off x="5997575" y="4879975"/>
              <a:ext cx="642937" cy="630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수수료체계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5140325" y="2022475"/>
              <a:ext cx="1928812" cy="200025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5140325" y="3194050"/>
              <a:ext cx="2786062" cy="928688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 flipV="1">
              <a:off x="4926012" y="4808538"/>
              <a:ext cx="2428875" cy="1357312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 flipV="1">
              <a:off x="4926012" y="4808538"/>
              <a:ext cx="357188" cy="1357312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 flipV="1">
              <a:off x="4926012" y="4808538"/>
              <a:ext cx="2714625" cy="7143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9" name="Oval 140"/>
            <p:cNvSpPr>
              <a:spLocks noChangeArrowheads="1"/>
            </p:cNvSpPr>
            <p:nvPr/>
          </p:nvSpPr>
          <p:spPr bwMode="auto">
            <a:xfrm>
              <a:off x="6497637" y="1879600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6926262" y="2298700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판매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1" name="Oval 140"/>
            <p:cNvSpPr>
              <a:spLocks noChangeArrowheads="1"/>
            </p:cNvSpPr>
            <p:nvPr/>
          </p:nvSpPr>
          <p:spPr bwMode="auto">
            <a:xfrm>
              <a:off x="7265987" y="2808288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배송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2" name="Oval 140"/>
            <p:cNvSpPr>
              <a:spLocks noChangeArrowheads="1"/>
            </p:cNvSpPr>
            <p:nvPr/>
          </p:nvSpPr>
          <p:spPr bwMode="auto">
            <a:xfrm>
              <a:off x="7480300" y="3379788"/>
              <a:ext cx="588962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몰</a:t>
              </a:r>
              <a:r>
                <a:rPr lang="en-US" altLang="ko-KR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회원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7551737" y="4013200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정산</a:t>
              </a:r>
            </a:p>
          </p:txBody>
        </p:sp>
        <p:sp>
          <p:nvSpPr>
            <p:cNvPr id="44" name="Oval 140"/>
            <p:cNvSpPr>
              <a:spLocks noChangeArrowheads="1"/>
            </p:cNvSpPr>
            <p:nvPr/>
          </p:nvSpPr>
          <p:spPr bwMode="auto">
            <a:xfrm>
              <a:off x="6783387" y="5022850"/>
              <a:ext cx="588963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업체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Oval 140"/>
            <p:cNvSpPr>
              <a:spLocks noChangeArrowheads="1"/>
            </p:cNvSpPr>
            <p:nvPr/>
          </p:nvSpPr>
          <p:spPr bwMode="auto">
            <a:xfrm>
              <a:off x="6426200" y="5594350"/>
              <a:ext cx="588962" cy="581025"/>
            </a:xfrm>
            <a:prstGeom prst="ellipse">
              <a:avLst/>
            </a:pr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수수료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068762" y="3094038"/>
              <a:ext cx="2249488" cy="2211387"/>
            </a:xfrm>
            <a:prstGeom prst="ellipse">
              <a:avLst/>
            </a:prstGeom>
            <a:solidFill>
              <a:srgbClr val="CCB4B4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Oval 87"/>
            <p:cNvSpPr>
              <a:spLocks noChangeArrowheads="1"/>
            </p:cNvSpPr>
            <p:nvPr/>
          </p:nvSpPr>
          <p:spPr bwMode="auto">
            <a:xfrm rot="20450893">
              <a:off x="4529137" y="3236913"/>
              <a:ext cx="485775" cy="27622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767676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3282950" y="2736850"/>
              <a:ext cx="2444750" cy="2403475"/>
            </a:xfrm>
            <a:prstGeom prst="ellips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3211512" y="3236913"/>
              <a:ext cx="928688" cy="85725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구매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창출</a:t>
              </a:r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4854575" y="2736850"/>
              <a:ext cx="928687" cy="85725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주문관리</a:t>
              </a: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425950" y="4522788"/>
              <a:ext cx="928687" cy="85725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벤더관리</a:t>
              </a:r>
            </a:p>
          </p:txBody>
        </p:sp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5211762" y="3379788"/>
              <a:ext cx="928688" cy="857250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상품관리</a:t>
              </a:r>
            </a:p>
          </p:txBody>
        </p:sp>
        <p:sp>
          <p:nvSpPr>
            <p:cNvPr id="53" name="Arc 58"/>
            <p:cNvSpPr>
              <a:spLocks/>
            </p:cNvSpPr>
            <p:nvPr/>
          </p:nvSpPr>
          <p:spPr bwMode="auto">
            <a:xfrm rot="14837539">
              <a:off x="4718843" y="3902869"/>
              <a:ext cx="303213" cy="612775"/>
            </a:xfrm>
            <a:custGeom>
              <a:avLst/>
              <a:gdLst>
                <a:gd name="T0" fmla="*/ 0 w 24021"/>
                <a:gd name="T1" fmla="*/ 2147483647 h 34860"/>
                <a:gd name="T2" fmla="*/ 2147483647 w 24021"/>
                <a:gd name="T3" fmla="*/ 2147483647 h 34860"/>
                <a:gd name="T4" fmla="*/ 2147483647 w 24021"/>
                <a:gd name="T5" fmla="*/ 2147483647 h 34860"/>
                <a:gd name="T6" fmla="*/ 0 60000 65536"/>
                <a:gd name="T7" fmla="*/ 0 60000 65536"/>
                <a:gd name="T8" fmla="*/ 0 60000 65536"/>
                <a:gd name="T9" fmla="*/ 0 w 24021"/>
                <a:gd name="T10" fmla="*/ 0 h 34860"/>
                <a:gd name="T11" fmla="*/ 24021 w 24021"/>
                <a:gd name="T12" fmla="*/ 34860 h 34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1" h="34860" fill="none" extrusionOk="0">
                  <a:moveTo>
                    <a:pt x="0" y="136"/>
                  </a:moveTo>
                  <a:cubicBezTo>
                    <a:pt x="803" y="45"/>
                    <a:pt x="1612" y="-1"/>
                    <a:pt x="2421" y="0"/>
                  </a:cubicBezTo>
                  <a:cubicBezTo>
                    <a:pt x="14350" y="0"/>
                    <a:pt x="24021" y="9670"/>
                    <a:pt x="24021" y="21600"/>
                  </a:cubicBezTo>
                  <a:cubicBezTo>
                    <a:pt x="24021" y="26402"/>
                    <a:pt x="22420" y="31068"/>
                    <a:pt x="19471" y="34859"/>
                  </a:cubicBezTo>
                </a:path>
                <a:path w="24021" h="34860" stroke="0" extrusionOk="0">
                  <a:moveTo>
                    <a:pt x="0" y="136"/>
                  </a:moveTo>
                  <a:cubicBezTo>
                    <a:pt x="803" y="45"/>
                    <a:pt x="1612" y="-1"/>
                    <a:pt x="2421" y="0"/>
                  </a:cubicBezTo>
                  <a:cubicBezTo>
                    <a:pt x="14350" y="0"/>
                    <a:pt x="24021" y="9670"/>
                    <a:pt x="24021" y="21600"/>
                  </a:cubicBezTo>
                  <a:cubicBezTo>
                    <a:pt x="24021" y="26402"/>
                    <a:pt x="22420" y="31068"/>
                    <a:pt x="19471" y="34859"/>
                  </a:cubicBezTo>
                  <a:lnTo>
                    <a:pt x="2421" y="21600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prstDash val="sysDot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4" name="Arc 58"/>
            <p:cNvSpPr>
              <a:spLocks/>
            </p:cNvSpPr>
            <p:nvPr/>
          </p:nvSpPr>
          <p:spPr bwMode="auto">
            <a:xfrm rot="5765776">
              <a:off x="4452143" y="3471069"/>
              <a:ext cx="303213" cy="612775"/>
            </a:xfrm>
            <a:custGeom>
              <a:avLst/>
              <a:gdLst>
                <a:gd name="T0" fmla="*/ 0 w 24021"/>
                <a:gd name="T1" fmla="*/ 2147483647 h 34860"/>
                <a:gd name="T2" fmla="*/ 2147483647 w 24021"/>
                <a:gd name="T3" fmla="*/ 2147483647 h 34860"/>
                <a:gd name="T4" fmla="*/ 2147483647 w 24021"/>
                <a:gd name="T5" fmla="*/ 2147483647 h 34860"/>
                <a:gd name="T6" fmla="*/ 0 60000 65536"/>
                <a:gd name="T7" fmla="*/ 0 60000 65536"/>
                <a:gd name="T8" fmla="*/ 0 60000 65536"/>
                <a:gd name="T9" fmla="*/ 0 w 24021"/>
                <a:gd name="T10" fmla="*/ 0 h 34860"/>
                <a:gd name="T11" fmla="*/ 24021 w 24021"/>
                <a:gd name="T12" fmla="*/ 34860 h 348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1" h="34860" fill="none" extrusionOk="0">
                  <a:moveTo>
                    <a:pt x="0" y="136"/>
                  </a:moveTo>
                  <a:cubicBezTo>
                    <a:pt x="803" y="45"/>
                    <a:pt x="1612" y="-1"/>
                    <a:pt x="2421" y="0"/>
                  </a:cubicBezTo>
                  <a:cubicBezTo>
                    <a:pt x="14350" y="0"/>
                    <a:pt x="24021" y="9670"/>
                    <a:pt x="24021" y="21600"/>
                  </a:cubicBezTo>
                  <a:cubicBezTo>
                    <a:pt x="24021" y="26402"/>
                    <a:pt x="22420" y="31068"/>
                    <a:pt x="19471" y="34859"/>
                  </a:cubicBezTo>
                </a:path>
                <a:path w="24021" h="34860" stroke="0" extrusionOk="0">
                  <a:moveTo>
                    <a:pt x="0" y="136"/>
                  </a:moveTo>
                  <a:cubicBezTo>
                    <a:pt x="803" y="45"/>
                    <a:pt x="1612" y="-1"/>
                    <a:pt x="2421" y="0"/>
                  </a:cubicBezTo>
                  <a:cubicBezTo>
                    <a:pt x="14350" y="0"/>
                    <a:pt x="24021" y="9670"/>
                    <a:pt x="24021" y="21600"/>
                  </a:cubicBezTo>
                  <a:cubicBezTo>
                    <a:pt x="24021" y="26402"/>
                    <a:pt x="22420" y="31068"/>
                    <a:pt x="19471" y="34859"/>
                  </a:cubicBezTo>
                  <a:lnTo>
                    <a:pt x="2421" y="21600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prstDash val="sysDot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55" name="Oval 66"/>
            <p:cNvSpPr>
              <a:spLocks noChangeArrowheads="1"/>
            </p:cNvSpPr>
            <p:nvPr/>
          </p:nvSpPr>
          <p:spPr bwMode="auto">
            <a:xfrm>
              <a:off x="996950" y="4808538"/>
              <a:ext cx="984250" cy="96837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쇼핑몰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활성화</a:t>
              </a:r>
            </a:p>
          </p:txBody>
        </p:sp>
        <p:sp>
          <p:nvSpPr>
            <p:cNvPr id="56" name="Oval 66"/>
            <p:cNvSpPr>
              <a:spLocks noChangeArrowheads="1"/>
            </p:cNvSpPr>
            <p:nvPr/>
          </p:nvSpPr>
          <p:spPr bwMode="auto">
            <a:xfrm>
              <a:off x="1782762" y="5237163"/>
              <a:ext cx="984250" cy="96837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관리 집중화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업무 효율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43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주문 프로세스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업무 프로세스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1400476" y="4803895"/>
            <a:ext cx="64429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카드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3066009" y="3606496"/>
            <a:ext cx="106339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장바구니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1400476" y="4381663"/>
            <a:ext cx="64429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무통장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467544" y="4803895"/>
            <a:ext cx="825268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입금완료</a:t>
            </a:r>
            <a:r>
              <a:rPr lang="en-US" altLang="ko-KR" sz="900"/>
              <a:t>(10)</a:t>
            </a:r>
            <a:endParaRPr lang="ko-KR" altLang="en-US" sz="900"/>
          </a:p>
        </p:txBody>
      </p:sp>
      <p:sp>
        <p:nvSpPr>
          <p:cNvPr id="10" name="순서도: 처리 9"/>
          <p:cNvSpPr/>
          <p:nvPr/>
        </p:nvSpPr>
        <p:spPr>
          <a:xfrm>
            <a:off x="467544" y="4381663"/>
            <a:ext cx="825268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입금대기</a:t>
            </a:r>
            <a:r>
              <a:rPr lang="en-US" altLang="ko-KR" sz="900"/>
              <a:t>(00)</a:t>
            </a:r>
            <a:endParaRPr lang="ko-KR" altLang="en-US" sz="900"/>
          </a:p>
        </p:txBody>
      </p:sp>
      <p:cxnSp>
        <p:nvCxnSpPr>
          <p:cNvPr id="11" name="꺾인 연결선 10"/>
          <p:cNvCxnSpPr>
            <a:stCxn id="22" idx="1"/>
            <a:endCxn id="6" idx="3"/>
          </p:cNvCxnSpPr>
          <p:nvPr/>
        </p:nvCxnSpPr>
        <p:spPr>
          <a:xfrm rot="10800000" flipV="1">
            <a:off x="2044770" y="4589299"/>
            <a:ext cx="425757" cy="36053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2" idx="1"/>
            <a:endCxn id="8" idx="3"/>
          </p:cNvCxnSpPr>
          <p:nvPr/>
        </p:nvCxnSpPr>
        <p:spPr>
          <a:xfrm rot="10800000">
            <a:off x="2044770" y="4527602"/>
            <a:ext cx="425757" cy="61699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2470526" y="1412776"/>
            <a:ext cx="1058911" cy="3005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/>
              <a:t>로그인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2470526" y="1859877"/>
            <a:ext cx="1058911" cy="3005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메인페이지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470526" y="2306978"/>
            <a:ext cx="1058911" cy="32297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쇼핑</a:t>
            </a:r>
            <a:endParaRPr lang="en-US" altLang="ko-KR" sz="900"/>
          </a:p>
        </p:txBody>
      </p:sp>
      <p:sp>
        <p:nvSpPr>
          <p:cNvPr id="16" name="순서도: 처리 15"/>
          <p:cNvSpPr/>
          <p:nvPr/>
        </p:nvSpPr>
        <p:spPr>
          <a:xfrm>
            <a:off x="1868100" y="3606496"/>
            <a:ext cx="106339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바로구매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470526" y="2754079"/>
            <a:ext cx="1058911" cy="31177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상품상세 </a:t>
            </a:r>
            <a:r>
              <a:rPr lang="en-US" altLang="ko-KR" sz="900"/>
              <a:t>P</a:t>
            </a:r>
            <a:endParaRPr lang="ko-KR" altLang="en-US" sz="900"/>
          </a:p>
        </p:txBody>
      </p:sp>
      <p:cxnSp>
        <p:nvCxnSpPr>
          <p:cNvPr id="18" name="꺾인 연결선 17"/>
          <p:cNvCxnSpPr>
            <a:stCxn id="7" idx="2"/>
            <a:endCxn id="22" idx="0"/>
          </p:cNvCxnSpPr>
          <p:nvPr/>
        </p:nvCxnSpPr>
        <p:spPr>
          <a:xfrm rot="5400000">
            <a:off x="3028521" y="3869832"/>
            <a:ext cx="540646" cy="59772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2" idx="0"/>
          </p:cNvCxnSpPr>
          <p:nvPr/>
        </p:nvCxnSpPr>
        <p:spPr>
          <a:xfrm rot="16200000" flipH="1">
            <a:off x="2429566" y="3868601"/>
            <a:ext cx="540646" cy="60018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3028521" y="3037311"/>
            <a:ext cx="540646" cy="597724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7" idx="2"/>
            <a:endCxn id="16" idx="0"/>
          </p:cNvCxnSpPr>
          <p:nvPr/>
        </p:nvCxnSpPr>
        <p:spPr>
          <a:xfrm rot="5400000">
            <a:off x="2429567" y="3036081"/>
            <a:ext cx="540646" cy="600185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2470526" y="4439017"/>
            <a:ext cx="1058911" cy="3005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주문 정보 입력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2470526" y="4914738"/>
            <a:ext cx="1058911" cy="296082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주문완료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2470526" y="5367810"/>
            <a:ext cx="1058911" cy="3005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마이페이지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2470526" y="6282919"/>
            <a:ext cx="1058911" cy="30056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상품평 작성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2470526" y="5825365"/>
            <a:ext cx="1058911" cy="30056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주문</a:t>
            </a:r>
            <a:r>
              <a:rPr lang="en-US" altLang="ko-KR" sz="900"/>
              <a:t>/</a:t>
            </a:r>
            <a:r>
              <a:rPr lang="ko-KR" altLang="en-US" sz="900"/>
              <a:t>배송 확인</a:t>
            </a:r>
            <a:endParaRPr lang="en-US" altLang="ko-KR" sz="900"/>
          </a:p>
        </p:txBody>
      </p:sp>
      <p:cxnSp>
        <p:nvCxnSpPr>
          <p:cNvPr id="27" name="꺾인 연결선 26"/>
          <p:cNvCxnSpPr>
            <a:stCxn id="13" idx="2"/>
            <a:endCxn id="14" idx="0"/>
          </p:cNvCxnSpPr>
          <p:nvPr/>
        </p:nvCxnSpPr>
        <p:spPr>
          <a:xfrm rot="5400000">
            <a:off x="2926714" y="1786609"/>
            <a:ext cx="146536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4" idx="2"/>
            <a:endCxn id="15" idx="0"/>
          </p:cNvCxnSpPr>
          <p:nvPr/>
        </p:nvCxnSpPr>
        <p:spPr>
          <a:xfrm rot="5400000">
            <a:off x="2926714" y="2233710"/>
            <a:ext cx="146536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5" idx="2"/>
            <a:endCxn id="17" idx="0"/>
          </p:cNvCxnSpPr>
          <p:nvPr/>
        </p:nvCxnSpPr>
        <p:spPr>
          <a:xfrm rot="5400000">
            <a:off x="2937920" y="2692016"/>
            <a:ext cx="124125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2"/>
            <a:endCxn id="24" idx="0"/>
          </p:cNvCxnSpPr>
          <p:nvPr/>
        </p:nvCxnSpPr>
        <p:spPr>
          <a:xfrm rot="5400000">
            <a:off x="2921487" y="5289315"/>
            <a:ext cx="156990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4" idx="2"/>
            <a:endCxn id="26" idx="0"/>
          </p:cNvCxnSpPr>
          <p:nvPr/>
        </p:nvCxnSpPr>
        <p:spPr>
          <a:xfrm rot="5400000">
            <a:off x="2921487" y="5746870"/>
            <a:ext cx="156990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6" idx="2"/>
            <a:endCxn id="25" idx="0"/>
          </p:cNvCxnSpPr>
          <p:nvPr/>
        </p:nvCxnSpPr>
        <p:spPr>
          <a:xfrm rot="5400000">
            <a:off x="2921488" y="6204424"/>
            <a:ext cx="156989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2"/>
            <a:endCxn id="23" idx="0"/>
          </p:cNvCxnSpPr>
          <p:nvPr/>
        </p:nvCxnSpPr>
        <p:spPr>
          <a:xfrm rot="5400000">
            <a:off x="2912404" y="4827160"/>
            <a:ext cx="175156" cy="12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/>
          <p:cNvSpPr/>
          <p:nvPr/>
        </p:nvSpPr>
        <p:spPr>
          <a:xfrm>
            <a:off x="5098137" y="1412776"/>
            <a:ext cx="1440000" cy="2507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입점신청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382229" y="973796"/>
            <a:ext cx="871817" cy="30424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판매자</a:t>
            </a:r>
          </a:p>
        </p:txBody>
      </p:sp>
      <p:sp>
        <p:nvSpPr>
          <p:cNvPr id="96" name="순서도: 처리 95"/>
          <p:cNvSpPr/>
          <p:nvPr/>
        </p:nvSpPr>
        <p:spPr>
          <a:xfrm>
            <a:off x="5098137" y="2193194"/>
            <a:ext cx="1440000" cy="2507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수수료책정</a:t>
            </a:r>
          </a:p>
        </p:txBody>
      </p:sp>
      <p:sp>
        <p:nvSpPr>
          <p:cNvPr id="97" name="순서도: 처리 96"/>
          <p:cNvSpPr/>
          <p:nvPr/>
        </p:nvSpPr>
        <p:spPr>
          <a:xfrm>
            <a:off x="5098137" y="2583403"/>
            <a:ext cx="1440000" cy="25071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상품등록</a:t>
            </a:r>
          </a:p>
        </p:txBody>
      </p:sp>
      <p:cxnSp>
        <p:nvCxnSpPr>
          <p:cNvPr id="98" name="직선 연결선 97"/>
          <p:cNvCxnSpPr>
            <a:stCxn id="94" idx="2"/>
            <a:endCxn id="102" idx="0"/>
          </p:cNvCxnSpPr>
          <p:nvPr/>
        </p:nvCxnSpPr>
        <p:spPr>
          <a:xfrm>
            <a:off x="5818137" y="1663488"/>
            <a:ext cx="0" cy="139497"/>
          </a:xfrm>
          <a:prstGeom prst="line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02" idx="2"/>
            <a:endCxn id="96" idx="0"/>
          </p:cNvCxnSpPr>
          <p:nvPr/>
        </p:nvCxnSpPr>
        <p:spPr>
          <a:xfrm>
            <a:off x="5818137" y="2053697"/>
            <a:ext cx="0" cy="139497"/>
          </a:xfrm>
          <a:prstGeom prst="line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2"/>
            <a:endCxn id="97" idx="0"/>
          </p:cNvCxnSpPr>
          <p:nvPr/>
        </p:nvCxnSpPr>
        <p:spPr>
          <a:xfrm>
            <a:off x="5818137" y="2443906"/>
            <a:ext cx="0" cy="139497"/>
          </a:xfrm>
          <a:prstGeom prst="line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7" idx="2"/>
            <a:endCxn id="103" idx="0"/>
          </p:cNvCxnSpPr>
          <p:nvPr/>
        </p:nvCxnSpPr>
        <p:spPr>
          <a:xfrm>
            <a:off x="5818137" y="2834115"/>
            <a:ext cx="0" cy="139497"/>
          </a:xfrm>
          <a:prstGeom prst="line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/>
          <p:cNvSpPr/>
          <p:nvPr/>
        </p:nvSpPr>
        <p:spPr>
          <a:xfrm>
            <a:off x="5098137" y="1802985"/>
            <a:ext cx="1440000" cy="2507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입점승인</a:t>
            </a:r>
          </a:p>
        </p:txBody>
      </p:sp>
      <p:sp>
        <p:nvSpPr>
          <p:cNvPr id="103" name="순서도: 처리 102"/>
          <p:cNvSpPr/>
          <p:nvPr/>
        </p:nvSpPr>
        <p:spPr>
          <a:xfrm>
            <a:off x="5098137" y="2973612"/>
            <a:ext cx="1440000" cy="2507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상품승인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2569302" y="973796"/>
            <a:ext cx="874059" cy="29975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고객</a:t>
            </a:r>
          </a:p>
        </p:txBody>
      </p:sp>
      <p:sp>
        <p:nvSpPr>
          <p:cNvPr id="114" name="순서도: 처리 113"/>
          <p:cNvSpPr/>
          <p:nvPr/>
        </p:nvSpPr>
        <p:spPr>
          <a:xfrm>
            <a:off x="5010379" y="5554181"/>
            <a:ext cx="1615517" cy="2580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주문확인</a:t>
            </a:r>
            <a:r>
              <a:rPr lang="en-US" altLang="ko-KR" sz="900"/>
              <a:t>(20)</a:t>
            </a:r>
            <a:endParaRPr lang="ko-KR" altLang="en-US" sz="900"/>
          </a:p>
        </p:txBody>
      </p:sp>
      <p:sp>
        <p:nvSpPr>
          <p:cNvPr id="115" name="순서도: 처리 114"/>
          <p:cNvSpPr/>
          <p:nvPr/>
        </p:nvSpPr>
        <p:spPr>
          <a:xfrm>
            <a:off x="5010379" y="5958305"/>
            <a:ext cx="1615517" cy="2580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/>
              <a:t>송장입력</a:t>
            </a:r>
            <a:r>
              <a:rPr lang="en-US" altLang="ko-KR" sz="900" dirty="0"/>
              <a:t>:</a:t>
            </a:r>
            <a:r>
              <a:rPr lang="ko-KR" altLang="en-US" sz="900" dirty="0"/>
              <a:t>배송중</a:t>
            </a:r>
            <a:r>
              <a:rPr lang="en-US" altLang="ko-KR" sz="900" dirty="0"/>
              <a:t>(30)</a:t>
            </a:r>
            <a:endParaRPr lang="ko-KR" altLang="en-US" sz="900" dirty="0"/>
          </a:p>
        </p:txBody>
      </p:sp>
      <p:sp>
        <p:nvSpPr>
          <p:cNvPr id="116" name="순서도: 처리 115"/>
          <p:cNvSpPr/>
          <p:nvPr/>
        </p:nvSpPr>
        <p:spPr>
          <a:xfrm>
            <a:off x="5010379" y="6362430"/>
            <a:ext cx="1615517" cy="258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배송완료</a:t>
            </a:r>
            <a:r>
              <a:rPr lang="en-US" altLang="ko-KR" sz="900"/>
              <a:t>(50)</a:t>
            </a:r>
            <a:endParaRPr lang="ko-KR" altLang="en-US" sz="900"/>
          </a:p>
        </p:txBody>
      </p:sp>
      <p:cxnSp>
        <p:nvCxnSpPr>
          <p:cNvPr id="117" name="직선 연결선 116"/>
          <p:cNvCxnSpPr>
            <a:stCxn id="122" idx="2"/>
            <a:endCxn id="121" idx="0"/>
          </p:cNvCxnSpPr>
          <p:nvPr/>
        </p:nvCxnSpPr>
        <p:spPr>
          <a:xfrm>
            <a:off x="5818138" y="5004007"/>
            <a:ext cx="0" cy="146050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4" idx="2"/>
            <a:endCxn id="115" idx="0"/>
          </p:cNvCxnSpPr>
          <p:nvPr/>
        </p:nvCxnSpPr>
        <p:spPr>
          <a:xfrm>
            <a:off x="5818138" y="5812256"/>
            <a:ext cx="0" cy="146049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5" idx="2"/>
            <a:endCxn id="116" idx="0"/>
          </p:cNvCxnSpPr>
          <p:nvPr/>
        </p:nvCxnSpPr>
        <p:spPr>
          <a:xfrm>
            <a:off x="5818138" y="6216380"/>
            <a:ext cx="0" cy="146050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21" idx="2"/>
            <a:endCxn id="114" idx="0"/>
          </p:cNvCxnSpPr>
          <p:nvPr/>
        </p:nvCxnSpPr>
        <p:spPr>
          <a:xfrm>
            <a:off x="5818138" y="5408132"/>
            <a:ext cx="0" cy="146049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순서도: 처리 120"/>
          <p:cNvSpPr/>
          <p:nvPr/>
        </p:nvSpPr>
        <p:spPr>
          <a:xfrm>
            <a:off x="5010379" y="5150057"/>
            <a:ext cx="1615517" cy="258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입금확인</a:t>
            </a:r>
            <a:r>
              <a:rPr lang="en-US" altLang="ko-KR" sz="900"/>
              <a:t>(10)</a:t>
            </a:r>
            <a:endParaRPr lang="ko-KR" altLang="en-US" sz="900"/>
          </a:p>
        </p:txBody>
      </p:sp>
      <p:sp>
        <p:nvSpPr>
          <p:cNvPr id="122" name="순서도: 처리 121"/>
          <p:cNvSpPr/>
          <p:nvPr/>
        </p:nvSpPr>
        <p:spPr>
          <a:xfrm>
            <a:off x="5010379" y="4745932"/>
            <a:ext cx="1615517" cy="2580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입금대기</a:t>
            </a:r>
            <a:r>
              <a:rPr lang="en-US" altLang="ko-KR" sz="900"/>
              <a:t>(00)</a:t>
            </a:r>
            <a:endParaRPr lang="ko-KR" altLang="en-US" sz="900"/>
          </a:p>
        </p:txBody>
      </p:sp>
      <p:sp>
        <p:nvSpPr>
          <p:cNvPr id="113" name="순서도: 처리 112"/>
          <p:cNvSpPr/>
          <p:nvPr/>
        </p:nvSpPr>
        <p:spPr>
          <a:xfrm>
            <a:off x="5008137" y="4355723"/>
            <a:ext cx="1620000" cy="2507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판매관리 </a:t>
            </a:r>
            <a:r>
              <a:rPr lang="en-US" altLang="ko-KR" sz="900" dirty="0"/>
              <a:t>– </a:t>
            </a:r>
            <a:r>
              <a:rPr lang="ko-KR" altLang="en-US" sz="900" dirty="0"/>
              <a:t>주문 리스트</a:t>
            </a:r>
          </a:p>
        </p:txBody>
      </p:sp>
      <p:cxnSp>
        <p:nvCxnSpPr>
          <p:cNvPr id="129" name="꺾인 연결선 128"/>
          <p:cNvCxnSpPr>
            <a:stCxn id="103" idx="1"/>
            <a:endCxn id="15" idx="3"/>
          </p:cNvCxnSpPr>
          <p:nvPr/>
        </p:nvCxnSpPr>
        <p:spPr>
          <a:xfrm rot="10800000">
            <a:off x="3529437" y="2468466"/>
            <a:ext cx="1568700" cy="630502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처리 129"/>
          <p:cNvSpPr/>
          <p:nvPr/>
        </p:nvSpPr>
        <p:spPr>
          <a:xfrm>
            <a:off x="3990621" y="2653151"/>
            <a:ext cx="646331" cy="250712"/>
          </a:xfrm>
          <a:prstGeom prst="flowChartProcess">
            <a:avLst/>
          </a:prstGeom>
          <a:solidFill>
            <a:sysClr val="window" lastClr="FFFFFF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상품진열</a:t>
            </a:r>
          </a:p>
        </p:txBody>
      </p:sp>
      <p:cxnSp>
        <p:nvCxnSpPr>
          <p:cNvPr id="134" name="꺾인 연결선 133"/>
          <p:cNvCxnSpPr>
            <a:stCxn id="23" idx="3"/>
            <a:endCxn id="113" idx="1"/>
          </p:cNvCxnSpPr>
          <p:nvPr/>
        </p:nvCxnSpPr>
        <p:spPr>
          <a:xfrm flipV="1">
            <a:off x="3529437" y="4481079"/>
            <a:ext cx="1478700" cy="581700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/>
          <p:cNvSpPr/>
          <p:nvPr/>
        </p:nvSpPr>
        <p:spPr>
          <a:xfrm>
            <a:off x="3942015" y="4644209"/>
            <a:ext cx="646331" cy="250712"/>
          </a:xfrm>
          <a:prstGeom prst="flowChartProcess">
            <a:avLst/>
          </a:prstGeom>
          <a:solidFill>
            <a:sysClr val="window" lastClr="FFFFFF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ysClr val="windowText" lastClr="000000"/>
                </a:solidFill>
              </a:rPr>
              <a:t>주문발생</a:t>
            </a:r>
          </a:p>
        </p:txBody>
      </p:sp>
      <p:sp>
        <p:nvSpPr>
          <p:cNvPr id="137" name="순서도: 대체 처리 136"/>
          <p:cNvSpPr/>
          <p:nvPr/>
        </p:nvSpPr>
        <p:spPr>
          <a:xfrm>
            <a:off x="8135937" y="1720948"/>
            <a:ext cx="783291" cy="3042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관리자</a:t>
            </a:r>
          </a:p>
        </p:txBody>
      </p:sp>
      <p:sp>
        <p:nvSpPr>
          <p:cNvPr id="138" name="순서도: 대체 처리 137"/>
          <p:cNvSpPr/>
          <p:nvPr/>
        </p:nvSpPr>
        <p:spPr>
          <a:xfrm>
            <a:off x="8135937" y="1335746"/>
            <a:ext cx="783291" cy="30424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판매자</a:t>
            </a:r>
          </a:p>
        </p:txBody>
      </p:sp>
      <p:sp>
        <p:nvSpPr>
          <p:cNvPr id="139" name="순서도: 대체 처리 138"/>
          <p:cNvSpPr/>
          <p:nvPr/>
        </p:nvSpPr>
        <p:spPr>
          <a:xfrm>
            <a:off x="8135937" y="946061"/>
            <a:ext cx="783291" cy="30424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고객</a:t>
            </a: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/>
          </p:nvPr>
        </p:nvGraphicFramePr>
        <p:xfrm>
          <a:off x="7236296" y="2406346"/>
          <a:ext cx="1796354" cy="292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243">
                  <a:extLst>
                    <a:ext uri="{9D8B030D-6E8A-4147-A177-3AD203B41FA5}">
                      <a16:colId xmlns:a16="http://schemas.microsoft.com/office/drawing/2014/main" val="3327885449"/>
                    </a:ext>
                  </a:extLst>
                </a:gridCol>
                <a:gridCol w="595111">
                  <a:extLst>
                    <a:ext uri="{9D8B030D-6E8A-4147-A177-3AD203B41FA5}">
                      <a16:colId xmlns:a16="http://schemas.microsoft.com/office/drawing/2014/main" val="10774418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상태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코드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03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입금 대기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1768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입금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5689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상품 준비중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주문확인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4713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상품 발송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638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배송 완료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6107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구매 확정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9605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교환 신청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60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8194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교환 진행중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61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9931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교환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69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8889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반품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15127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반품 진행중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4957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반품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79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1018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취소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90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15831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취소 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99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189429"/>
                  </a:ext>
                </a:extLst>
              </a:tr>
            </a:tbl>
          </a:graphicData>
        </a:graphic>
      </p:graphicFrame>
      <p:sp>
        <p:nvSpPr>
          <p:cNvPr id="62" name="순서도: 처리 61"/>
          <p:cNvSpPr/>
          <p:nvPr/>
        </p:nvSpPr>
        <p:spPr>
          <a:xfrm>
            <a:off x="1400476" y="5231125"/>
            <a:ext cx="64429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기타</a:t>
            </a:r>
            <a:r>
              <a:rPr lang="en-US" altLang="ko-KR" sz="900" dirty="0"/>
              <a:t>…</a:t>
            </a:r>
            <a:endParaRPr lang="ko-KR" altLang="en-US" sz="900" dirty="0"/>
          </a:p>
        </p:txBody>
      </p:sp>
      <p:cxnSp>
        <p:nvCxnSpPr>
          <p:cNvPr id="63" name="꺾인 연결선 62"/>
          <p:cNvCxnSpPr>
            <a:stCxn id="22" idx="1"/>
            <a:endCxn id="62" idx="3"/>
          </p:cNvCxnSpPr>
          <p:nvPr/>
        </p:nvCxnSpPr>
        <p:spPr>
          <a:xfrm rot="10800000" flipV="1">
            <a:off x="2044770" y="4589299"/>
            <a:ext cx="425757" cy="787763"/>
          </a:xfrm>
          <a:prstGeom prst="bentConnector3">
            <a:avLst>
              <a:gd name="adj1" fmla="val 50000"/>
            </a:avLst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결제수단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업무 프로세스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75783"/>
              </p:ext>
            </p:extLst>
          </p:nvPr>
        </p:nvGraphicFramePr>
        <p:xfrm>
          <a:off x="307497" y="1772866"/>
          <a:ext cx="368844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139">
                  <a:extLst>
                    <a:ext uri="{9D8B030D-6E8A-4147-A177-3AD203B41FA5}">
                      <a16:colId xmlns:a16="http://schemas.microsoft.com/office/drawing/2014/main" val="1055981172"/>
                    </a:ext>
                  </a:extLst>
                </a:gridCol>
                <a:gridCol w="1318041">
                  <a:extLst>
                    <a:ext uri="{9D8B030D-6E8A-4147-A177-3AD203B41FA5}">
                      <a16:colId xmlns:a16="http://schemas.microsoft.com/office/drawing/2014/main" val="4100051102"/>
                    </a:ext>
                  </a:extLst>
                </a:gridCol>
                <a:gridCol w="1202260">
                  <a:extLst>
                    <a:ext uri="{9D8B030D-6E8A-4147-A177-3AD203B41FA5}">
                      <a16:colId xmlns:a16="http://schemas.microsoft.com/office/drawing/2014/main" val="73924194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결제수단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3256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ISP/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안심클릭 인증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CARD1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151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카드번호 인증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CARD2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9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무통장입금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회원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524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무통장입금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공공기관용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3745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방문 결제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OFFLINE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037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 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682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후청구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ISP/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안심클릭 인증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NP_CARD1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049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후청구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카드번호 인증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NP_CARD2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06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632087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12269"/>
              </p:ext>
            </p:extLst>
          </p:nvPr>
        </p:nvGraphicFramePr>
        <p:xfrm>
          <a:off x="307497" y="4387411"/>
          <a:ext cx="368844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6191">
                  <a:extLst>
                    <a:ext uri="{9D8B030D-6E8A-4147-A177-3AD203B41FA5}">
                      <a16:colId xmlns:a16="http://schemas.microsoft.com/office/drawing/2014/main" val="644101090"/>
                    </a:ext>
                  </a:extLst>
                </a:gridCol>
                <a:gridCol w="1029990">
                  <a:extLst>
                    <a:ext uri="{9D8B030D-6E8A-4147-A177-3AD203B41FA5}">
                      <a16:colId xmlns:a16="http://schemas.microsoft.com/office/drawing/2014/main" val="2974321934"/>
                    </a:ext>
                  </a:extLst>
                </a:gridCol>
                <a:gridCol w="1202260">
                  <a:extLst>
                    <a:ext uri="{9D8B030D-6E8A-4147-A177-3AD203B41FA5}">
                      <a16:colId xmlns:a16="http://schemas.microsoft.com/office/drawing/2014/main" val="9062997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결제수단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22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CARD1+POINT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630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CARD2+POINT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021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무통장입금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CASH+POINT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625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방문결제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OFFLINE+POINT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55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ARS+POINT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94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후청구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무통장입금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NP_CASH+POINT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299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후청구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NP_CARD2+POINT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998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후청구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신용카드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)+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주문내역 </a:t>
                      </a:r>
                      <a:r>
                        <a:rPr lang="ko-KR" altLang="en-US" sz="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표기용</a:t>
                      </a:r>
                      <a:endParaRPr lang="ko-KR" alt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57" rtl="0" eaLnBrk="1" fontAlgn="ctr" latinLnBrk="1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NP_CARD1+POINT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66843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1944" y="148786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dk1"/>
                </a:solidFill>
                <a:latin typeface="+mn-ea"/>
              </a:rPr>
              <a:t>결제수단 종류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520" y="4118226"/>
            <a:ext cx="1588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dk1"/>
                </a:solidFill>
                <a:latin typeface="+mn-ea"/>
              </a:rPr>
              <a:t>복합 결제 시 코드 표기</a:t>
            </a:r>
          </a:p>
        </p:txBody>
      </p:sp>
      <p:grpSp>
        <p:nvGrpSpPr>
          <p:cNvPr id="182" name="그룹 181"/>
          <p:cNvGrpSpPr/>
          <p:nvPr/>
        </p:nvGrpSpPr>
        <p:grpSpPr>
          <a:xfrm>
            <a:off x="4261293" y="1319519"/>
            <a:ext cx="4608808" cy="857341"/>
            <a:chOff x="4261293" y="1319519"/>
            <a:chExt cx="4608808" cy="857341"/>
          </a:xfrm>
        </p:grpSpPr>
        <p:sp>
          <p:nvSpPr>
            <p:cNvPr id="139" name="순서도: 대체 처리 138"/>
            <p:cNvSpPr/>
            <p:nvPr/>
          </p:nvSpPr>
          <p:spPr>
            <a:xfrm>
              <a:off x="4261293" y="1596069"/>
              <a:ext cx="1071323" cy="30424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개인</a:t>
              </a: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5949084" y="1319519"/>
              <a:ext cx="2921017" cy="857341"/>
              <a:chOff x="5971464" y="1328134"/>
              <a:chExt cx="2921017" cy="857341"/>
            </a:xfrm>
          </p:grpSpPr>
          <p:sp>
            <p:nvSpPr>
              <p:cNvPr id="70" name="순서도: 대체 처리 69"/>
              <p:cNvSpPr/>
              <p:nvPr/>
            </p:nvSpPr>
            <p:spPr>
              <a:xfrm>
                <a:off x="5971464" y="1328134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신용카드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(ISP)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순서도: 대체 처리 71"/>
              <p:cNvSpPr/>
              <p:nvPr/>
            </p:nvSpPr>
            <p:spPr>
              <a:xfrm>
                <a:off x="5971464" y="1956817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무통장</a:t>
                </a:r>
              </a:p>
            </p:txBody>
          </p:sp>
          <p:sp>
            <p:nvSpPr>
              <p:cNvPr id="76" name="순서도: 대체 처리 75"/>
              <p:cNvSpPr/>
              <p:nvPr/>
            </p:nvSpPr>
            <p:spPr>
              <a:xfrm>
                <a:off x="5971464" y="1642476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포인트</a:t>
                </a:r>
              </a:p>
            </p:txBody>
          </p:sp>
          <p:sp>
            <p:nvSpPr>
              <p:cNvPr id="84" name="순서도: 대체 처리 83"/>
              <p:cNvSpPr/>
              <p:nvPr/>
            </p:nvSpPr>
            <p:spPr>
              <a:xfrm>
                <a:off x="7740352" y="1487866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latin typeface="+mn-ea"/>
                  </a:rPr>
                  <a:t>결제완료</a:t>
                </a:r>
              </a:p>
            </p:txBody>
          </p:sp>
          <p:sp>
            <p:nvSpPr>
              <p:cNvPr id="85" name="순서도: 대체 처리 84"/>
              <p:cNvSpPr/>
              <p:nvPr/>
            </p:nvSpPr>
            <p:spPr>
              <a:xfrm>
                <a:off x="7740352" y="1956817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latin typeface="+mn-ea"/>
                  </a:rPr>
                  <a:t>입금대기</a:t>
                </a:r>
                <a:endParaRPr lang="ko-KR" altLang="en-US" sz="900" dirty="0">
                  <a:latin typeface="+mn-ea"/>
                </a:endParaRPr>
              </a:p>
            </p:txBody>
          </p:sp>
          <p:cxnSp>
            <p:nvCxnSpPr>
              <p:cNvPr id="40" name="직선 화살표 연결선 39"/>
              <p:cNvCxnSpPr>
                <a:stCxn id="70" idx="3"/>
                <a:endCxn id="84" idx="1"/>
              </p:cNvCxnSpPr>
              <p:nvPr/>
            </p:nvCxnSpPr>
            <p:spPr>
              <a:xfrm>
                <a:off x="7267609" y="1442463"/>
                <a:ext cx="472743" cy="159732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76" idx="3"/>
                <a:endCxn id="84" idx="1"/>
              </p:cNvCxnSpPr>
              <p:nvPr/>
            </p:nvCxnSpPr>
            <p:spPr>
              <a:xfrm flipV="1">
                <a:off x="7267609" y="1602195"/>
                <a:ext cx="472743" cy="15461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72" idx="3"/>
                <a:endCxn id="85" idx="1"/>
              </p:cNvCxnSpPr>
              <p:nvPr/>
            </p:nvCxnSpPr>
            <p:spPr>
              <a:xfrm>
                <a:off x="7267609" y="2071146"/>
                <a:ext cx="47274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오른쪽 화살표 156"/>
            <p:cNvSpPr/>
            <p:nvPr/>
          </p:nvSpPr>
          <p:spPr>
            <a:xfrm>
              <a:off x="5517327" y="1617995"/>
              <a:ext cx="288032" cy="260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4304018" y="4240341"/>
            <a:ext cx="4588463" cy="2382269"/>
            <a:chOff x="4304018" y="4003897"/>
            <a:chExt cx="4588463" cy="2382269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304018" y="5042911"/>
              <a:ext cx="1071323" cy="30424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공공기관</a:t>
              </a: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5971464" y="4003897"/>
              <a:ext cx="2921017" cy="2382269"/>
              <a:chOff x="5971464" y="4003897"/>
              <a:chExt cx="2921017" cy="2382269"/>
            </a:xfrm>
          </p:grpSpPr>
          <p:sp>
            <p:nvSpPr>
              <p:cNvPr id="77" name="순서도: 대체 처리 76"/>
              <p:cNvSpPr/>
              <p:nvPr/>
            </p:nvSpPr>
            <p:spPr>
              <a:xfrm>
                <a:off x="5971464" y="4003897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신용카드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(ISP)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8" name="순서도: 대체 처리 77"/>
              <p:cNvSpPr/>
              <p:nvPr/>
            </p:nvSpPr>
            <p:spPr>
              <a:xfrm>
                <a:off x="5971464" y="4926874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무통장</a:t>
                </a:r>
              </a:p>
            </p:txBody>
          </p:sp>
          <p:sp>
            <p:nvSpPr>
              <p:cNvPr id="79" name="순서도: 대체 처리 78"/>
              <p:cNvSpPr/>
              <p:nvPr/>
            </p:nvSpPr>
            <p:spPr>
              <a:xfrm>
                <a:off x="5971464" y="5234533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방문결제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0" name="순서도: 대체 처리 79"/>
              <p:cNvSpPr/>
              <p:nvPr/>
            </p:nvSpPr>
            <p:spPr>
              <a:xfrm>
                <a:off x="5971464" y="6157508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ARS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순서도: 대체 처리 80"/>
              <p:cNvSpPr/>
              <p:nvPr/>
            </p:nvSpPr>
            <p:spPr>
              <a:xfrm>
                <a:off x="5971464" y="5542192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후청구</a:t>
                </a:r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(ISP)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순서도: 대체 처리 81"/>
              <p:cNvSpPr/>
              <p:nvPr/>
            </p:nvSpPr>
            <p:spPr>
              <a:xfrm>
                <a:off x="5971464" y="4619215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포인트</a:t>
                </a:r>
              </a:p>
            </p:txBody>
          </p:sp>
          <p:sp>
            <p:nvSpPr>
              <p:cNvPr id="83" name="순서도: 대체 처리 82"/>
              <p:cNvSpPr/>
              <p:nvPr/>
            </p:nvSpPr>
            <p:spPr>
              <a:xfrm>
                <a:off x="5971464" y="4311556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신용카드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카드번호인증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5" name="순서도: 대체 처리 104"/>
              <p:cNvSpPr/>
              <p:nvPr/>
            </p:nvSpPr>
            <p:spPr>
              <a:xfrm>
                <a:off x="7740352" y="4311556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latin typeface="+mn-ea"/>
                  </a:rPr>
                  <a:t>결제완료</a:t>
                </a:r>
              </a:p>
            </p:txBody>
          </p:sp>
          <p:sp>
            <p:nvSpPr>
              <p:cNvPr id="106" name="순서도: 대체 처리 105"/>
              <p:cNvSpPr/>
              <p:nvPr/>
            </p:nvSpPr>
            <p:spPr>
              <a:xfrm>
                <a:off x="7740352" y="6157508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latin typeface="+mn-ea"/>
                  </a:rPr>
                  <a:t>입금대기</a:t>
                </a:r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108" name="순서도: 대체 처리 107"/>
              <p:cNvSpPr/>
              <p:nvPr/>
            </p:nvSpPr>
            <p:spPr>
              <a:xfrm>
                <a:off x="7740352" y="5240823"/>
                <a:ext cx="1152129" cy="41569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latin typeface="+mn-ea"/>
                  </a:rPr>
                  <a:t>결제완료</a:t>
                </a:r>
                <a:endParaRPr lang="en-US" altLang="ko-KR" sz="900" dirty="0">
                  <a:latin typeface="+mn-ea"/>
                </a:endParaRPr>
              </a:p>
              <a:p>
                <a:pPr algn="ctr"/>
                <a:r>
                  <a:rPr lang="ko-KR" altLang="en-US" sz="900" dirty="0" err="1">
                    <a:latin typeface="+mn-ea"/>
                  </a:rPr>
                  <a:t>후청구</a:t>
                </a:r>
                <a:r>
                  <a:rPr lang="ko-KR" altLang="en-US" sz="900" dirty="0">
                    <a:latin typeface="+mn-ea"/>
                  </a:rPr>
                  <a:t> 리스트 등록</a:t>
                </a:r>
              </a:p>
            </p:txBody>
          </p:sp>
          <p:sp>
            <p:nvSpPr>
              <p:cNvPr id="109" name="순서도: 대체 처리 108"/>
              <p:cNvSpPr/>
              <p:nvPr/>
            </p:nvSpPr>
            <p:spPr>
              <a:xfrm>
                <a:off x="5971464" y="5849851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후청구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카드번호인증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10" name="직선 화살표 연결선 109"/>
              <p:cNvCxnSpPr>
                <a:stCxn id="78" idx="3"/>
                <a:endCxn id="108" idx="1"/>
              </p:cNvCxnSpPr>
              <p:nvPr/>
            </p:nvCxnSpPr>
            <p:spPr>
              <a:xfrm>
                <a:off x="7267609" y="5041203"/>
                <a:ext cx="472743" cy="40746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>
                <a:stCxn id="79" idx="3"/>
                <a:endCxn id="108" idx="1"/>
              </p:cNvCxnSpPr>
              <p:nvPr/>
            </p:nvCxnSpPr>
            <p:spPr>
              <a:xfrm>
                <a:off x="7267609" y="5348862"/>
                <a:ext cx="472743" cy="9981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>
                <a:stCxn id="81" idx="3"/>
                <a:endCxn id="108" idx="1"/>
              </p:cNvCxnSpPr>
              <p:nvPr/>
            </p:nvCxnSpPr>
            <p:spPr>
              <a:xfrm flipV="1">
                <a:off x="7267609" y="5448672"/>
                <a:ext cx="472743" cy="20784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/>
              <p:cNvCxnSpPr>
                <a:stCxn id="109" idx="3"/>
                <a:endCxn id="108" idx="1"/>
              </p:cNvCxnSpPr>
              <p:nvPr/>
            </p:nvCxnSpPr>
            <p:spPr>
              <a:xfrm flipV="1">
                <a:off x="7267609" y="5448672"/>
                <a:ext cx="472743" cy="515508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>
                <a:stCxn id="80" idx="3"/>
                <a:endCxn id="106" idx="1"/>
              </p:cNvCxnSpPr>
              <p:nvPr/>
            </p:nvCxnSpPr>
            <p:spPr>
              <a:xfrm>
                <a:off x="7267609" y="6271837"/>
                <a:ext cx="47274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>
                <a:stCxn id="77" idx="3"/>
                <a:endCxn id="105" idx="1"/>
              </p:cNvCxnSpPr>
              <p:nvPr/>
            </p:nvCxnSpPr>
            <p:spPr>
              <a:xfrm>
                <a:off x="7267609" y="4118226"/>
                <a:ext cx="472743" cy="30765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/>
              <p:cNvCxnSpPr>
                <a:stCxn id="83" idx="3"/>
                <a:endCxn id="105" idx="1"/>
              </p:cNvCxnSpPr>
              <p:nvPr/>
            </p:nvCxnSpPr>
            <p:spPr>
              <a:xfrm>
                <a:off x="7267609" y="4425885"/>
                <a:ext cx="47274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/>
              <p:cNvCxnSpPr>
                <a:stCxn id="82" idx="3"/>
                <a:endCxn id="105" idx="1"/>
              </p:cNvCxnSpPr>
              <p:nvPr/>
            </p:nvCxnSpPr>
            <p:spPr>
              <a:xfrm flipV="1">
                <a:off x="7267609" y="4425885"/>
                <a:ext cx="472743" cy="307659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오른쪽 화살표 157"/>
            <p:cNvSpPr/>
            <p:nvPr/>
          </p:nvSpPr>
          <p:spPr>
            <a:xfrm>
              <a:off x="5534823" y="5064837"/>
              <a:ext cx="288032" cy="260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4283673" y="2772679"/>
            <a:ext cx="4608808" cy="871843"/>
            <a:chOff x="4283673" y="2803497"/>
            <a:chExt cx="4608808" cy="871843"/>
          </a:xfrm>
        </p:grpSpPr>
        <p:sp>
          <p:nvSpPr>
            <p:cNvPr id="163" name="순서도: 대체 처리 162"/>
            <p:cNvSpPr/>
            <p:nvPr/>
          </p:nvSpPr>
          <p:spPr>
            <a:xfrm>
              <a:off x="4283673" y="2926502"/>
              <a:ext cx="1071323" cy="30424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atin typeface="+mn-ea"/>
                </a:rPr>
                <a:t>기업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시설</a:t>
              </a:r>
              <a:r>
                <a:rPr lang="en-US" altLang="ko-KR" sz="900" dirty="0">
                  <a:latin typeface="+mn-ea"/>
                </a:rPr>
                <a:t>/</a:t>
              </a:r>
              <a:r>
                <a:rPr lang="ko-KR" altLang="en-US" sz="900" dirty="0">
                  <a:latin typeface="+mn-ea"/>
                </a:rPr>
                <a:t>단체</a:t>
              </a:r>
            </a:p>
          </p:txBody>
        </p:sp>
        <p:sp>
          <p:nvSpPr>
            <p:cNvPr id="172" name="오른쪽 화살표 171"/>
            <p:cNvSpPr/>
            <p:nvPr/>
          </p:nvSpPr>
          <p:spPr>
            <a:xfrm>
              <a:off x="5539707" y="2948428"/>
              <a:ext cx="288032" cy="260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5971463" y="2803497"/>
              <a:ext cx="2921018" cy="871843"/>
              <a:chOff x="5971463" y="2803497"/>
              <a:chExt cx="2921018" cy="871843"/>
            </a:xfrm>
          </p:grpSpPr>
          <p:sp>
            <p:nvSpPr>
              <p:cNvPr id="159" name="순서도: 대체 처리 158"/>
              <p:cNvSpPr/>
              <p:nvPr/>
            </p:nvSpPr>
            <p:spPr>
              <a:xfrm>
                <a:off x="5971463" y="2803497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신용카드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카드번호인증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)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5" name="순서도: 대체 처리 164"/>
              <p:cNvSpPr/>
              <p:nvPr/>
            </p:nvSpPr>
            <p:spPr>
              <a:xfrm>
                <a:off x="5971464" y="3446682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무통장</a:t>
                </a:r>
              </a:p>
            </p:txBody>
          </p:sp>
          <p:sp>
            <p:nvSpPr>
              <p:cNvPr id="166" name="순서도: 대체 처리 165"/>
              <p:cNvSpPr/>
              <p:nvPr/>
            </p:nvSpPr>
            <p:spPr>
              <a:xfrm>
                <a:off x="5971464" y="3125089"/>
                <a:ext cx="1296145" cy="228658"/>
              </a:xfrm>
              <a:prstGeom prst="flowChartAlternateProcess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포인트</a:t>
                </a:r>
              </a:p>
            </p:txBody>
          </p:sp>
          <p:sp>
            <p:nvSpPr>
              <p:cNvPr id="167" name="순서도: 대체 처리 166"/>
              <p:cNvSpPr/>
              <p:nvPr/>
            </p:nvSpPr>
            <p:spPr>
              <a:xfrm>
                <a:off x="7740352" y="2938982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latin typeface="+mn-ea"/>
                  </a:rPr>
                  <a:t>결제완료</a:t>
                </a:r>
              </a:p>
            </p:txBody>
          </p:sp>
          <p:sp>
            <p:nvSpPr>
              <p:cNvPr id="168" name="순서도: 대체 처리 167"/>
              <p:cNvSpPr/>
              <p:nvPr/>
            </p:nvSpPr>
            <p:spPr>
              <a:xfrm>
                <a:off x="7740352" y="3446682"/>
                <a:ext cx="1152129" cy="228658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err="1">
                    <a:latin typeface="+mn-ea"/>
                  </a:rPr>
                  <a:t>입금대기</a:t>
                </a:r>
                <a:endParaRPr lang="ko-KR" altLang="en-US" sz="900" dirty="0">
                  <a:latin typeface="+mn-ea"/>
                </a:endParaRPr>
              </a:p>
            </p:txBody>
          </p:sp>
          <p:cxnSp>
            <p:nvCxnSpPr>
              <p:cNvPr id="170" name="직선 화살표 연결선 169"/>
              <p:cNvCxnSpPr>
                <a:stCxn id="166" idx="3"/>
                <a:endCxn id="167" idx="1"/>
              </p:cNvCxnSpPr>
              <p:nvPr/>
            </p:nvCxnSpPr>
            <p:spPr>
              <a:xfrm flipV="1">
                <a:off x="7267609" y="3053311"/>
                <a:ext cx="472743" cy="186107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/>
              <p:cNvCxnSpPr>
                <a:stCxn id="165" idx="3"/>
                <a:endCxn id="168" idx="1"/>
              </p:cNvCxnSpPr>
              <p:nvPr/>
            </p:nvCxnSpPr>
            <p:spPr>
              <a:xfrm>
                <a:off x="7267609" y="3561011"/>
                <a:ext cx="472743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/>
              <p:cNvCxnSpPr>
                <a:stCxn id="159" idx="3"/>
                <a:endCxn id="167" idx="1"/>
              </p:cNvCxnSpPr>
              <p:nvPr/>
            </p:nvCxnSpPr>
            <p:spPr>
              <a:xfrm>
                <a:off x="7267608" y="2917826"/>
                <a:ext cx="472744" cy="135485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29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업무 프로세스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56967" y="5025204"/>
            <a:ext cx="1833640" cy="735496"/>
            <a:chOff x="4508261" y="2378170"/>
            <a:chExt cx="1840364" cy="713083"/>
          </a:xfrm>
        </p:grpSpPr>
        <p:sp>
          <p:nvSpPr>
            <p:cNvPr id="40" name="순서도: 판단 39"/>
            <p:cNvSpPr/>
            <p:nvPr/>
          </p:nvSpPr>
          <p:spPr>
            <a:xfrm>
              <a:off x="4508261" y="2378170"/>
              <a:ext cx="1476375" cy="50482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/>
                <a:t>승인</a:t>
              </a: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5083169" y="2840541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ysClr val="windowText" lastClr="000000"/>
                  </a:solidFill>
                </a:rPr>
                <a:t>YES</a:t>
              </a:r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5702294" y="2421441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ysClr val="windowText" lastClr="000000"/>
                  </a:solidFill>
                </a:rPr>
                <a:t>NO</a:t>
              </a:r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순서도: 처리 5"/>
          <p:cNvSpPr/>
          <p:nvPr/>
        </p:nvSpPr>
        <p:spPr>
          <a:xfrm>
            <a:off x="5128818" y="2647031"/>
            <a:ext cx="153267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판매자상품 등록</a:t>
            </a:r>
            <a:r>
              <a:rPr lang="en-US" altLang="ko-KR" sz="900"/>
              <a:t>/</a:t>
            </a:r>
            <a:r>
              <a:rPr lang="ko-KR" altLang="en-US" sz="900"/>
              <a:t>수정</a:t>
            </a:r>
          </a:p>
        </p:txBody>
      </p:sp>
      <p:cxnSp>
        <p:nvCxnSpPr>
          <p:cNvPr id="7" name="직선 연결선 6"/>
          <p:cNvCxnSpPr>
            <a:stCxn id="6" idx="2"/>
            <a:endCxn id="8" idx="0"/>
          </p:cNvCxnSpPr>
          <p:nvPr/>
        </p:nvCxnSpPr>
        <p:spPr>
          <a:xfrm rot="5400000">
            <a:off x="5760610" y="3080174"/>
            <a:ext cx="264607" cy="1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5445524" y="3212477"/>
            <a:ext cx="899260" cy="2918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가승인</a:t>
            </a:r>
            <a:r>
              <a:rPr lang="en-US" altLang="ko-KR" sz="900" dirty="0"/>
              <a:t>(10)</a:t>
            </a:r>
            <a:endParaRPr lang="ko-KR" altLang="en-US" sz="900" dirty="0"/>
          </a:p>
        </p:txBody>
      </p:sp>
      <p:sp>
        <p:nvSpPr>
          <p:cNvPr id="9" name="순서도: 처리 8"/>
          <p:cNvSpPr/>
          <p:nvPr/>
        </p:nvSpPr>
        <p:spPr>
          <a:xfrm>
            <a:off x="5237929" y="3749799"/>
            <a:ext cx="1314450" cy="291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관리자 상품 확인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5237929" y="5898527"/>
            <a:ext cx="1314450" cy="2918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판매중</a:t>
            </a:r>
            <a:r>
              <a:rPr lang="en-US" altLang="ko-KR" sz="900"/>
              <a:t>(00)</a:t>
            </a:r>
            <a:endParaRPr lang="ko-KR" altLang="en-US" sz="900"/>
          </a:p>
        </p:txBody>
      </p:sp>
      <p:grpSp>
        <p:nvGrpSpPr>
          <p:cNvPr id="11" name="그룹 10"/>
          <p:cNvGrpSpPr/>
          <p:nvPr/>
        </p:nvGrpSpPr>
        <p:grpSpPr>
          <a:xfrm>
            <a:off x="5128392" y="4263031"/>
            <a:ext cx="2020990" cy="694205"/>
            <a:chOff x="4479686" y="1615998"/>
            <a:chExt cx="2027714" cy="676275"/>
          </a:xfrm>
        </p:grpSpPr>
        <p:sp>
          <p:nvSpPr>
            <p:cNvPr id="36" name="순서도: 판단 35"/>
            <p:cNvSpPr/>
            <p:nvPr/>
          </p:nvSpPr>
          <p:spPr>
            <a:xfrm>
              <a:off x="4479686" y="1627055"/>
              <a:ext cx="1533525" cy="4667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/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5184794" y="2041561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수수료</a:t>
              </a:r>
            </a:p>
          </p:txBody>
        </p:sp>
        <p:sp>
          <p:nvSpPr>
            <p:cNvPr id="38" name="순서도: 처리 37"/>
            <p:cNvSpPr/>
            <p:nvPr/>
          </p:nvSpPr>
          <p:spPr>
            <a:xfrm>
              <a:off x="5861069" y="1641511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ysClr val="windowText" lastClr="000000"/>
                  </a:solidFill>
                </a:rPr>
                <a:t>공급가</a:t>
              </a:r>
            </a:p>
          </p:txBody>
        </p:sp>
        <p:sp>
          <p:nvSpPr>
            <p:cNvPr id="39" name="순서도: 처리 38"/>
            <p:cNvSpPr/>
            <p:nvPr/>
          </p:nvSpPr>
          <p:spPr>
            <a:xfrm>
              <a:off x="4827348" y="1615998"/>
              <a:ext cx="838200" cy="488838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chemeClr val="bg1"/>
                  </a:solidFill>
                </a:rPr>
                <a:t>수수료</a:t>
              </a:r>
              <a:r>
                <a:rPr lang="en-US" altLang="ko-KR" sz="900">
                  <a:solidFill>
                    <a:schemeClr val="bg1"/>
                  </a:solidFill>
                </a:rPr>
                <a:t>/</a:t>
              </a:r>
            </a:p>
            <a:p>
              <a:pPr algn="ctr"/>
              <a:r>
                <a:rPr lang="ko-KR" altLang="en-US" sz="900">
                  <a:solidFill>
                    <a:schemeClr val="bg1"/>
                  </a:solidFill>
                </a:rPr>
                <a:t>공급가</a:t>
              </a:r>
              <a:endParaRPr lang="en-US" altLang="ko-KR" sz="900">
                <a:solidFill>
                  <a:schemeClr val="bg1"/>
                </a:solidFill>
              </a:endParaRPr>
            </a:p>
          </p:txBody>
        </p:sp>
      </p:grpSp>
      <p:sp>
        <p:nvSpPr>
          <p:cNvPr id="12" name="순서도: 처리 11"/>
          <p:cNvSpPr/>
          <p:nvPr/>
        </p:nvSpPr>
        <p:spPr>
          <a:xfrm>
            <a:off x="7347498" y="4361511"/>
            <a:ext cx="847725" cy="291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판매가 입력</a:t>
            </a:r>
          </a:p>
        </p:txBody>
      </p:sp>
      <p:cxnSp>
        <p:nvCxnSpPr>
          <p:cNvPr id="13" name="직선 연결선 12"/>
          <p:cNvCxnSpPr>
            <a:stCxn id="8" idx="2"/>
            <a:endCxn id="9" idx="0"/>
          </p:cNvCxnSpPr>
          <p:nvPr/>
        </p:nvCxnSpPr>
        <p:spPr>
          <a:xfrm rot="5400000">
            <a:off x="5774672" y="3631558"/>
            <a:ext cx="236482" cy="1588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2"/>
          </p:cNvCxnSpPr>
          <p:nvPr/>
        </p:nvCxnSpPr>
        <p:spPr>
          <a:xfrm rot="5400000">
            <a:off x="5786719" y="4156833"/>
            <a:ext cx="212390" cy="1588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6200000" flipH="1">
            <a:off x="5762970" y="4895256"/>
            <a:ext cx="259887" cy="1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0" idx="0"/>
          </p:cNvCxnSpPr>
          <p:nvPr/>
        </p:nvCxnSpPr>
        <p:spPr>
          <a:xfrm rot="5400000">
            <a:off x="5717629" y="5723240"/>
            <a:ext cx="350572" cy="1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2"/>
            <a:endCxn id="29" idx="0"/>
          </p:cNvCxnSpPr>
          <p:nvPr/>
        </p:nvCxnSpPr>
        <p:spPr>
          <a:xfrm rot="5400000">
            <a:off x="7695358" y="4736112"/>
            <a:ext cx="147526" cy="15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6" idx="3"/>
          </p:cNvCxnSpPr>
          <p:nvPr/>
        </p:nvCxnSpPr>
        <p:spPr>
          <a:xfrm flipV="1">
            <a:off x="6628859" y="2797451"/>
            <a:ext cx="28149" cy="2489128"/>
          </a:xfrm>
          <a:prstGeom prst="bentConnector3">
            <a:avLst>
              <a:gd name="adj1" fmla="val 676604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2" idx="1"/>
          </p:cNvCxnSpPr>
          <p:nvPr/>
        </p:nvCxnSpPr>
        <p:spPr>
          <a:xfrm>
            <a:off x="6657434" y="4511930"/>
            <a:ext cx="69006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648706" y="2647031"/>
            <a:ext cx="1532673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/>
              <a:t>판매자상품</a:t>
            </a:r>
            <a:r>
              <a:rPr lang="ko-KR" altLang="en-US" sz="900" dirty="0"/>
              <a:t> 대량등록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963171" y="3141320"/>
            <a:ext cx="899260" cy="2918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대량등록</a:t>
            </a:r>
            <a:r>
              <a:rPr lang="en-US" altLang="ko-KR" sz="900" dirty="0"/>
              <a:t>(70)</a:t>
            </a:r>
            <a:endParaRPr lang="ko-KR" altLang="en-US" sz="900" dirty="0"/>
          </a:p>
        </p:txBody>
      </p:sp>
      <p:sp>
        <p:nvSpPr>
          <p:cNvPr id="22" name="순서도: 처리 21"/>
          <p:cNvSpPr/>
          <p:nvPr/>
        </p:nvSpPr>
        <p:spPr>
          <a:xfrm>
            <a:off x="755576" y="3645024"/>
            <a:ext cx="1314450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판매자 상품 확인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76855" y="4134719"/>
            <a:ext cx="1854303" cy="731012"/>
            <a:chOff x="28149" y="1487690"/>
            <a:chExt cx="1861027" cy="713083"/>
          </a:xfrm>
        </p:grpSpPr>
        <p:sp>
          <p:nvSpPr>
            <p:cNvPr id="33" name="순서도: 판단 32"/>
            <p:cNvSpPr/>
            <p:nvPr/>
          </p:nvSpPr>
          <p:spPr>
            <a:xfrm>
              <a:off x="28149" y="1487690"/>
              <a:ext cx="1476375" cy="50482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/>
                <a:t>정상등록</a:t>
              </a:r>
            </a:p>
          </p:txBody>
        </p:sp>
        <p:sp>
          <p:nvSpPr>
            <p:cNvPr id="34" name="순서도: 처리 33"/>
            <p:cNvSpPr/>
            <p:nvPr/>
          </p:nvSpPr>
          <p:spPr>
            <a:xfrm>
              <a:off x="585620" y="1950061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ysClr val="windowText" lastClr="000000"/>
                  </a:solidFill>
                </a:rPr>
                <a:t>YES</a:t>
              </a:r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1242845" y="1521436"/>
              <a:ext cx="646331" cy="25071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ysClr val="windowText" lastClr="000000"/>
                  </a:solidFill>
                </a:rPr>
                <a:t>NO</a:t>
              </a:r>
              <a:endParaRPr lang="ko-KR" altLang="en-US" sz="9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순서도: 처리 23"/>
          <p:cNvSpPr/>
          <p:nvPr/>
        </p:nvSpPr>
        <p:spPr>
          <a:xfrm>
            <a:off x="963171" y="4900083"/>
            <a:ext cx="899260" cy="2918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가승인</a:t>
            </a:r>
            <a:r>
              <a:rPr lang="en-US" altLang="ko-KR" sz="900" dirty="0"/>
              <a:t>(10)</a:t>
            </a:r>
            <a:endParaRPr lang="ko-KR" altLang="en-US" sz="900" dirty="0"/>
          </a:p>
        </p:txBody>
      </p:sp>
      <p:cxnSp>
        <p:nvCxnSpPr>
          <p:cNvPr id="25" name="직선 연결선 24"/>
          <p:cNvCxnSpPr>
            <a:stCxn id="21" idx="2"/>
            <a:endCxn id="22" idx="0"/>
          </p:cNvCxnSpPr>
          <p:nvPr/>
        </p:nvCxnSpPr>
        <p:spPr>
          <a:xfrm rot="5400000">
            <a:off x="1309127" y="3543592"/>
            <a:ext cx="202865" cy="1588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2" idx="2"/>
            <a:endCxn id="33" idx="0"/>
          </p:cNvCxnSpPr>
          <p:nvPr/>
        </p:nvCxnSpPr>
        <p:spPr>
          <a:xfrm rot="16200000" flipH="1">
            <a:off x="1313891" y="4038050"/>
            <a:ext cx="193339" cy="1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33" idx="2"/>
            <a:endCxn id="24" idx="0"/>
          </p:cNvCxnSpPr>
          <p:nvPr/>
        </p:nvCxnSpPr>
        <p:spPr>
          <a:xfrm rot="5400000">
            <a:off x="1287017" y="4776537"/>
            <a:ext cx="247090" cy="1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3"/>
            <a:endCxn id="9" idx="1"/>
          </p:cNvCxnSpPr>
          <p:nvPr/>
        </p:nvCxnSpPr>
        <p:spPr>
          <a:xfrm flipV="1">
            <a:off x="1860190" y="3900220"/>
            <a:ext cx="3377739" cy="115028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7340567" y="4809876"/>
            <a:ext cx="861587" cy="29187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판매중</a:t>
            </a:r>
            <a:r>
              <a:rPr lang="en-US" altLang="ko-KR" sz="900"/>
              <a:t>(00)</a:t>
            </a:r>
            <a:endParaRPr lang="ko-KR" altLang="en-US" sz="900"/>
          </a:p>
        </p:txBody>
      </p:sp>
      <p:sp>
        <p:nvSpPr>
          <p:cNvPr id="30" name="순서도: 처리 29"/>
          <p:cNvSpPr/>
          <p:nvPr/>
        </p:nvSpPr>
        <p:spPr>
          <a:xfrm>
            <a:off x="2379868" y="4239496"/>
            <a:ext cx="785387" cy="2918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상품삭제</a:t>
            </a:r>
          </a:p>
        </p:txBody>
      </p:sp>
      <p:cxnSp>
        <p:nvCxnSpPr>
          <p:cNvPr id="31" name="꺾인 연결선 30"/>
          <p:cNvCxnSpPr>
            <a:stCxn id="30" idx="0"/>
            <a:endCxn id="21" idx="3"/>
          </p:cNvCxnSpPr>
          <p:nvPr/>
        </p:nvCxnSpPr>
        <p:spPr>
          <a:xfrm rot="16200000" flipV="1">
            <a:off x="1842498" y="3309432"/>
            <a:ext cx="947756" cy="91237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3" idx="3"/>
            <a:endCxn id="30" idx="1"/>
          </p:cNvCxnSpPr>
          <p:nvPr/>
        </p:nvCxnSpPr>
        <p:spPr>
          <a:xfrm flipV="1">
            <a:off x="2146506" y="4389917"/>
            <a:ext cx="233362" cy="1700"/>
          </a:xfrm>
          <a:prstGeom prst="line">
            <a:avLst/>
          </a:prstGeom>
          <a:ln w="95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프로세스 </a:t>
            </a:r>
            <a:r>
              <a:rPr lang="en-US" altLang="ko-KR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일반</a:t>
            </a:r>
            <a:r>
              <a:rPr lang="en-US" altLang="ko-KR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34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 개요</a:t>
            </a:r>
          </a:p>
        </p:txBody>
      </p:sp>
      <p:sp>
        <p:nvSpPr>
          <p:cNvPr id="43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 프로세스 </a:t>
            </a:r>
            <a:r>
              <a:rPr lang="en-US" altLang="ko-KR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함께누리</a:t>
            </a:r>
            <a:r>
              <a:rPr lang="en-US" altLang="ko-KR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31703" y="1258284"/>
            <a:ext cx="4606417" cy="5205866"/>
            <a:chOff x="3931703" y="1258284"/>
            <a:chExt cx="4606417" cy="5205866"/>
          </a:xfrm>
        </p:grpSpPr>
        <p:cxnSp>
          <p:nvCxnSpPr>
            <p:cNvPr id="67" name="직선 연결선 66"/>
            <p:cNvCxnSpPr/>
            <p:nvPr/>
          </p:nvCxnSpPr>
          <p:spPr bwMode="auto">
            <a:xfrm>
              <a:off x="6228184" y="1258284"/>
              <a:ext cx="0" cy="5011271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8" name="그룹 67"/>
            <p:cNvGrpSpPr/>
            <p:nvPr/>
          </p:nvGrpSpPr>
          <p:grpSpPr>
            <a:xfrm>
              <a:off x="3931703" y="1475959"/>
              <a:ext cx="1239205" cy="1075332"/>
              <a:chOff x="0" y="0"/>
              <a:chExt cx="1239205" cy="1058523"/>
            </a:xfrm>
          </p:grpSpPr>
          <p:pic>
            <p:nvPicPr>
              <p:cNvPr id="99" name="Picture 3" descr="W:\90. 템플릿\PowerPoint\OfficeIcon\MC90043261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463" y="0"/>
                <a:ext cx="842278" cy="842278"/>
              </a:xfrm>
              <a:prstGeom prst="rect">
                <a:avLst/>
              </a:prstGeom>
              <a:noFill/>
            </p:spPr>
          </p:pic>
          <p:sp>
            <p:nvSpPr>
              <p:cNvPr id="100" name="TextBox 20"/>
              <p:cNvSpPr txBox="1"/>
              <p:nvPr/>
            </p:nvSpPr>
            <p:spPr>
              <a:xfrm>
                <a:off x="0" y="744463"/>
                <a:ext cx="1239205" cy="31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입점업체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000" dirty="0">
                    <a:latin typeface="맑은 고딕" pitchFamily="50" charset="-127"/>
                    <a:ea typeface="맑은 고딕" pitchFamily="50" charset="-127"/>
                  </a:rPr>
                  <a:t>판매자</a:t>
                </a:r>
                <a:r>
                  <a:rPr lang="en-US" altLang="ko-KR" sz="100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9" name="모서리가 둥근 직사각형 68"/>
            <p:cNvSpPr/>
            <p:nvPr/>
          </p:nvSpPr>
          <p:spPr>
            <a:xfrm>
              <a:off x="3939237" y="2889148"/>
              <a:ext cx="1224136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</a:t>
              </a: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623321" y="2891827"/>
              <a:ext cx="1224136" cy="36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가승인</a:t>
              </a:r>
            </a:p>
          </p:txBody>
        </p:sp>
        <p:cxnSp>
          <p:nvCxnSpPr>
            <p:cNvPr id="71" name="직선 화살표 연결선 70"/>
            <p:cNvCxnSpPr>
              <a:stCxn id="100" idx="2"/>
              <a:endCxn id="69" idx="0"/>
            </p:cNvCxnSpPr>
            <p:nvPr/>
          </p:nvCxnSpPr>
          <p:spPr>
            <a:xfrm flipH="1">
              <a:off x="4551305" y="2551291"/>
              <a:ext cx="1" cy="3378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9" idx="3"/>
              <a:endCxn id="70" idx="1"/>
            </p:cNvCxnSpPr>
            <p:nvPr/>
          </p:nvCxnSpPr>
          <p:spPr>
            <a:xfrm>
              <a:off x="5163373" y="3069148"/>
              <a:ext cx="459948" cy="267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0" idx="3"/>
              <a:endCxn id="74" idx="1"/>
            </p:cNvCxnSpPr>
            <p:nvPr/>
          </p:nvCxnSpPr>
          <p:spPr>
            <a:xfrm>
              <a:off x="6847457" y="3071827"/>
              <a:ext cx="46652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모서리가 둥근 직사각형 73"/>
            <p:cNvSpPr/>
            <p:nvPr/>
          </p:nvSpPr>
          <p:spPr>
            <a:xfrm>
              <a:off x="7313984" y="2891827"/>
              <a:ext cx="12241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 및 승인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623321" y="6104150"/>
              <a:ext cx="1224136" cy="360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 매 중</a:t>
              </a:r>
            </a:p>
          </p:txBody>
        </p:sp>
        <p:cxnSp>
          <p:nvCxnSpPr>
            <p:cNvPr id="76" name="꺾인 연결선 75"/>
            <p:cNvCxnSpPr>
              <a:stCxn id="74" idx="3"/>
              <a:endCxn id="75" idx="3"/>
            </p:cNvCxnSpPr>
            <p:nvPr/>
          </p:nvCxnSpPr>
          <p:spPr>
            <a:xfrm flipH="1">
              <a:off x="6847457" y="3071827"/>
              <a:ext cx="1690663" cy="3212323"/>
            </a:xfrm>
            <a:prstGeom prst="bentConnector3">
              <a:avLst>
                <a:gd name="adj1" fmla="val -1352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7474954" y="1475959"/>
              <a:ext cx="864096" cy="1065808"/>
              <a:chOff x="3543251" y="0"/>
              <a:chExt cx="864096" cy="1048998"/>
            </a:xfrm>
          </p:grpSpPr>
          <p:pic>
            <p:nvPicPr>
              <p:cNvPr id="97" name="Picture 4" descr="W:\90. 템플릿\PowerPoint\OfficeIcon\MC90043262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80432" y="0"/>
                <a:ext cx="789734" cy="789734"/>
              </a:xfrm>
              <a:prstGeom prst="rect">
                <a:avLst/>
              </a:prstGeom>
              <a:noFill/>
            </p:spPr>
          </p:pic>
          <p:sp>
            <p:nvSpPr>
              <p:cNvPr id="98" name="TextBox 26"/>
              <p:cNvSpPr txBox="1"/>
              <p:nvPr/>
            </p:nvSpPr>
            <p:spPr>
              <a:xfrm>
                <a:off x="3543251" y="734938"/>
                <a:ext cx="864096" cy="314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>
                    <a:latin typeface="맑은 고딕" pitchFamily="50" charset="-127"/>
                    <a:ea typeface="맑은 고딕" pitchFamily="50" charset="-127"/>
                  </a:rPr>
                  <a:t>관리자</a:t>
                </a:r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5623321" y="3959074"/>
              <a:ext cx="1224136" cy="36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가승인</a:t>
              </a: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46772" y="3958075"/>
              <a:ext cx="1224136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가격 수정</a:t>
              </a:r>
              <a:endPara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화살표 연결선 79"/>
            <p:cNvCxnSpPr>
              <a:stCxn id="79" idx="3"/>
              <a:endCxn id="78" idx="1"/>
            </p:cNvCxnSpPr>
            <p:nvPr/>
          </p:nvCxnSpPr>
          <p:spPr>
            <a:xfrm>
              <a:off x="5170908" y="4138075"/>
              <a:ext cx="452413" cy="99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모서리가 둥근 직사각형 80"/>
            <p:cNvSpPr/>
            <p:nvPr/>
          </p:nvSpPr>
          <p:spPr>
            <a:xfrm>
              <a:off x="7313984" y="3958075"/>
              <a:ext cx="12241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 및 승인</a:t>
              </a:r>
            </a:p>
          </p:txBody>
        </p:sp>
        <p:cxnSp>
          <p:nvCxnSpPr>
            <p:cNvPr id="82" name="직선 화살표 연결선 81"/>
            <p:cNvCxnSpPr>
              <a:stCxn id="78" idx="3"/>
              <a:endCxn id="81" idx="1"/>
            </p:cNvCxnSpPr>
            <p:nvPr/>
          </p:nvCxnSpPr>
          <p:spPr>
            <a:xfrm flipV="1">
              <a:off x="6847457" y="4138075"/>
              <a:ext cx="466527" cy="99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81" idx="3"/>
              <a:endCxn id="75" idx="3"/>
            </p:cNvCxnSpPr>
            <p:nvPr/>
          </p:nvCxnSpPr>
          <p:spPr>
            <a:xfrm flipH="1">
              <a:off x="6847457" y="4138075"/>
              <a:ext cx="1690663" cy="2146075"/>
            </a:xfrm>
            <a:prstGeom prst="bentConnector3">
              <a:avLst>
                <a:gd name="adj1" fmla="val -1352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4" name="모서리가 둥근 직사각형 83"/>
            <p:cNvSpPr/>
            <p:nvPr/>
          </p:nvSpPr>
          <p:spPr>
            <a:xfrm>
              <a:off x="3939237" y="5024582"/>
              <a:ext cx="1224136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 중단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587621" y="5030373"/>
              <a:ext cx="1224136" cy="36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판매중지</a:t>
              </a: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943194" y="3430259"/>
              <a:ext cx="1224136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대량 등록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5623321" y="3425297"/>
              <a:ext cx="1224136" cy="360000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대량등록</a:t>
              </a:r>
            </a:p>
          </p:txBody>
        </p:sp>
        <p:cxnSp>
          <p:nvCxnSpPr>
            <p:cNvPr id="88" name="직선 화살표 연결선 87"/>
            <p:cNvCxnSpPr>
              <a:stCxn id="86" idx="3"/>
              <a:endCxn id="87" idx="1"/>
            </p:cNvCxnSpPr>
            <p:nvPr/>
          </p:nvCxnSpPr>
          <p:spPr>
            <a:xfrm flipV="1">
              <a:off x="5167330" y="3605297"/>
              <a:ext cx="455991" cy="49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모서리가 둥근 직사각형 88"/>
            <p:cNvSpPr/>
            <p:nvPr/>
          </p:nvSpPr>
          <p:spPr>
            <a:xfrm>
              <a:off x="7313984" y="3420599"/>
              <a:ext cx="12241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심사 및 승인</a:t>
              </a:r>
            </a:p>
          </p:txBody>
        </p:sp>
        <p:cxnSp>
          <p:nvCxnSpPr>
            <p:cNvPr id="90" name="직선 화살표 연결선 89"/>
            <p:cNvCxnSpPr>
              <a:stCxn id="87" idx="3"/>
              <a:endCxn id="89" idx="1"/>
            </p:cNvCxnSpPr>
            <p:nvPr/>
          </p:nvCxnSpPr>
          <p:spPr>
            <a:xfrm flipV="1">
              <a:off x="6847457" y="3600599"/>
              <a:ext cx="466527" cy="469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7309889" y="5024083"/>
              <a:ext cx="12241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부적격</a:t>
              </a:r>
            </a:p>
          </p:txBody>
        </p:sp>
        <p:cxnSp>
          <p:nvCxnSpPr>
            <p:cNvPr id="92" name="직선 화살표 연결선 91"/>
            <p:cNvCxnSpPr>
              <a:stCxn id="84" idx="3"/>
              <a:endCxn id="85" idx="1"/>
            </p:cNvCxnSpPr>
            <p:nvPr/>
          </p:nvCxnSpPr>
          <p:spPr>
            <a:xfrm>
              <a:off x="5163373" y="5204582"/>
              <a:ext cx="424248" cy="57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91" idx="1"/>
              <a:endCxn id="85" idx="3"/>
            </p:cNvCxnSpPr>
            <p:nvPr/>
          </p:nvCxnSpPr>
          <p:spPr>
            <a:xfrm flipH="1">
              <a:off x="6811757" y="5204083"/>
              <a:ext cx="498132" cy="629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89" idx="3"/>
              <a:endCxn id="75" idx="3"/>
            </p:cNvCxnSpPr>
            <p:nvPr/>
          </p:nvCxnSpPr>
          <p:spPr>
            <a:xfrm flipH="1">
              <a:off x="6847457" y="3600599"/>
              <a:ext cx="1690663" cy="2683551"/>
            </a:xfrm>
            <a:prstGeom prst="bentConnector3">
              <a:avLst>
                <a:gd name="adj1" fmla="val -1352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모서리가 둥근 직사각형 94"/>
            <p:cNvSpPr/>
            <p:nvPr/>
          </p:nvSpPr>
          <p:spPr>
            <a:xfrm>
              <a:off x="7301950" y="4484096"/>
              <a:ext cx="1224136" cy="360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수정</a:t>
              </a:r>
            </a:p>
          </p:txBody>
        </p:sp>
        <p:cxnSp>
          <p:nvCxnSpPr>
            <p:cNvPr id="96" name="꺾인 연결선 95"/>
            <p:cNvCxnSpPr>
              <a:stCxn id="95" idx="3"/>
              <a:endCxn id="75" idx="3"/>
            </p:cNvCxnSpPr>
            <p:nvPr/>
          </p:nvCxnSpPr>
          <p:spPr>
            <a:xfrm flipH="1">
              <a:off x="6847457" y="4664096"/>
              <a:ext cx="1678629" cy="1620054"/>
            </a:xfrm>
            <a:prstGeom prst="bentConnector3">
              <a:avLst>
                <a:gd name="adj1" fmla="val -13618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1" name="오른쪽 화살표 100"/>
          <p:cNvSpPr/>
          <p:nvPr/>
        </p:nvSpPr>
        <p:spPr>
          <a:xfrm>
            <a:off x="2733956" y="3501177"/>
            <a:ext cx="667908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24872" y="2736617"/>
            <a:ext cx="1931354" cy="1112510"/>
            <a:chOff x="224872" y="2736617"/>
            <a:chExt cx="1931354" cy="1112510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364138" y="2736617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대량등록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64138" y="3021593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가승인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64138" y="3329514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판매중지</a:t>
              </a: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24872" y="2965852"/>
              <a:ext cx="946210" cy="808302"/>
              <a:chOff x="0" y="0"/>
              <a:chExt cx="1239205" cy="1042047"/>
            </a:xfrm>
          </p:grpSpPr>
          <p:pic>
            <p:nvPicPr>
              <p:cNvPr id="61" name="Picture 3" descr="W:\90. 템플릿\PowerPoint\OfficeIcon\MC900432610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98463" y="0"/>
                <a:ext cx="842278" cy="842278"/>
              </a:xfrm>
              <a:prstGeom prst="rect">
                <a:avLst/>
              </a:prstGeom>
              <a:noFill/>
            </p:spPr>
          </p:pic>
          <p:sp>
            <p:nvSpPr>
              <p:cNvPr id="62" name="TextBox 20"/>
              <p:cNvSpPr txBox="1"/>
              <p:nvPr/>
            </p:nvSpPr>
            <p:spPr>
              <a:xfrm>
                <a:off x="0" y="744463"/>
                <a:ext cx="1239205" cy="29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latin typeface="맑은 고딕" pitchFamily="50" charset="-127"/>
                    <a:ea typeface="맑은 고딕" pitchFamily="50" charset="-127"/>
                  </a:rPr>
                  <a:t>입점업체</a:t>
                </a:r>
              </a:p>
            </p:txBody>
          </p:sp>
        </p:grpSp>
        <p:cxnSp>
          <p:nvCxnSpPr>
            <p:cNvPr id="48" name="직선 화살표 연결선 47"/>
            <p:cNvCxnSpPr>
              <a:stCxn id="61" idx="3"/>
              <a:endCxn id="63" idx="1"/>
            </p:cNvCxnSpPr>
            <p:nvPr/>
          </p:nvCxnSpPr>
          <p:spPr>
            <a:xfrm flipV="1">
              <a:off x="1019543" y="2842463"/>
              <a:ext cx="344595" cy="45006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61" idx="3"/>
              <a:endCxn id="64" idx="1"/>
            </p:cNvCxnSpPr>
            <p:nvPr/>
          </p:nvCxnSpPr>
          <p:spPr>
            <a:xfrm flipV="1">
              <a:off x="1019543" y="3127439"/>
              <a:ext cx="344595" cy="16508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61" idx="3"/>
              <a:endCxn id="65" idx="1"/>
            </p:cNvCxnSpPr>
            <p:nvPr/>
          </p:nvCxnSpPr>
          <p:spPr>
            <a:xfrm>
              <a:off x="1019543" y="3292524"/>
              <a:ext cx="344595" cy="14283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모서리가 둥근 직사각형 101"/>
            <p:cNvSpPr/>
            <p:nvPr/>
          </p:nvSpPr>
          <p:spPr>
            <a:xfrm>
              <a:off x="1358296" y="3637435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품절</a:t>
              </a:r>
            </a:p>
          </p:txBody>
        </p:sp>
        <p:cxnSp>
          <p:nvCxnSpPr>
            <p:cNvPr id="103" name="직선 화살표 연결선 102"/>
            <p:cNvCxnSpPr>
              <a:stCxn id="61" idx="3"/>
              <a:endCxn id="102" idx="1"/>
            </p:cNvCxnSpPr>
            <p:nvPr/>
          </p:nvCxnSpPr>
          <p:spPr>
            <a:xfrm>
              <a:off x="1019543" y="3292524"/>
              <a:ext cx="338753" cy="4507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91360" y="4099929"/>
            <a:ext cx="1768360" cy="1375161"/>
            <a:chOff x="391360" y="4472767"/>
            <a:chExt cx="1768360" cy="1375161"/>
          </a:xfrm>
        </p:grpSpPr>
        <p:grpSp>
          <p:nvGrpSpPr>
            <p:cNvPr id="47" name="그룹 46"/>
            <p:cNvGrpSpPr/>
            <p:nvPr/>
          </p:nvGrpSpPr>
          <p:grpSpPr>
            <a:xfrm>
              <a:off x="391360" y="4862756"/>
              <a:ext cx="659791" cy="746418"/>
              <a:chOff x="3543251" y="0"/>
              <a:chExt cx="864096" cy="962129"/>
            </a:xfrm>
          </p:grpSpPr>
          <p:pic>
            <p:nvPicPr>
              <p:cNvPr id="59" name="Picture 4" descr="W:\90. 템플릿\PowerPoint\OfficeIcon\MC90043262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80432" y="0"/>
                <a:ext cx="789734" cy="789734"/>
              </a:xfrm>
              <a:prstGeom prst="rect">
                <a:avLst/>
              </a:prstGeom>
              <a:noFill/>
            </p:spPr>
          </p:pic>
          <p:sp>
            <p:nvSpPr>
              <p:cNvPr id="60" name="TextBox 26"/>
              <p:cNvSpPr txBox="1"/>
              <p:nvPr/>
            </p:nvSpPr>
            <p:spPr>
              <a:xfrm>
                <a:off x="3543251" y="734938"/>
                <a:ext cx="864096" cy="22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latin typeface="맑은 고딕" pitchFamily="50" charset="-127"/>
                    <a:ea typeface="맑은 고딕" pitchFamily="50" charset="-127"/>
                  </a:rPr>
                  <a:t>관리자</a:t>
                </a:r>
              </a:p>
            </p:txBody>
          </p:sp>
        </p:grpSp>
        <p:cxnSp>
          <p:nvCxnSpPr>
            <p:cNvPr id="51" name="직선 화살표 연결선 50"/>
            <p:cNvCxnSpPr>
              <a:stCxn id="59" idx="3"/>
              <a:endCxn id="53" idx="1"/>
            </p:cNvCxnSpPr>
            <p:nvPr/>
          </p:nvCxnSpPr>
          <p:spPr>
            <a:xfrm flipV="1">
              <a:off x="1022761" y="4578613"/>
              <a:ext cx="344871" cy="59048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59" idx="3"/>
              <a:endCxn id="54" idx="1"/>
            </p:cNvCxnSpPr>
            <p:nvPr/>
          </p:nvCxnSpPr>
          <p:spPr>
            <a:xfrm flipV="1">
              <a:off x="1022761" y="4869480"/>
              <a:ext cx="344871" cy="2996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1367632" y="4472767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대량등록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367632" y="4763634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가승인</a:t>
              </a: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367632" y="5054501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판매중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367632" y="5345368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판매중지</a:t>
              </a:r>
            </a:p>
          </p:txBody>
        </p:sp>
        <p:cxnSp>
          <p:nvCxnSpPr>
            <p:cNvPr id="57" name="직선 화살표 연결선 56"/>
            <p:cNvCxnSpPr>
              <a:stCxn id="59" idx="3"/>
              <a:endCxn id="55" idx="1"/>
            </p:cNvCxnSpPr>
            <p:nvPr/>
          </p:nvCxnSpPr>
          <p:spPr>
            <a:xfrm flipV="1">
              <a:off x="1022761" y="5160347"/>
              <a:ext cx="344871" cy="8746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9" idx="3"/>
              <a:endCxn id="56" idx="1"/>
            </p:cNvCxnSpPr>
            <p:nvPr/>
          </p:nvCxnSpPr>
          <p:spPr>
            <a:xfrm>
              <a:off x="1022761" y="5169093"/>
              <a:ext cx="344871" cy="28212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모서리가 둥근 직사각형 103"/>
            <p:cNvSpPr/>
            <p:nvPr/>
          </p:nvSpPr>
          <p:spPr>
            <a:xfrm>
              <a:off x="1367632" y="5636236"/>
              <a:ext cx="792088" cy="21169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품절</a:t>
              </a:r>
            </a:p>
          </p:txBody>
        </p:sp>
        <p:cxnSp>
          <p:nvCxnSpPr>
            <p:cNvPr id="105" name="직선 화살표 연결선 104"/>
            <p:cNvCxnSpPr>
              <a:stCxn id="59" idx="3"/>
              <a:endCxn id="104" idx="1"/>
            </p:cNvCxnSpPr>
            <p:nvPr/>
          </p:nvCxnSpPr>
          <p:spPr>
            <a:xfrm>
              <a:off x="1022761" y="5169093"/>
              <a:ext cx="344871" cy="57298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8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개발자 교육</a:t>
            </a:r>
          </a:p>
        </p:txBody>
      </p:sp>
      <p:sp>
        <p:nvSpPr>
          <p:cNvPr id="5" name="제목 21"/>
          <p:cNvSpPr>
            <a:spLocks noGrp="1"/>
          </p:cNvSpPr>
          <p:nvPr>
            <p:ph type="ctrTitle"/>
          </p:nvPr>
        </p:nvSpPr>
        <p:spPr>
          <a:xfrm>
            <a:off x="0" y="116632"/>
            <a:ext cx="8135938" cy="432048"/>
          </a:xfrm>
        </p:spPr>
        <p:txBody>
          <a:bodyPr lIns="180000">
            <a:normAutofit fontScale="90000"/>
          </a:bodyPr>
          <a:lstStyle/>
          <a:p>
            <a:r>
              <a:rPr lang="en-US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DB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 구성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311860" y="1818019"/>
            <a:ext cx="2520281" cy="4173310"/>
            <a:chOff x="6156176" y="2492896"/>
            <a:chExt cx="2520281" cy="4173310"/>
          </a:xfrm>
        </p:grpSpPr>
        <p:grpSp>
          <p:nvGrpSpPr>
            <p:cNvPr id="120" name="Group Box"/>
            <p:cNvGrpSpPr/>
            <p:nvPr>
              <p:custDataLst>
                <p:tags r:id="rId15"/>
              </p:custDataLst>
            </p:nvPr>
          </p:nvGrpSpPr>
          <p:grpSpPr>
            <a:xfrm>
              <a:off x="6156176" y="2492896"/>
              <a:ext cx="2520281" cy="4173310"/>
              <a:chOff x="595687" y="1184134"/>
              <a:chExt cx="1828800" cy="1676902"/>
            </a:xfrm>
          </p:grpSpPr>
          <p:sp>
            <p:nvSpPr>
              <p:cNvPr id="121" name="Panel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7" y="1215117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abel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34017" y="1184134"/>
                <a:ext cx="221100" cy="630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260740" y="2772429"/>
              <a:ext cx="2311152" cy="3823019"/>
              <a:chOff x="1259633" y="1814779"/>
              <a:chExt cx="2311152" cy="3823019"/>
            </a:xfrm>
          </p:grpSpPr>
          <p:sp>
            <p:nvSpPr>
              <p:cNvPr id="30" name="Rounded Panel"/>
              <p:cNvSpPr/>
              <p:nvPr/>
            </p:nvSpPr>
            <p:spPr>
              <a:xfrm>
                <a:off x="1259633" y="2410873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265810" y="2426380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sm_item_detail</a:t>
                </a:r>
                <a:endParaRPr lang="ko-KR" altLang="en-US" sz="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18454" y="2426380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상품 상세 정보</a:t>
                </a:r>
              </a:p>
            </p:txBody>
          </p:sp>
          <p:sp>
            <p:nvSpPr>
              <p:cNvPr id="39" name="Rounded Panel"/>
              <p:cNvSpPr/>
              <p:nvPr/>
            </p:nvSpPr>
            <p:spPr>
              <a:xfrm>
                <a:off x="1259633" y="2112826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265810" y="2128333"/>
                <a:ext cx="1152331" cy="21544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</a:t>
                </a:r>
                <a:endParaRPr lang="ko-KR" altLang="en-US" sz="8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18454" y="2128333"/>
                <a:ext cx="1152331" cy="21544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상품 메인 테이블</a:t>
                </a:r>
              </a:p>
            </p:txBody>
          </p:sp>
          <p:sp>
            <p:nvSpPr>
              <p:cNvPr id="46" name="Rounded Panel"/>
              <p:cNvSpPr/>
              <p:nvPr/>
            </p:nvSpPr>
            <p:spPr>
              <a:xfrm>
                <a:off x="1259633" y="2708920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65810" y="2724427"/>
                <a:ext cx="1341210" cy="2154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sm_item_option</a:t>
                </a:r>
                <a:endParaRPr lang="ko-KR" altLang="en-US" sz="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418454" y="2724427"/>
                <a:ext cx="1152331" cy="2154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옵션 명</a:t>
                </a:r>
              </a:p>
            </p:txBody>
          </p:sp>
          <p:sp>
            <p:nvSpPr>
              <p:cNvPr id="51" name="Rounded Panel"/>
              <p:cNvSpPr/>
              <p:nvPr/>
            </p:nvSpPr>
            <p:spPr>
              <a:xfrm>
                <a:off x="1259633" y="3006967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265810" y="3022474"/>
                <a:ext cx="1341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sm_item_option_value</a:t>
                </a:r>
                <a:endParaRPr lang="ko-KR" altLang="en-US" sz="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18454" y="3022474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옵션 항목</a:t>
                </a:r>
              </a:p>
            </p:txBody>
          </p:sp>
          <p:sp>
            <p:nvSpPr>
              <p:cNvPr id="71" name="Rounded Panel"/>
              <p:cNvSpPr/>
              <p:nvPr/>
            </p:nvSpPr>
            <p:spPr>
              <a:xfrm>
                <a:off x="1259633" y="3305014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TextBox 42"/>
              <p:cNvSpPr txBox="1"/>
              <p:nvPr/>
            </p:nvSpPr>
            <p:spPr>
              <a:xfrm>
                <a:off x="1265810" y="3320521"/>
                <a:ext cx="1802991" cy="2154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sm_item_add_info</a:t>
                </a:r>
                <a:endParaRPr lang="ko-KR" altLang="en-US" sz="800" dirty="0"/>
              </a:p>
            </p:txBody>
          </p:sp>
          <p:sp>
            <p:nvSpPr>
              <p:cNvPr id="74" name="TextBox 43"/>
              <p:cNvSpPr txBox="1"/>
              <p:nvPr/>
            </p:nvSpPr>
            <p:spPr>
              <a:xfrm>
                <a:off x="2418454" y="3320521"/>
                <a:ext cx="1152331" cy="2154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상품정보고시</a:t>
                </a:r>
              </a:p>
            </p:txBody>
          </p:sp>
          <p:sp>
            <p:nvSpPr>
              <p:cNvPr id="76" name="Rounded Panel"/>
              <p:cNvSpPr/>
              <p:nvPr/>
            </p:nvSpPr>
            <p:spPr>
              <a:xfrm>
                <a:off x="1259633" y="4497202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TextBox 42"/>
              <p:cNvSpPr txBox="1"/>
              <p:nvPr/>
            </p:nvSpPr>
            <p:spPr>
              <a:xfrm>
                <a:off x="1265810" y="4512709"/>
                <a:ext cx="18029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sm_item_category</a:t>
                </a:r>
                <a:endParaRPr lang="ko-KR" altLang="en-US" sz="800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418454" y="4512709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대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중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소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세 카테고리</a:t>
                </a:r>
              </a:p>
            </p:txBody>
          </p:sp>
          <p:sp>
            <p:nvSpPr>
              <p:cNvPr id="81" name="Rounded Panel"/>
              <p:cNvSpPr/>
              <p:nvPr/>
            </p:nvSpPr>
            <p:spPr>
              <a:xfrm>
                <a:off x="1259633" y="4795249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TextBox 42"/>
              <p:cNvSpPr txBox="1"/>
              <p:nvPr/>
            </p:nvSpPr>
            <p:spPr>
              <a:xfrm>
                <a:off x="1265810" y="4810756"/>
                <a:ext cx="18029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sm_item_filter_word</a:t>
                </a:r>
                <a:endParaRPr lang="ko-KR" altLang="en-US" sz="800" dirty="0"/>
              </a:p>
            </p:txBody>
          </p:sp>
          <p:sp>
            <p:nvSpPr>
              <p:cNvPr id="84" name="TextBox 43"/>
              <p:cNvSpPr txBox="1"/>
              <p:nvPr/>
            </p:nvSpPr>
            <p:spPr>
              <a:xfrm>
                <a:off x="2418454" y="4810756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등록 차단 단어</a:t>
                </a:r>
              </a:p>
            </p:txBody>
          </p:sp>
          <p:sp>
            <p:nvSpPr>
              <p:cNvPr id="86" name="Rounded Panel"/>
              <p:cNvSpPr/>
              <p:nvPr/>
            </p:nvSpPr>
            <p:spPr>
              <a:xfrm>
                <a:off x="1259633" y="5093296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TextBox 42"/>
              <p:cNvSpPr txBox="1"/>
              <p:nvPr/>
            </p:nvSpPr>
            <p:spPr>
              <a:xfrm>
                <a:off x="1265810" y="5108803"/>
                <a:ext cx="18029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sm_item_log</a:t>
                </a:r>
                <a:endParaRPr lang="ko-KR" altLang="en-US" sz="800" dirty="0"/>
              </a:p>
            </p:txBody>
          </p:sp>
          <p:sp>
            <p:nvSpPr>
              <p:cNvPr id="89" name="TextBox 43"/>
              <p:cNvSpPr txBox="1"/>
              <p:nvPr/>
            </p:nvSpPr>
            <p:spPr>
              <a:xfrm>
                <a:off x="2418454" y="5108803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상품 변경 이력</a:t>
                </a:r>
              </a:p>
            </p:txBody>
          </p:sp>
          <p:sp>
            <p:nvSpPr>
              <p:cNvPr id="91" name="Rounded Panel"/>
              <p:cNvSpPr/>
              <p:nvPr/>
            </p:nvSpPr>
            <p:spPr>
              <a:xfrm>
                <a:off x="1259633" y="1814779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42"/>
              <p:cNvSpPr txBox="1"/>
              <p:nvPr/>
            </p:nvSpPr>
            <p:spPr>
              <a:xfrm>
                <a:off x="1265810" y="1830286"/>
                <a:ext cx="18029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sm_item_seq</a:t>
                </a:r>
                <a:endParaRPr lang="ko-KR" altLang="en-US" sz="800" dirty="0"/>
              </a:p>
            </p:txBody>
          </p:sp>
          <p:sp>
            <p:nvSpPr>
              <p:cNvPr id="94" name="TextBox 43"/>
              <p:cNvSpPr txBox="1"/>
              <p:nvPr/>
            </p:nvSpPr>
            <p:spPr>
              <a:xfrm>
                <a:off x="2418454" y="1830286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상품 시퀀스</a:t>
                </a:r>
              </a:p>
            </p:txBody>
          </p:sp>
          <p:sp>
            <p:nvSpPr>
              <p:cNvPr id="96" name="Rounded Panel"/>
              <p:cNvSpPr/>
              <p:nvPr/>
            </p:nvSpPr>
            <p:spPr>
              <a:xfrm>
                <a:off x="1259633" y="3603061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65810" y="3618568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sm_item_type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418454" y="3618568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상품정보고시 분류</a:t>
                </a:r>
              </a:p>
            </p:txBody>
          </p:sp>
          <p:sp>
            <p:nvSpPr>
              <p:cNvPr id="101" name="Rounded Panel"/>
              <p:cNvSpPr/>
              <p:nvPr/>
            </p:nvSpPr>
            <p:spPr>
              <a:xfrm>
                <a:off x="1259633" y="3901108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265810" y="3916615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sm_item_prop</a:t>
                </a:r>
                <a:endParaRPr lang="ko-KR" altLang="en-US" sz="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418454" y="3916615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상품정보고시 속성</a:t>
                </a:r>
              </a:p>
            </p:txBody>
          </p:sp>
          <p:sp>
            <p:nvSpPr>
              <p:cNvPr id="106" name="Rounded Panel"/>
              <p:cNvSpPr/>
              <p:nvPr/>
            </p:nvSpPr>
            <p:spPr>
              <a:xfrm>
                <a:off x="1259633" y="419915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265810" y="4214662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err="1"/>
                  <a:t>sm_item_type_prop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914196" y="4214662"/>
                <a:ext cx="16565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분류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속성 매칭</a:t>
                </a:r>
              </a:p>
            </p:txBody>
          </p:sp>
          <p:sp>
            <p:nvSpPr>
              <p:cNvPr id="111" name="Rounded Panel"/>
              <p:cNvSpPr/>
              <p:nvPr/>
            </p:nvSpPr>
            <p:spPr>
              <a:xfrm>
                <a:off x="1259633" y="5391340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TextBox 42"/>
              <p:cNvSpPr txBox="1"/>
              <p:nvPr/>
            </p:nvSpPr>
            <p:spPr>
              <a:xfrm>
                <a:off x="1265810" y="5406847"/>
                <a:ext cx="18029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 err="1"/>
                  <a:t>sm_item_review</a:t>
                </a:r>
                <a:endParaRPr lang="ko-KR" altLang="en-US" sz="800" dirty="0"/>
              </a:p>
            </p:txBody>
          </p:sp>
          <p:sp>
            <p:nvSpPr>
              <p:cNvPr id="114" name="TextBox 43"/>
              <p:cNvSpPr txBox="1"/>
              <p:nvPr/>
            </p:nvSpPr>
            <p:spPr>
              <a:xfrm>
                <a:off x="2418454" y="5406847"/>
                <a:ext cx="11523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ko-KR" altLang="en-US" sz="800" dirty="0"/>
                  <a:t>상품 리뷰</a:t>
                </a: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300192" y="1824465"/>
            <a:ext cx="2520281" cy="1420641"/>
            <a:chOff x="618704" y="4858758"/>
            <a:chExt cx="2520281" cy="1420641"/>
          </a:xfrm>
        </p:grpSpPr>
        <p:grpSp>
          <p:nvGrpSpPr>
            <p:cNvPr id="158" name="Group Box"/>
            <p:cNvGrpSpPr/>
            <p:nvPr>
              <p:custDataLst>
                <p:tags r:id="rId12"/>
              </p:custDataLst>
            </p:nvPr>
          </p:nvGrpSpPr>
          <p:grpSpPr>
            <a:xfrm>
              <a:off x="618704" y="4858758"/>
              <a:ext cx="2520281" cy="1420641"/>
              <a:chOff x="595687" y="1184134"/>
              <a:chExt cx="1828800" cy="1740380"/>
            </a:xfrm>
          </p:grpSpPr>
          <p:sp>
            <p:nvSpPr>
              <p:cNvPr id="159" name="Panel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7" y="1278595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Label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34017" y="1184134"/>
                <a:ext cx="221100" cy="19229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계정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23269" y="5088387"/>
              <a:ext cx="2311153" cy="1085788"/>
              <a:chOff x="395535" y="3751603"/>
              <a:chExt cx="2311153" cy="1085788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395535" y="3751603"/>
                <a:ext cx="2311153" cy="246458"/>
                <a:chOff x="5362614" y="1575825"/>
                <a:chExt cx="2311153" cy="246458"/>
              </a:xfrm>
            </p:grpSpPr>
            <p:sp>
              <p:nvSpPr>
                <p:cNvPr id="124" name="Rounded Panel"/>
                <p:cNvSpPr/>
                <p:nvPr/>
              </p:nvSpPr>
              <p:spPr>
                <a:xfrm>
                  <a:off x="5362614" y="1575825"/>
                  <a:ext cx="2311152" cy="246458"/>
                </a:xfrm>
                <a:prstGeom prst="roundRect">
                  <a:avLst>
                    <a:gd name="adj" fmla="val 7512"/>
                  </a:avLst>
                </a:prstGeom>
                <a:solidFill>
                  <a:schemeClr val="accent3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5" name="그룹 124"/>
                <p:cNvGrpSpPr/>
                <p:nvPr/>
              </p:nvGrpSpPr>
              <p:grpSpPr>
                <a:xfrm>
                  <a:off x="5368791" y="1591332"/>
                  <a:ext cx="2304976" cy="215444"/>
                  <a:chOff x="1825856" y="3933056"/>
                  <a:chExt cx="2448606" cy="215444"/>
                </a:xfrm>
              </p:grpSpPr>
              <p:sp>
                <p:nvSpPr>
                  <p:cNvPr id="126" name="TextBox 42"/>
                  <p:cNvSpPr txBox="1"/>
                  <p:nvPr/>
                </p:nvSpPr>
                <p:spPr>
                  <a:xfrm>
                    <a:off x="1825856" y="3933056"/>
                    <a:ext cx="191534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 err="1"/>
                      <a:t>sm_user</a:t>
                    </a:r>
                    <a:endParaRPr lang="ko-KR" altLang="en-US" sz="800" dirty="0"/>
                  </a:p>
                </p:txBody>
              </p:sp>
              <p:sp>
                <p:nvSpPr>
                  <p:cNvPr id="127" name="TextBox 43"/>
                  <p:cNvSpPr txBox="1"/>
                  <p:nvPr/>
                </p:nvSpPr>
                <p:spPr>
                  <a:xfrm>
                    <a:off x="2203336" y="3933056"/>
                    <a:ext cx="207112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800" dirty="0"/>
                      <a:t>통합 계정 테이블</a:t>
                    </a:r>
                  </a:p>
                </p:txBody>
              </p:sp>
            </p:grpSp>
          </p:grpSp>
          <p:grpSp>
            <p:nvGrpSpPr>
              <p:cNvPr id="128" name="그룹 127"/>
              <p:cNvGrpSpPr/>
              <p:nvPr/>
            </p:nvGrpSpPr>
            <p:grpSpPr>
              <a:xfrm>
                <a:off x="395535" y="4031380"/>
                <a:ext cx="2311153" cy="246458"/>
                <a:chOff x="5362614" y="1575825"/>
                <a:chExt cx="2311153" cy="246458"/>
              </a:xfrm>
            </p:grpSpPr>
            <p:sp>
              <p:nvSpPr>
                <p:cNvPr id="129" name="Rounded Panel"/>
                <p:cNvSpPr/>
                <p:nvPr/>
              </p:nvSpPr>
              <p:spPr>
                <a:xfrm>
                  <a:off x="5362614" y="1575825"/>
                  <a:ext cx="2311152" cy="246458"/>
                </a:xfrm>
                <a:prstGeom prst="roundRect">
                  <a:avLst>
                    <a:gd name="adj" fmla="val 751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0" name="그룹 129"/>
                <p:cNvGrpSpPr/>
                <p:nvPr/>
              </p:nvGrpSpPr>
              <p:grpSpPr>
                <a:xfrm>
                  <a:off x="5368791" y="1591332"/>
                  <a:ext cx="2304976" cy="215444"/>
                  <a:chOff x="1825856" y="3933056"/>
                  <a:chExt cx="2448606" cy="215444"/>
                </a:xfrm>
              </p:grpSpPr>
              <p:sp>
                <p:nvSpPr>
                  <p:cNvPr id="131" name="TextBox 42"/>
                  <p:cNvSpPr txBox="1"/>
                  <p:nvPr/>
                </p:nvSpPr>
                <p:spPr>
                  <a:xfrm>
                    <a:off x="1825856" y="3933056"/>
                    <a:ext cx="191534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 err="1"/>
                      <a:t>sm_member</a:t>
                    </a:r>
                    <a:endParaRPr lang="ko-KR" altLang="en-US" sz="800" dirty="0"/>
                  </a:p>
                </p:txBody>
              </p:sp>
              <p:sp>
                <p:nvSpPr>
                  <p:cNvPr id="132" name="TextBox 43"/>
                  <p:cNvSpPr txBox="1"/>
                  <p:nvPr/>
                </p:nvSpPr>
                <p:spPr>
                  <a:xfrm>
                    <a:off x="2203336" y="3933056"/>
                    <a:ext cx="207112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800" dirty="0"/>
                      <a:t>고객</a:t>
                    </a:r>
                  </a:p>
                </p:txBody>
              </p:sp>
            </p:grpSp>
          </p:grpSp>
          <p:grpSp>
            <p:nvGrpSpPr>
              <p:cNvPr id="133" name="그룹 132"/>
              <p:cNvGrpSpPr/>
              <p:nvPr/>
            </p:nvGrpSpPr>
            <p:grpSpPr>
              <a:xfrm>
                <a:off x="395535" y="4311157"/>
                <a:ext cx="2311153" cy="246458"/>
                <a:chOff x="5362614" y="1575825"/>
                <a:chExt cx="2311153" cy="246458"/>
              </a:xfrm>
            </p:grpSpPr>
            <p:sp>
              <p:nvSpPr>
                <p:cNvPr id="134" name="Rounded Panel"/>
                <p:cNvSpPr/>
                <p:nvPr/>
              </p:nvSpPr>
              <p:spPr>
                <a:xfrm>
                  <a:off x="5362614" y="1575825"/>
                  <a:ext cx="2311152" cy="246458"/>
                </a:xfrm>
                <a:prstGeom prst="roundRect">
                  <a:avLst>
                    <a:gd name="adj" fmla="val 751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5" name="그룹 134"/>
                <p:cNvGrpSpPr/>
                <p:nvPr/>
              </p:nvGrpSpPr>
              <p:grpSpPr>
                <a:xfrm>
                  <a:off x="5368791" y="1591332"/>
                  <a:ext cx="2304976" cy="215444"/>
                  <a:chOff x="1825856" y="3933056"/>
                  <a:chExt cx="2448606" cy="215444"/>
                </a:xfrm>
              </p:grpSpPr>
              <p:sp>
                <p:nvSpPr>
                  <p:cNvPr id="136" name="TextBox 42"/>
                  <p:cNvSpPr txBox="1"/>
                  <p:nvPr/>
                </p:nvSpPr>
                <p:spPr>
                  <a:xfrm>
                    <a:off x="1825856" y="3933056"/>
                    <a:ext cx="191534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 err="1"/>
                      <a:t>sm_seller</a:t>
                    </a:r>
                    <a:endParaRPr lang="ko-KR" altLang="en-US" sz="800" dirty="0"/>
                  </a:p>
                </p:txBody>
              </p:sp>
              <p:sp>
                <p:nvSpPr>
                  <p:cNvPr id="137" name="TextBox 43"/>
                  <p:cNvSpPr txBox="1"/>
                  <p:nvPr/>
                </p:nvSpPr>
                <p:spPr>
                  <a:xfrm>
                    <a:off x="2203336" y="3933056"/>
                    <a:ext cx="207112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800" dirty="0"/>
                      <a:t>판매자</a:t>
                    </a:r>
                  </a:p>
                </p:txBody>
              </p:sp>
            </p:grpSp>
          </p:grpSp>
          <p:grpSp>
            <p:nvGrpSpPr>
              <p:cNvPr id="138" name="그룹 137"/>
              <p:cNvGrpSpPr/>
              <p:nvPr/>
            </p:nvGrpSpPr>
            <p:grpSpPr>
              <a:xfrm>
                <a:off x="395535" y="4590933"/>
                <a:ext cx="2311153" cy="246458"/>
                <a:chOff x="5362614" y="1575825"/>
                <a:chExt cx="2311153" cy="246458"/>
              </a:xfrm>
            </p:grpSpPr>
            <p:sp>
              <p:nvSpPr>
                <p:cNvPr id="139" name="Rounded Panel"/>
                <p:cNvSpPr/>
                <p:nvPr/>
              </p:nvSpPr>
              <p:spPr>
                <a:xfrm>
                  <a:off x="5362614" y="1575825"/>
                  <a:ext cx="2311152" cy="246458"/>
                </a:xfrm>
                <a:prstGeom prst="roundRect">
                  <a:avLst>
                    <a:gd name="adj" fmla="val 7512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0" name="그룹 139"/>
                <p:cNvGrpSpPr/>
                <p:nvPr/>
              </p:nvGrpSpPr>
              <p:grpSpPr>
                <a:xfrm>
                  <a:off x="5368791" y="1591332"/>
                  <a:ext cx="2304976" cy="215444"/>
                  <a:chOff x="1825856" y="3933056"/>
                  <a:chExt cx="2448606" cy="215444"/>
                </a:xfrm>
              </p:grpSpPr>
              <p:sp>
                <p:nvSpPr>
                  <p:cNvPr id="141" name="TextBox 42"/>
                  <p:cNvSpPr txBox="1"/>
                  <p:nvPr/>
                </p:nvSpPr>
                <p:spPr>
                  <a:xfrm>
                    <a:off x="1825856" y="3933056"/>
                    <a:ext cx="191534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800" dirty="0" err="1"/>
                      <a:t>sm_admin</a:t>
                    </a:r>
                    <a:endParaRPr lang="ko-KR" altLang="en-US" sz="800" dirty="0"/>
                  </a:p>
                </p:txBody>
              </p:sp>
              <p:sp>
                <p:nvSpPr>
                  <p:cNvPr id="142" name="TextBox 43"/>
                  <p:cNvSpPr txBox="1"/>
                  <p:nvPr/>
                </p:nvSpPr>
                <p:spPr>
                  <a:xfrm>
                    <a:off x="2203336" y="3933056"/>
                    <a:ext cx="207112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1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257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385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514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5642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2771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199899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028" algn="l" defTabSz="914257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ko-KR" altLang="en-US" sz="800" dirty="0"/>
                      <a:t>관리자</a:t>
                    </a:r>
                  </a:p>
                </p:txBody>
              </p:sp>
            </p:grpSp>
          </p:grpSp>
        </p:grpSp>
      </p:grpSp>
      <p:grpSp>
        <p:nvGrpSpPr>
          <p:cNvPr id="13" name="그룹 12"/>
          <p:cNvGrpSpPr/>
          <p:nvPr/>
        </p:nvGrpSpPr>
        <p:grpSpPr>
          <a:xfrm>
            <a:off x="373005" y="5127350"/>
            <a:ext cx="2520281" cy="1149382"/>
            <a:chOff x="2897353" y="4766950"/>
            <a:chExt cx="2520281" cy="1149382"/>
          </a:xfrm>
        </p:grpSpPr>
        <p:grpSp>
          <p:nvGrpSpPr>
            <p:cNvPr id="222" name="Group Box"/>
            <p:cNvGrpSpPr/>
            <p:nvPr>
              <p:custDataLst>
                <p:tags r:id="rId9"/>
              </p:custDataLst>
            </p:nvPr>
          </p:nvGrpSpPr>
          <p:grpSpPr>
            <a:xfrm>
              <a:off x="2897353" y="4766950"/>
              <a:ext cx="2520281" cy="1149382"/>
              <a:chOff x="595687" y="1184134"/>
              <a:chExt cx="1828800" cy="1764278"/>
            </a:xfrm>
          </p:grpSpPr>
          <p:sp>
            <p:nvSpPr>
              <p:cNvPr id="223" name="Panel"/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7" y="1302493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Label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34017" y="1184134"/>
                <a:ext cx="304849" cy="24094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포인트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3001920" y="5008311"/>
              <a:ext cx="2311153" cy="246458"/>
              <a:chOff x="5362614" y="1575825"/>
              <a:chExt cx="2311153" cy="246458"/>
            </a:xfrm>
          </p:grpSpPr>
          <p:sp>
            <p:nvSpPr>
              <p:cNvPr id="20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06" name="그룹 20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0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sm_point</a:t>
                  </a:r>
                  <a:endParaRPr lang="ko-KR" altLang="en-US" sz="800" dirty="0"/>
                </a:p>
              </p:txBody>
            </p:sp>
            <p:sp>
              <p:nvSpPr>
                <p:cNvPr id="20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포인트 적립 내역</a:t>
                  </a:r>
                </a:p>
              </p:txBody>
            </p:sp>
          </p:grpSp>
        </p:grpSp>
        <p:grpSp>
          <p:nvGrpSpPr>
            <p:cNvPr id="209" name="그룹 208"/>
            <p:cNvGrpSpPr/>
            <p:nvPr/>
          </p:nvGrpSpPr>
          <p:grpSpPr>
            <a:xfrm>
              <a:off x="3001918" y="5578081"/>
              <a:ext cx="2311153" cy="246458"/>
              <a:chOff x="5362614" y="1575825"/>
              <a:chExt cx="2311153" cy="246458"/>
            </a:xfrm>
          </p:grpSpPr>
          <p:sp>
            <p:nvSpPr>
              <p:cNvPr id="210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1" name="그룹 210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12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sm_point_log</a:t>
                  </a:r>
                  <a:endParaRPr lang="ko-KR" altLang="en-US" sz="800" dirty="0"/>
                </a:p>
              </p:txBody>
            </p:sp>
            <p:sp>
              <p:nvSpPr>
                <p:cNvPr id="213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포인트 로그</a:t>
                  </a:r>
                </a:p>
              </p:txBody>
            </p:sp>
          </p:grpSp>
        </p:grpSp>
        <p:grpSp>
          <p:nvGrpSpPr>
            <p:cNvPr id="214" name="그룹 213"/>
            <p:cNvGrpSpPr/>
            <p:nvPr/>
          </p:nvGrpSpPr>
          <p:grpSpPr>
            <a:xfrm>
              <a:off x="3001919" y="5289483"/>
              <a:ext cx="2311153" cy="246458"/>
              <a:chOff x="5362614" y="1575825"/>
              <a:chExt cx="2311153" cy="246458"/>
            </a:xfrm>
          </p:grpSpPr>
          <p:sp>
            <p:nvSpPr>
              <p:cNvPr id="21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16" name="그룹 21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1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sm_point_history</a:t>
                  </a:r>
                  <a:endParaRPr lang="ko-KR" altLang="en-US" sz="800" dirty="0"/>
                </a:p>
              </p:txBody>
            </p:sp>
            <p:sp>
              <p:nvSpPr>
                <p:cNvPr id="21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포인트 </a:t>
                  </a:r>
                  <a:r>
                    <a:rPr lang="ko-KR" altLang="en-US" sz="800" dirty="0" err="1"/>
                    <a:t>히스토리</a:t>
                  </a:r>
                  <a:endParaRPr lang="ko-KR" altLang="en-US" sz="800" dirty="0"/>
                </a:p>
              </p:txBody>
            </p:sp>
          </p:grpSp>
        </p:grpSp>
      </p:grpSp>
      <p:grpSp>
        <p:nvGrpSpPr>
          <p:cNvPr id="14" name="그룹 13"/>
          <p:cNvGrpSpPr/>
          <p:nvPr/>
        </p:nvGrpSpPr>
        <p:grpSpPr>
          <a:xfrm>
            <a:off x="373005" y="1810740"/>
            <a:ext cx="2520281" cy="3239661"/>
            <a:chOff x="186443" y="1817270"/>
            <a:chExt cx="2520281" cy="3239661"/>
          </a:xfrm>
        </p:grpSpPr>
        <p:sp>
          <p:nvSpPr>
            <p:cNvPr id="162" name="Panel"/>
            <p:cNvSpPr/>
            <p:nvPr>
              <p:custDataLst>
                <p:tags r:id="rId7"/>
              </p:custDataLst>
            </p:nvPr>
          </p:nvSpPr>
          <p:spPr>
            <a:xfrm>
              <a:off x="186443" y="1894377"/>
              <a:ext cx="2520281" cy="316255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abel"/>
            <p:cNvSpPr txBox="1"/>
            <p:nvPr>
              <p:custDataLst>
                <p:tags r:id="rId8"/>
              </p:custDataLst>
            </p:nvPr>
          </p:nvSpPr>
          <p:spPr>
            <a:xfrm>
              <a:off x="239266" y="1817270"/>
              <a:ext cx="304699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91006" y="2334780"/>
              <a:ext cx="2311153" cy="246458"/>
              <a:chOff x="5362614" y="1575825"/>
              <a:chExt cx="2311153" cy="246458"/>
            </a:xfrm>
          </p:grpSpPr>
          <p:sp>
            <p:nvSpPr>
              <p:cNvPr id="16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6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</a:t>
                  </a:r>
                  <a:endParaRPr lang="ko-KR" altLang="en-US" sz="800" dirty="0"/>
                </a:p>
              </p:txBody>
            </p:sp>
            <p:sp>
              <p:nvSpPr>
                <p:cNvPr id="16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주문 메인 테이블</a:t>
                  </a:r>
                </a:p>
              </p:txBody>
            </p:sp>
          </p:grpSp>
        </p:grpSp>
        <p:grpSp>
          <p:nvGrpSpPr>
            <p:cNvPr id="169" name="그룹 168"/>
            <p:cNvGrpSpPr/>
            <p:nvPr/>
          </p:nvGrpSpPr>
          <p:grpSpPr>
            <a:xfrm>
              <a:off x="291006" y="2632279"/>
              <a:ext cx="2311153" cy="246458"/>
              <a:chOff x="5362614" y="1575825"/>
              <a:chExt cx="2311153" cy="246458"/>
            </a:xfrm>
          </p:grpSpPr>
          <p:sp>
            <p:nvSpPr>
              <p:cNvPr id="170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72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sm_order_detail</a:t>
                  </a:r>
                  <a:endParaRPr lang="ko-KR" altLang="en-US" sz="800" dirty="0"/>
                </a:p>
              </p:txBody>
            </p:sp>
            <p:sp>
              <p:nvSpPr>
                <p:cNvPr id="173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주문 상세</a:t>
                  </a:r>
                </a:p>
              </p:txBody>
            </p:sp>
          </p:grpSp>
        </p:grpSp>
        <p:grpSp>
          <p:nvGrpSpPr>
            <p:cNvPr id="174" name="그룹 173"/>
            <p:cNvGrpSpPr/>
            <p:nvPr/>
          </p:nvGrpSpPr>
          <p:grpSpPr>
            <a:xfrm>
              <a:off x="291006" y="2929778"/>
              <a:ext cx="2311153" cy="246458"/>
              <a:chOff x="5362614" y="1575825"/>
              <a:chExt cx="2311153" cy="246458"/>
            </a:xfrm>
          </p:grpSpPr>
          <p:sp>
            <p:nvSpPr>
              <p:cNvPr id="17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76" name="그룹 17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7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sm_order_pay</a:t>
                  </a:r>
                  <a:endParaRPr lang="ko-KR" altLang="en-US" sz="800" dirty="0"/>
                </a:p>
              </p:txBody>
            </p:sp>
            <p:sp>
              <p:nvSpPr>
                <p:cNvPr id="17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결제 내역</a:t>
                  </a:r>
                </a:p>
              </p:txBody>
            </p:sp>
          </p:grpSp>
        </p:grpSp>
        <p:grpSp>
          <p:nvGrpSpPr>
            <p:cNvPr id="179" name="그룹 178"/>
            <p:cNvGrpSpPr/>
            <p:nvPr/>
          </p:nvGrpSpPr>
          <p:grpSpPr>
            <a:xfrm>
              <a:off x="291006" y="3227277"/>
              <a:ext cx="2311153" cy="246458"/>
              <a:chOff x="5362614" y="1575825"/>
              <a:chExt cx="2311153" cy="246458"/>
            </a:xfrm>
          </p:grpSpPr>
          <p:sp>
            <p:nvSpPr>
              <p:cNvPr id="180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81" name="그룹 180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82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sm_order_pay_cancel</a:t>
                  </a:r>
                  <a:endParaRPr lang="ko-KR" altLang="en-US" sz="800" dirty="0"/>
                </a:p>
              </p:txBody>
            </p:sp>
            <p:sp>
              <p:nvSpPr>
                <p:cNvPr id="183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결제 취소 내역</a:t>
                  </a:r>
                </a:p>
              </p:txBody>
            </p:sp>
          </p:grpSp>
        </p:grpSp>
        <p:grpSp>
          <p:nvGrpSpPr>
            <p:cNvPr id="184" name="그룹 183"/>
            <p:cNvGrpSpPr/>
            <p:nvPr/>
          </p:nvGrpSpPr>
          <p:grpSpPr>
            <a:xfrm>
              <a:off x="291006" y="2037281"/>
              <a:ext cx="2311153" cy="246458"/>
              <a:chOff x="5362614" y="1575825"/>
              <a:chExt cx="2311153" cy="246458"/>
            </a:xfrm>
          </p:grpSpPr>
          <p:sp>
            <p:nvSpPr>
              <p:cNvPr id="18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86" name="그룹 18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8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sm_order_seq</a:t>
                  </a:r>
                  <a:endParaRPr lang="ko-KR" altLang="en-US" sz="800" dirty="0"/>
                </a:p>
              </p:txBody>
            </p:sp>
            <p:sp>
              <p:nvSpPr>
                <p:cNvPr id="18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주문 시퀀스</a:t>
                  </a:r>
                </a:p>
              </p:txBody>
            </p:sp>
          </p:grpSp>
        </p:grpSp>
        <p:grpSp>
          <p:nvGrpSpPr>
            <p:cNvPr id="189" name="그룹 188"/>
            <p:cNvGrpSpPr/>
            <p:nvPr/>
          </p:nvGrpSpPr>
          <p:grpSpPr>
            <a:xfrm>
              <a:off x="291006" y="3524776"/>
              <a:ext cx="2311153" cy="246458"/>
              <a:chOff x="5362614" y="1575825"/>
              <a:chExt cx="2311153" cy="246458"/>
            </a:xfrm>
          </p:grpSpPr>
          <p:sp>
            <p:nvSpPr>
              <p:cNvPr id="190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91" name="그룹 190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92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sm_pay_method</a:t>
                  </a:r>
                  <a:endParaRPr lang="ko-KR" altLang="en-US" sz="800" dirty="0"/>
                </a:p>
              </p:txBody>
            </p:sp>
            <p:sp>
              <p:nvSpPr>
                <p:cNvPr id="193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결제 수단</a:t>
                  </a:r>
                </a:p>
              </p:txBody>
            </p:sp>
          </p:grpSp>
        </p:grpSp>
        <p:grpSp>
          <p:nvGrpSpPr>
            <p:cNvPr id="194" name="그룹 193"/>
            <p:cNvGrpSpPr/>
            <p:nvPr/>
          </p:nvGrpSpPr>
          <p:grpSpPr>
            <a:xfrm>
              <a:off x="291006" y="3822275"/>
              <a:ext cx="2311153" cy="246458"/>
              <a:chOff x="5362614" y="1575825"/>
              <a:chExt cx="2311153" cy="246458"/>
            </a:xfrm>
          </p:grpSpPr>
          <p:sp>
            <p:nvSpPr>
              <p:cNvPr id="195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96" name="그룹 195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97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sm_order_cs</a:t>
                  </a:r>
                  <a:endParaRPr lang="ko-KR" altLang="en-US" sz="800" dirty="0"/>
                </a:p>
              </p:txBody>
            </p:sp>
            <p:sp>
              <p:nvSpPr>
                <p:cNvPr id="198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주문 </a:t>
                  </a:r>
                  <a:r>
                    <a:rPr lang="en-US" altLang="ko-KR" sz="800" dirty="0"/>
                    <a:t>CS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199" name="그룹 198"/>
            <p:cNvGrpSpPr/>
            <p:nvPr/>
          </p:nvGrpSpPr>
          <p:grpSpPr>
            <a:xfrm>
              <a:off x="291006" y="4119774"/>
              <a:ext cx="2311153" cy="246458"/>
              <a:chOff x="5362614" y="1575825"/>
              <a:chExt cx="2311153" cy="246458"/>
            </a:xfrm>
          </p:grpSpPr>
          <p:sp>
            <p:nvSpPr>
              <p:cNvPr id="200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01" name="그룹 200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02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sm_order_log</a:t>
                  </a:r>
                  <a:endParaRPr lang="ko-KR" altLang="en-US" sz="800" dirty="0"/>
                </a:p>
              </p:txBody>
            </p:sp>
            <p:sp>
              <p:nvSpPr>
                <p:cNvPr id="203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주문 이력</a:t>
                  </a:r>
                </a:p>
              </p:txBody>
            </p:sp>
          </p:grpSp>
        </p:grpSp>
        <p:grpSp>
          <p:nvGrpSpPr>
            <p:cNvPr id="225" name="그룹 224"/>
            <p:cNvGrpSpPr/>
            <p:nvPr/>
          </p:nvGrpSpPr>
          <p:grpSpPr>
            <a:xfrm>
              <a:off x="291006" y="4417273"/>
              <a:ext cx="2311153" cy="246458"/>
              <a:chOff x="5362614" y="1575825"/>
              <a:chExt cx="2311153" cy="246458"/>
            </a:xfrm>
          </p:grpSpPr>
          <p:sp>
            <p:nvSpPr>
              <p:cNvPr id="226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27" name="그룹 226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28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sm_cart</a:t>
                  </a:r>
                  <a:endParaRPr lang="ko-KR" altLang="en-US" sz="800" dirty="0"/>
                </a:p>
              </p:txBody>
            </p:sp>
            <p:sp>
              <p:nvSpPr>
                <p:cNvPr id="229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장바구니</a:t>
                  </a: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291006" y="4714768"/>
              <a:ext cx="2311153" cy="246458"/>
              <a:chOff x="5362614" y="1575825"/>
              <a:chExt cx="2311153" cy="246458"/>
            </a:xfrm>
          </p:grpSpPr>
          <p:sp>
            <p:nvSpPr>
              <p:cNvPr id="231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33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sm_wish</a:t>
                  </a:r>
                  <a:endParaRPr lang="ko-KR" altLang="en-US" sz="800" dirty="0"/>
                </a:p>
              </p:txBody>
            </p:sp>
            <p:sp>
              <p:nvSpPr>
                <p:cNvPr id="234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위시리스트</a:t>
                  </a:r>
                </a:p>
              </p:txBody>
            </p:sp>
          </p:grpSp>
        </p:grpSp>
      </p:grpSp>
      <p:grpSp>
        <p:nvGrpSpPr>
          <p:cNvPr id="15" name="그룹 14"/>
          <p:cNvGrpSpPr/>
          <p:nvPr/>
        </p:nvGrpSpPr>
        <p:grpSpPr>
          <a:xfrm>
            <a:off x="6300192" y="3350086"/>
            <a:ext cx="2520281" cy="1940760"/>
            <a:chOff x="2929736" y="2629970"/>
            <a:chExt cx="2520281" cy="1940760"/>
          </a:xfrm>
        </p:grpSpPr>
        <p:grpSp>
          <p:nvGrpSpPr>
            <p:cNvPr id="270" name="Group Box"/>
            <p:cNvGrpSpPr/>
            <p:nvPr>
              <p:custDataLst>
                <p:tags r:id="rId4"/>
              </p:custDataLst>
            </p:nvPr>
          </p:nvGrpSpPr>
          <p:grpSpPr>
            <a:xfrm>
              <a:off x="2929736" y="2629970"/>
              <a:ext cx="2520281" cy="1940760"/>
              <a:chOff x="595687" y="1184134"/>
              <a:chExt cx="1828800" cy="1714017"/>
            </a:xfrm>
          </p:grpSpPr>
          <p:sp>
            <p:nvSpPr>
              <p:cNvPr id="271" name="Panel"/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7" y="1252232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Label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4017" y="1184134"/>
                <a:ext cx="472349" cy="13862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디자인관리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>
              <a:off x="3034301" y="2887366"/>
              <a:ext cx="2311153" cy="246458"/>
              <a:chOff x="5362614" y="1575825"/>
              <a:chExt cx="2311153" cy="246458"/>
            </a:xfrm>
            <a:solidFill>
              <a:schemeClr val="accent3"/>
            </a:solidFill>
          </p:grpSpPr>
          <p:sp>
            <p:nvSpPr>
              <p:cNvPr id="236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37" name="그룹 236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  <a:grpFill/>
            </p:grpSpPr>
            <p:sp>
              <p:nvSpPr>
                <p:cNvPr id="238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sm_event</a:t>
                  </a:r>
                  <a:endParaRPr lang="ko-KR" altLang="en-US" sz="800" dirty="0"/>
                </a:p>
              </p:txBody>
            </p:sp>
            <p:sp>
              <p:nvSpPr>
                <p:cNvPr id="239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기획전</a:t>
                  </a:r>
                </a:p>
              </p:txBody>
            </p:sp>
          </p:grpSp>
        </p:grpSp>
        <p:grpSp>
          <p:nvGrpSpPr>
            <p:cNvPr id="240" name="그룹 239"/>
            <p:cNvGrpSpPr/>
            <p:nvPr/>
          </p:nvGrpSpPr>
          <p:grpSpPr>
            <a:xfrm>
              <a:off x="3034301" y="3160304"/>
              <a:ext cx="2311153" cy="246458"/>
              <a:chOff x="5362614" y="1575825"/>
              <a:chExt cx="2311153" cy="246458"/>
            </a:xfrm>
          </p:grpSpPr>
          <p:sp>
            <p:nvSpPr>
              <p:cNvPr id="241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42" name="그룹 241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43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sm_event_group</a:t>
                  </a:r>
                  <a:endParaRPr lang="ko-KR" altLang="en-US" sz="800" dirty="0"/>
                </a:p>
              </p:txBody>
            </p:sp>
            <p:sp>
              <p:nvSpPr>
                <p:cNvPr id="244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기획전 상품 그룹</a:t>
                  </a:r>
                </a:p>
              </p:txBody>
            </p:sp>
          </p:grpSp>
        </p:grpSp>
        <p:grpSp>
          <p:nvGrpSpPr>
            <p:cNvPr id="245" name="그룹 244"/>
            <p:cNvGrpSpPr/>
            <p:nvPr/>
          </p:nvGrpSpPr>
          <p:grpSpPr>
            <a:xfrm>
              <a:off x="3034301" y="3433242"/>
              <a:ext cx="2311153" cy="246458"/>
              <a:chOff x="5362614" y="1575825"/>
              <a:chExt cx="2311153" cy="246458"/>
            </a:xfrm>
          </p:grpSpPr>
          <p:sp>
            <p:nvSpPr>
              <p:cNvPr id="246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47" name="그룹 246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48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sm_event_item</a:t>
                  </a:r>
                  <a:endParaRPr lang="ko-KR" altLang="en-US" sz="800" dirty="0"/>
                </a:p>
              </p:txBody>
            </p:sp>
            <p:sp>
              <p:nvSpPr>
                <p:cNvPr id="249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기획전 상품 리스트</a:t>
                  </a:r>
                </a:p>
              </p:txBody>
            </p:sp>
          </p:grpSp>
        </p:grpSp>
        <p:grpSp>
          <p:nvGrpSpPr>
            <p:cNvPr id="250" name="그룹 249"/>
            <p:cNvGrpSpPr/>
            <p:nvPr/>
          </p:nvGrpSpPr>
          <p:grpSpPr>
            <a:xfrm>
              <a:off x="3034301" y="3706180"/>
              <a:ext cx="2311153" cy="246458"/>
              <a:chOff x="5362614" y="1575825"/>
              <a:chExt cx="2311153" cy="246458"/>
            </a:xfrm>
            <a:solidFill>
              <a:schemeClr val="accent3"/>
            </a:solidFill>
          </p:grpSpPr>
          <p:sp>
            <p:nvSpPr>
              <p:cNvPr id="251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52" name="그룹 251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  <a:grpFill/>
            </p:grpSpPr>
            <p:sp>
              <p:nvSpPr>
                <p:cNvPr id="253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sm_display</a:t>
                  </a:r>
                  <a:endParaRPr lang="ko-KR" altLang="en-US" sz="800" dirty="0"/>
                </a:p>
              </p:txBody>
            </p:sp>
            <p:sp>
              <p:nvSpPr>
                <p:cNvPr id="254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템플릿 </a:t>
                  </a:r>
                  <a:r>
                    <a:rPr lang="en-US" altLang="ko-KR" sz="800" dirty="0"/>
                    <a:t>html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255" name="그룹 254"/>
            <p:cNvGrpSpPr/>
            <p:nvPr/>
          </p:nvGrpSpPr>
          <p:grpSpPr>
            <a:xfrm>
              <a:off x="3034301" y="3979118"/>
              <a:ext cx="2311153" cy="246458"/>
              <a:chOff x="5362614" y="1575825"/>
              <a:chExt cx="2311153" cy="246458"/>
            </a:xfrm>
          </p:grpSpPr>
          <p:sp>
            <p:nvSpPr>
              <p:cNvPr id="256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58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sm_display_item</a:t>
                  </a:r>
                  <a:endParaRPr lang="ko-KR" altLang="en-US" sz="800" dirty="0"/>
                </a:p>
              </p:txBody>
            </p:sp>
            <p:sp>
              <p:nvSpPr>
                <p:cNvPr id="259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템플릿 상품</a:t>
                  </a:r>
                </a:p>
              </p:txBody>
            </p:sp>
          </p:grpSp>
        </p:grpSp>
        <p:grpSp>
          <p:nvGrpSpPr>
            <p:cNvPr id="260" name="그룹 259"/>
            <p:cNvGrpSpPr/>
            <p:nvPr/>
          </p:nvGrpSpPr>
          <p:grpSpPr>
            <a:xfrm>
              <a:off x="3034301" y="4252056"/>
              <a:ext cx="2311153" cy="246458"/>
              <a:chOff x="5362614" y="1575825"/>
              <a:chExt cx="2311153" cy="246458"/>
            </a:xfrm>
          </p:grpSpPr>
          <p:sp>
            <p:nvSpPr>
              <p:cNvPr id="261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62" name="그룹 261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63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sm_display_item_list</a:t>
                  </a:r>
                  <a:endParaRPr lang="ko-KR" altLang="en-US" sz="800" dirty="0"/>
                </a:p>
              </p:txBody>
            </p:sp>
            <p:sp>
              <p:nvSpPr>
                <p:cNvPr id="264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템플릿 상품 리스트</a:t>
                  </a:r>
                </a:p>
              </p:txBody>
            </p:sp>
          </p:grpSp>
        </p:grpSp>
      </p:grpSp>
      <p:grpSp>
        <p:nvGrpSpPr>
          <p:cNvPr id="16" name="그룹 15"/>
          <p:cNvGrpSpPr/>
          <p:nvPr/>
        </p:nvGrpSpPr>
        <p:grpSpPr>
          <a:xfrm>
            <a:off x="6300192" y="5375241"/>
            <a:ext cx="2520281" cy="1200073"/>
            <a:chOff x="5822041" y="5375241"/>
            <a:chExt cx="2520281" cy="1200073"/>
          </a:xfrm>
        </p:grpSpPr>
        <p:grpSp>
          <p:nvGrpSpPr>
            <p:cNvPr id="219" name="Group Box"/>
            <p:cNvGrpSpPr/>
            <p:nvPr>
              <p:custDataLst>
                <p:tags r:id="rId1"/>
              </p:custDataLst>
            </p:nvPr>
          </p:nvGrpSpPr>
          <p:grpSpPr>
            <a:xfrm>
              <a:off x="5822041" y="5375241"/>
              <a:ext cx="2520281" cy="1200073"/>
              <a:chOff x="595687" y="1184134"/>
              <a:chExt cx="1828800" cy="1758934"/>
            </a:xfrm>
          </p:grpSpPr>
          <p:sp>
            <p:nvSpPr>
              <p:cNvPr id="220" name="Panel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297149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Label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34017" y="1184134"/>
                <a:ext cx="221100" cy="23006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기타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926606" y="5631999"/>
              <a:ext cx="2311153" cy="246458"/>
              <a:chOff x="5362614" y="1575825"/>
              <a:chExt cx="2311153" cy="246458"/>
            </a:xfrm>
          </p:grpSpPr>
          <p:sp>
            <p:nvSpPr>
              <p:cNvPr id="116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chemeClr val="accent3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117" name="그룹 116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118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sm_common</a:t>
                  </a:r>
                  <a:endParaRPr lang="ko-KR" altLang="en-US" sz="800" dirty="0"/>
                </a:p>
              </p:txBody>
            </p:sp>
            <p:sp>
              <p:nvSpPr>
                <p:cNvPr id="119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 err="1"/>
                    <a:t>공통코드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273" name="그룹 272"/>
            <p:cNvGrpSpPr/>
            <p:nvPr/>
          </p:nvGrpSpPr>
          <p:grpSpPr>
            <a:xfrm>
              <a:off x="5926606" y="5919255"/>
              <a:ext cx="2311153" cy="246458"/>
              <a:chOff x="5362614" y="1575825"/>
              <a:chExt cx="2311153" cy="246458"/>
            </a:xfrm>
          </p:grpSpPr>
          <p:sp>
            <p:nvSpPr>
              <p:cNvPr id="274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75" name="그룹 274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76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sm_estimate</a:t>
                  </a:r>
                  <a:endParaRPr lang="ko-KR" altLang="en-US" sz="800" dirty="0"/>
                </a:p>
              </p:txBody>
            </p:sp>
            <p:sp>
              <p:nvSpPr>
                <p:cNvPr id="277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견적</a:t>
                  </a:r>
                  <a:r>
                    <a:rPr lang="en-US" altLang="ko-KR" sz="800" dirty="0"/>
                    <a:t>/</a:t>
                  </a:r>
                  <a:r>
                    <a:rPr lang="ko-KR" altLang="en-US" sz="800" dirty="0"/>
                    <a:t>비교견적</a:t>
                  </a:r>
                </a:p>
              </p:txBody>
            </p:sp>
          </p:grpSp>
        </p:grpSp>
        <p:grpSp>
          <p:nvGrpSpPr>
            <p:cNvPr id="278" name="그룹 277"/>
            <p:cNvGrpSpPr/>
            <p:nvPr/>
          </p:nvGrpSpPr>
          <p:grpSpPr>
            <a:xfrm>
              <a:off x="5926606" y="6224032"/>
              <a:ext cx="2311153" cy="246458"/>
              <a:chOff x="5362614" y="1575825"/>
              <a:chExt cx="2311153" cy="246458"/>
            </a:xfrm>
          </p:grpSpPr>
          <p:sp>
            <p:nvSpPr>
              <p:cNvPr id="279" name="Rounded Panel"/>
              <p:cNvSpPr/>
              <p:nvPr/>
            </p:nvSpPr>
            <p:spPr>
              <a:xfrm>
                <a:off x="5362614" y="1575825"/>
                <a:ext cx="2311152" cy="246458"/>
              </a:xfrm>
              <a:prstGeom prst="roundRect">
                <a:avLst>
                  <a:gd name="adj" fmla="val 751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57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385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14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642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771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9899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028" algn="l" defTabSz="914257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grpSp>
            <p:nvGrpSpPr>
              <p:cNvPr id="280" name="그룹 279"/>
              <p:cNvGrpSpPr/>
              <p:nvPr/>
            </p:nvGrpSpPr>
            <p:grpSpPr>
              <a:xfrm>
                <a:off x="5368791" y="1591332"/>
                <a:ext cx="2304976" cy="215444"/>
                <a:chOff x="1825856" y="3933056"/>
                <a:chExt cx="2448606" cy="215444"/>
              </a:xfrm>
            </p:grpSpPr>
            <p:sp>
              <p:nvSpPr>
                <p:cNvPr id="281" name="TextBox 42"/>
                <p:cNvSpPr txBox="1"/>
                <p:nvPr/>
              </p:nvSpPr>
              <p:spPr>
                <a:xfrm>
                  <a:off x="1825856" y="3933056"/>
                  <a:ext cx="19153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dirty="0" err="1"/>
                    <a:t>sm_adjust</a:t>
                  </a:r>
                  <a:endParaRPr lang="ko-KR" altLang="en-US" sz="800" dirty="0"/>
                </a:p>
              </p:txBody>
            </p:sp>
            <p:sp>
              <p:nvSpPr>
                <p:cNvPr id="282" name="TextBox 43"/>
                <p:cNvSpPr txBox="1"/>
                <p:nvPr/>
              </p:nvSpPr>
              <p:spPr>
                <a:xfrm>
                  <a:off x="2203336" y="3933056"/>
                  <a:ext cx="20711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57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385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14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642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771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899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028" algn="l" defTabSz="914257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800" dirty="0"/>
                    <a:t>정산</a:t>
                  </a:r>
                </a:p>
              </p:txBody>
            </p:sp>
          </p:grpSp>
        </p:grpSp>
      </p:grpSp>
      <p:sp>
        <p:nvSpPr>
          <p:cNvPr id="283" name="Panel"/>
          <p:cNvSpPr/>
          <p:nvPr/>
        </p:nvSpPr>
        <p:spPr>
          <a:xfrm>
            <a:off x="307496" y="894491"/>
            <a:ext cx="4264503" cy="641653"/>
          </a:xfrm>
          <a:prstGeom prst="rect">
            <a:avLst/>
          </a:prstGeom>
          <a:solidFill>
            <a:srgbClr val="FFFFFF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주요 테이블</a:t>
            </a:r>
            <a:endParaRPr lang="en-US" sz="14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83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3,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Relative,Relative,Relativ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60,2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7774</TotalTime>
  <Words>1355</Words>
  <Application>Microsoft Office PowerPoint</Application>
  <PresentationFormat>화면 슬라이드 쇼(4:3)</PresentationFormat>
  <Paragraphs>501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1. 쇼핑몰 개요</vt:lpstr>
      <vt:lpstr>1. 쇼핑몰 개요</vt:lpstr>
      <vt:lpstr>1. 쇼핑몰 개요</vt:lpstr>
      <vt:lpstr>2. 쇼핑몰 업무 프로세스</vt:lpstr>
      <vt:lpstr>2. 쇼핑몰 업무 프로세스</vt:lpstr>
      <vt:lpstr>2. 쇼핑몰 업무 프로세스</vt:lpstr>
      <vt:lpstr>1. 쇼핑몰 개요</vt:lpstr>
      <vt:lpstr>3. DB 스키마 구성</vt:lpstr>
      <vt:lpstr>4. 소스코드 구성</vt:lpstr>
      <vt:lpstr>5. 스케줄러 구성</vt:lpstr>
      <vt:lpstr>6. 기타 개발 유의사항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TITLE SLIDE</dc:title>
  <dc:creator>aram</dc:creator>
  <cp:lastModifiedBy>yonguk jung</cp:lastModifiedBy>
  <cp:revision>811</cp:revision>
  <dcterms:created xsi:type="dcterms:W3CDTF">2013-05-06T11:53:18Z</dcterms:created>
  <dcterms:modified xsi:type="dcterms:W3CDTF">2016-04-18T09:59:22Z</dcterms:modified>
</cp:coreProperties>
</file>