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1" r:id="rId8"/>
    <p:sldId id="260" r:id="rId9"/>
    <p:sldId id="262" r:id="rId10"/>
    <p:sldId id="263" r:id="rId11"/>
    <p:sldId id="264" r:id="rId12"/>
    <p:sldId id="266" r:id="rId13"/>
    <p:sldId id="267" r:id="rId14"/>
    <p:sldId id="272" r:id="rId15"/>
    <p:sldId id="269" r:id="rId16"/>
    <p:sldId id="270" r:id="rId17"/>
    <p:sldId id="265" r:id="rId18"/>
    <p:sldId id="268" r:id="rId19"/>
    <p:sldId id="274" r:id="rId20"/>
    <p:sldId id="273" r:id="rId21"/>
    <p:sldId id="276" r:id="rId22"/>
    <p:sldId id="277" r:id="rId23"/>
    <p:sldId id="275" r:id="rId24"/>
    <p:sldId id="278" r:id="rId25"/>
    <p:sldId id="279" r:id="rId26"/>
    <p:sldId id="280"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结构化编程，也称作过程式编程，或面向过程编程。</a:t>
            </a:r>
            <a:endParaRPr lang="zh-CN" altLang="en-US"/>
          </a:p>
          <a:p>
            <a:r>
              <a:rPr lang="zh-CN" altLang="en-US"/>
              <a:t>按照结构化编程的观点，任何算法功能都可以通过三种基本程序结构（顺序、选择和循环）的组合来实现。</a:t>
            </a:r>
            <a:endParaRPr lang="zh-CN" altLang="en-US"/>
          </a:p>
          <a:p>
            <a:r>
              <a:rPr lang="zh-CN" altLang="en-US"/>
              <a:t>结构化程序设计是用计算机的思维方式去处理问题，将数据结构和算法分离（程序 = 数据结构 + 算法）。</a:t>
            </a:r>
            <a:endParaRPr lang="zh-CN" altLang="en-US"/>
          </a:p>
          <a:p>
            <a:r>
              <a:rPr lang="en-US" altLang="zh-CN"/>
              <a:t>按照结构化编程在做设计时，也是按照指令和状态（数据）两个纬度来考虑 </a:t>
            </a:r>
            <a:r>
              <a:rPr lang="zh-CN" altLang="en-US"/>
              <a:t>。</a:t>
            </a:r>
            <a:r>
              <a:rPr lang="en-US" altLang="zh-CN"/>
              <a:t> </a:t>
            </a:r>
            <a:endParaRPr lang="en-US" altLang="zh-CN"/>
          </a:p>
          <a:p>
            <a:r>
              <a:rPr lang="zh-CN" altLang="en-US"/>
              <a:t>用程序执行流程图表达。</a:t>
            </a:r>
            <a:r>
              <a:rPr lang="en-US" altLang="zh-CN"/>
              <a:t> </a:t>
            </a:r>
            <a:endParaRPr lang="en-US" altLang="zh-CN"/>
          </a:p>
          <a:p>
            <a:endParaRPr lang="en-US" altLang="zh-CN"/>
          </a:p>
          <a:p>
            <a:r>
              <a:rPr lang="en-US" altLang="zh-CN"/>
              <a:t>面向对象编程</a:t>
            </a:r>
            <a:endParaRPr lang="en-US" altLang="zh-CN"/>
          </a:p>
          <a:p>
            <a:r>
              <a:rPr lang="en-US" altLang="zh-CN"/>
              <a:t>随着软件种类的不断增多，软件规模的不断膨胀，人们希望可以更小粒度的对软件进行复用和裁剪。</a:t>
            </a:r>
            <a:endParaRPr lang="en-US" altLang="zh-CN"/>
          </a:p>
          <a:p>
            <a:r>
              <a:rPr lang="en-US" altLang="zh-CN"/>
              <a:t>基本设计</a:t>
            </a:r>
            <a:endParaRPr lang="en-US" altLang="zh-CN"/>
          </a:p>
          <a:p>
            <a:r>
              <a:rPr lang="en-US" altLang="zh-CN"/>
              <a:t>将全局数据拆开，并将数据与其紧密耦合的方法放在一个逻辑边界内，这个逻辑边界就是对象</a:t>
            </a:r>
            <a:r>
              <a:rPr lang="zh-CN" altLang="en-US"/>
              <a:t>。</a:t>
            </a:r>
            <a:r>
              <a:rPr lang="en-US" altLang="zh-CN"/>
              <a:t>领域问题又开始映射成实体及关系（程序 = 实体 + 关系）</a:t>
            </a:r>
            <a:endParaRPr lang="en-US" altLang="zh-CN"/>
          </a:p>
          <a:p>
            <a:r>
              <a:rPr lang="en-US" altLang="zh-CN"/>
              <a:t>隐藏数据，基于行为进行封装，最小化接口，不要暴露实现细节。继承分为两种，即实现继承和接口继承。</a:t>
            </a:r>
            <a:endParaRPr lang="en-US" altLang="zh-CN"/>
          </a:p>
          <a:p>
            <a:r>
              <a:rPr lang="en-US" altLang="zh-CN"/>
              <a:t>多态至关重要，接口继承是常见的一种多态的实现方式</a:t>
            </a:r>
            <a:r>
              <a:rPr lang="zh-CN" altLang="en-US"/>
              <a:t>，</a:t>
            </a:r>
            <a:r>
              <a:rPr lang="en-US" altLang="zh-CN"/>
              <a:t>封装和继承的编程方式，称之为基于对象编程，而只有把多态加进来，才能称之为面向对象编程。面向对象设计的核心就是多态的设计。</a:t>
            </a:r>
            <a:endParaRPr lang="en-US" altLang="zh-CN"/>
          </a:p>
          <a:p>
            <a:r>
              <a:rPr lang="zh-CN" altLang="en-US"/>
              <a:t>用类图、时序图等表达。</a:t>
            </a:r>
            <a:r>
              <a:rPr lang="en-US" altLang="zh-CN"/>
              <a:t>   </a:t>
            </a:r>
            <a:endParaRPr lang="en-US" altLang="zh-CN"/>
          </a:p>
          <a:p>
            <a:endParaRPr lang="en-US" altLang="zh-CN"/>
          </a:p>
          <a:p>
            <a:r>
              <a:rPr lang="en-US" altLang="zh-CN"/>
              <a:t>函数式编程</a:t>
            </a:r>
            <a:endParaRPr lang="en-US" altLang="zh-CN"/>
          </a:p>
          <a:p>
            <a:r>
              <a:rPr lang="en-US" altLang="zh-CN"/>
              <a:t>函数式编程中的函数不是结构化编程中的函数，而是数学中的函数，结构化编程中的函数是一个过程（Procedure）。</a:t>
            </a:r>
            <a:endParaRPr lang="en-US" altLang="zh-CN"/>
          </a:p>
          <a:p>
            <a:r>
              <a:rPr lang="en-US" altLang="zh-CN"/>
              <a:t>函数式编程的起源是数学家 Alonzo Church 发明的 Lambda 演算（Lambda calculus，也写作 λ-calculus）</a:t>
            </a:r>
            <a:endParaRPr lang="en-US" altLang="zh-CN"/>
          </a:p>
          <a:p>
            <a:r>
              <a:rPr lang="en-US" altLang="zh-CN"/>
              <a:t>函数式编程有很多特点：</a:t>
            </a:r>
            <a:endParaRPr lang="en-US" altLang="zh-CN"/>
          </a:p>
          <a:p>
            <a:r>
              <a:rPr lang="en-US" altLang="zh-CN"/>
              <a:t>• 函数是一等公民。一等公民的含义：（1）它可以按需创建；（2）它可以存储在数据结构中；（3）它可以当作参数传给另一个函数；（4）它可以当作另一个函数的返回值。</a:t>
            </a:r>
            <a:endParaRPr lang="en-US" altLang="zh-CN"/>
          </a:p>
          <a:p>
            <a:r>
              <a:rPr lang="en-US" altLang="zh-CN"/>
              <a:t>• 纯函数。所谓纯函数，是符合下面两点的函数：（1）对于相同的输入，返回相同的输出；（2）没有副作用。</a:t>
            </a:r>
            <a:endParaRPr lang="en-US" altLang="zh-CN"/>
          </a:p>
          <a:p>
            <a:r>
              <a:rPr lang="en-US" altLang="zh-CN"/>
              <a:t>• 惰性求值。惰性求值是一种求值策略，它将求值的过程延迟到真正需要这个值的时候。</a:t>
            </a:r>
            <a:endParaRPr lang="en-US" altLang="zh-CN"/>
          </a:p>
          <a:p>
            <a:r>
              <a:rPr lang="en-US" altLang="zh-CN"/>
              <a:t>• 不可变数据。函数式编程的不变性主要体现在值和纯函数上。无副作用、无状态和引用透明等说法，其实都是在讨论不变性。</a:t>
            </a:r>
            <a:endParaRPr lang="en-US" altLang="zh-CN"/>
          </a:p>
          <a:p>
            <a:r>
              <a:rPr lang="en-US" altLang="zh-CN"/>
              <a:t>• 递归。函数式编程用递归作为流程控制的机制，一般为尾递归。</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函数式编程</a:t>
            </a:r>
            <a:endParaRPr lang="zh-CN" altLang="en-US"/>
          </a:p>
          <a:p>
            <a:r>
              <a:rPr lang="zh-CN" altLang="en-US"/>
              <a:t>函数式编程中的函数不是结构化编程中的函数，而是数学中的函数，结构化编程中的函数是一个过程（Procedure）。</a:t>
            </a:r>
            <a:endParaRPr lang="zh-CN" altLang="en-US"/>
          </a:p>
          <a:p>
            <a:endParaRPr lang="zh-CN" altLang="en-US"/>
          </a:p>
          <a:p>
            <a:r>
              <a:rPr lang="zh-CN" altLang="en-US"/>
              <a:t>函数式编程的起源是数学家 Alonzo Church 发明的 Lambda 演算（Lambda calculus，也写作 λ-calculus）</a:t>
            </a:r>
            <a:endParaRPr lang="zh-CN" altLang="en-US"/>
          </a:p>
          <a:p>
            <a:r>
              <a:rPr lang="zh-CN" altLang="en-US"/>
              <a:t>函数式编程有很多特点：</a:t>
            </a:r>
            <a:endParaRPr lang="zh-CN" altLang="en-US"/>
          </a:p>
          <a:p>
            <a:r>
              <a:rPr lang="zh-CN" altLang="en-US"/>
              <a:t>• 函数是一等公民。一等公民的含义：（1）它可以按需创建；（2）它可以存储在数据结构中；（3）它可以当作参数传给另一个函数；（4）它可以当作另一个函数的返回值。</a:t>
            </a:r>
            <a:endParaRPr lang="zh-CN" altLang="en-US"/>
          </a:p>
          <a:p>
            <a:r>
              <a:rPr lang="zh-CN" altLang="en-US"/>
              <a:t>• 纯函数。所谓纯函数，是符合下面两点的函数：（1）对于相同的输入，返回相同的输出；（2）没有副作用。</a:t>
            </a:r>
            <a:endParaRPr lang="zh-CN" altLang="en-US"/>
          </a:p>
          <a:p>
            <a:r>
              <a:rPr lang="zh-CN" altLang="en-US"/>
              <a:t>• 惰性求值。惰性求值是一种求值策略，它将求值的过程延迟到真正需要这个值的时候。</a:t>
            </a:r>
            <a:endParaRPr lang="zh-CN" altLang="en-US"/>
          </a:p>
          <a:p>
            <a:r>
              <a:rPr lang="zh-CN" altLang="en-US"/>
              <a:t>• 不可变数据。函数式编程的不变性主要体现在值和纯函数上。无副作用、无状态和引用透明等说法，其实都是在讨论不变性。</a:t>
            </a:r>
            <a:endParaRPr lang="zh-CN" altLang="en-US"/>
          </a:p>
          <a:p>
            <a:r>
              <a:rPr lang="zh-CN" altLang="en-US"/>
              <a:t>• 递归。函数式编程用递归作为流程控制的机制，一般为尾递归。</a:t>
            </a:r>
            <a:endParaRPr lang="zh-CN" altLang="en-US"/>
          </a:p>
          <a:p>
            <a:endParaRPr lang="zh-CN" altLang="en-US"/>
          </a:p>
          <a:p>
            <a:r>
              <a:rPr lang="zh-CN" altLang="en-US"/>
              <a:t>函数式编程，数据是不可变的，所以一般只能通过模式匹配和递归来完成图灵计算。当程序员选择将函数式编程作为思维底座时，就需要解决如何将领域问题映射到数据和函数（程序 = 数据 + 函数）。</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函数式编程还有两个重要概念：高阶函数和闭包。所谓高阶函数，是指一种比较特殊的函数，它们可以接收函数作为输入，或者返回一个函数作为输出。</a:t>
            </a:r>
            <a:endParaRPr lang="zh-CN" altLang="en-US"/>
          </a:p>
          <a:p>
            <a:endParaRPr lang="zh-CN" altLang="en-US">
              <a:sym typeface="+mn-ea"/>
            </a:endParaRPr>
          </a:p>
          <a:p>
            <a:r>
              <a:rPr lang="zh-CN" altLang="en-US">
                <a:sym typeface="+mn-ea"/>
              </a:rPr>
              <a:t>闭包是由函数及其相关的引用环境组合而成的实体，即闭包 = 函数 + 引用环境。</a:t>
            </a:r>
            <a:endParaRPr lang="zh-CN" altLang="en-US"/>
          </a:p>
          <a:p>
            <a:r>
              <a:rPr lang="zh-CN" altLang="en-US">
                <a:sym typeface="+mn-ea"/>
              </a:rPr>
              <a:t>闭包有独立生命周期，能捕获上下文（环境）。闭包就是只有一个接口（方法）的对象，即将单一职责原则做到了极致。可见，闭包的设计粒度更小，创建成本更低，很容易做组合式设计。</a:t>
            </a:r>
            <a:endParaRPr lang="zh-CN" altLang="en-US"/>
          </a:p>
          <a:p>
            <a:r>
              <a:rPr lang="zh-CN" altLang="en-US">
                <a:sym typeface="+mn-ea"/>
              </a:rPr>
              <a:t>闭包给你一个更精细化设计的能力，一次就可以设计出单一接口的有独立生命周期的可以捕获上下文的原子对象，天然就是易于组合易于重用的，并且是易于应对变化的。</a:t>
            </a:r>
            <a:endParaRPr lang="zh-CN" altLang="en-US"/>
          </a:p>
          <a:p>
            <a:endParaRPr lang="zh-CN" altLang="en-US"/>
          </a:p>
          <a:p>
            <a:r>
              <a:rPr lang="zh-CN" altLang="en-US">
                <a:sym typeface="+mn-ea"/>
              </a:rPr>
              <a:t>函数式设计的思路就是高阶函数与组合，背后是抽象代数那一套逻辑。</a:t>
            </a:r>
            <a:endParaRPr lang="zh-CN" altLang="en-US">
              <a:sym typeface="+mn-ea"/>
            </a:endParaRPr>
          </a:p>
          <a:p>
            <a:endParaRPr lang="zh-CN" altLang="en-US"/>
          </a:p>
          <a:p>
            <a:r>
              <a:rPr lang="zh-CN" altLang="en-US"/>
              <a:t>对于将函数作为输入的高阶函数，就是面向对象的策略模式。对于将函数作为输出的高阶函数，就是面向对象的工厂模式。</a:t>
            </a:r>
            <a:endParaRPr lang="zh-CN" altLang="en-US"/>
          </a:p>
          <a:p>
            <a:r>
              <a:rPr lang="zh-CN" altLang="en-US"/>
              <a:t>每个高阶函数都是职责单一的，所以函数式设计是以原子的方式通过策略模式和工厂模式来组合类似面向对象的一切。</a:t>
            </a:r>
            <a:endParaRPr lang="zh-CN" altLang="en-US"/>
          </a:p>
          <a:p>
            <a:r>
              <a:rPr lang="zh-CN" altLang="en-US"/>
              <a:t>在这个过程中，到底哪些函数作为入参，哪些函数作为返回值，然后这些返回值函数再传给哪些函数，接着再返回哪些函数......，</a:t>
            </a:r>
            <a:endParaRPr lang="zh-CN" altLang="en-US"/>
          </a:p>
          <a:p>
            <a:r>
              <a:rPr lang="zh-CN" altLang="en-US"/>
              <a:t>你发现你在套公式，通过公式的层层嵌套完成一个算法的描述，所以核心就是设计有哪些高阶函数以及它们的组合规则，这是函数式设计中最难的，就是抽象代数的部分。</a:t>
            </a:r>
            <a:endParaRPr lang="zh-CN" altLang="en-US"/>
          </a:p>
          <a:p>
            <a:r>
              <a:rPr lang="zh-CN" altLang="en-US"/>
              <a:t>可见，函数式设计的基本方法为：借助闭包的单一接口的标准化和高阶函数的可组合性，通过规则串联设计，完成数据从源到结果的映射描述。</a:t>
            </a:r>
            <a:endParaRPr lang="zh-CN" altLang="en-US"/>
          </a:p>
          <a:p>
            <a:r>
              <a:rPr lang="zh-CN" altLang="en-US"/>
              <a:t>这里的映射是通过多个高阶函数的形式化组合完成，描述就像写数学公式一样放在那，等源数据从一头传入，然后经过层层函数公式的处理，最后变成你想要的结果。</a:t>
            </a:r>
            <a:endParaRPr lang="zh-CN" altLang="en-US"/>
          </a:p>
          <a:p>
            <a:r>
              <a:rPr lang="zh-CN" altLang="en-US"/>
              <a:t>数据在形式化转移的过程中，不仅仅包括数据本身，还包括规则的创建、返回和传递。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函数式编程引起人们重视的因素包括硬件性能提升，多核 CPU 和分布式计算等。</a:t>
            </a:r>
            <a:r>
              <a:rPr lang="en-US" altLang="zh-CN"/>
              <a:t> </a:t>
            </a:r>
            <a:endParaRPr lang="en-US" altLang="zh-CN"/>
          </a:p>
          <a:p>
            <a:endParaRPr lang="en-US" altLang="zh-CN"/>
          </a:p>
          <a:p>
            <a:r>
              <a:rPr lang="en-US" altLang="zh-CN"/>
              <a:t>借鉴函数式编程的理念，分布式系统的架构风格，在架构层面完成更高抽象力度的表达，在并发层面完成更好的弹性和可靠性。</a:t>
            </a:r>
            <a:endParaRPr lang="en-US" altLang="zh-CN"/>
          </a:p>
          <a:p>
            <a:endParaRPr lang="en-US" altLang="zh-CN"/>
          </a:p>
          <a:p>
            <a:r>
              <a:rPr lang="en-US" altLang="zh-CN"/>
              <a:t>函数式编程的优点：</a:t>
            </a:r>
            <a:endParaRPr lang="en-US" altLang="zh-CN"/>
          </a:p>
          <a:p>
            <a:r>
              <a:rPr lang="en-US" altLang="zh-CN"/>
              <a:t>• 高度的抽象，易于扩展。函数式编程是数据化表达，非常抽象，在表达范围内是易于扩展的。</a:t>
            </a:r>
            <a:endParaRPr lang="en-US" altLang="zh-CN"/>
          </a:p>
          <a:p>
            <a:r>
              <a:rPr lang="en-US" altLang="zh-CN"/>
              <a:t>• 声明式表达，易于理解。</a:t>
            </a:r>
            <a:endParaRPr lang="en-US" altLang="zh-CN"/>
          </a:p>
          <a:p>
            <a:r>
              <a:rPr lang="en-US" altLang="zh-CN"/>
              <a:t>• 形式化验证，易于自证。</a:t>
            </a:r>
            <a:endParaRPr lang="en-US" altLang="zh-CN"/>
          </a:p>
          <a:p>
            <a:r>
              <a:rPr lang="en-US" altLang="zh-CN"/>
              <a:t>• 不可变状态，易于并发。数据不可变不是并发的必要条件，不共享数据才是，但不可变使得并发更加容易。</a:t>
            </a:r>
            <a:endParaRPr lang="en-US" altLang="zh-CN"/>
          </a:p>
          <a:p>
            <a:r>
              <a:rPr lang="en-US" altLang="zh-CN"/>
              <a:t>函数式编程的缺点：</a:t>
            </a:r>
            <a:endParaRPr lang="en-US" altLang="zh-CN"/>
          </a:p>
          <a:p>
            <a:r>
              <a:rPr lang="en-US" altLang="zh-CN"/>
              <a:t>• 对问题域的代数化建模门槛高，适用域受限。</a:t>
            </a:r>
            <a:endParaRPr lang="en-US" altLang="zh-CN"/>
          </a:p>
          <a:p>
            <a:r>
              <a:rPr lang="en-US" altLang="zh-CN"/>
              <a:t>• 在图灵机上性能较差。函数式编程增加了很多中间层，它的规则描述和惰性求值等使得优化变得困难。</a:t>
            </a:r>
            <a:endParaRPr lang="en-US" altLang="zh-CN"/>
          </a:p>
          <a:p>
            <a:r>
              <a:rPr lang="en-US" altLang="zh-CN"/>
              <a:t>• 不可变的约束造成了数据泥团耦合。领域对象是有状态的，这些状态只能通过函数来传递，导致很多函数有相同的入参和返回值。</a:t>
            </a:r>
            <a:endParaRPr lang="en-US" altLang="zh-CN"/>
          </a:p>
          <a:p>
            <a:r>
              <a:rPr lang="en-US" altLang="zh-CN"/>
              <a:t>• 闭包接口粒度过细，往往需要再组合 才能构成业务概念。</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Java</a:t>
            </a:r>
            <a:r>
              <a:rPr lang="zh-CN" altLang="en-US"/>
              <a:t>函数式编程</a:t>
            </a:r>
            <a:endParaRPr lang="zh-CN" altLang="en-US"/>
          </a:p>
        </p:txBody>
      </p:sp>
      <p:sp>
        <p:nvSpPr>
          <p:cNvPr id="3" name="副标题 2"/>
          <p:cNvSpPr>
            <a:spLocks noGrp="1"/>
          </p:cNvSpPr>
          <p:nvPr>
            <p:ph type="subTitle" idx="1"/>
          </p:nvPr>
        </p:nvSpPr>
        <p:spPr/>
        <p:txBody>
          <a:bodyPr/>
          <a:p>
            <a:r>
              <a:rPr lang="zh-CN" altLang="en-US"/>
              <a:t>郑润</a:t>
            </a:r>
            <a:r>
              <a:rPr lang="en-US" altLang="zh-CN"/>
              <a:t> </a:t>
            </a:r>
            <a:endParaRPr lang="en-US" altLang="zh-CN"/>
          </a:p>
          <a:p>
            <a:r>
              <a:rPr lang="en-US" altLang="zh-CN"/>
              <a:t>2022-04-01</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lambda表达式</a:t>
            </a:r>
            <a:endParaRPr lang="zh-CN" altLang="en-US"/>
          </a:p>
        </p:txBody>
      </p:sp>
      <p:sp>
        <p:nvSpPr>
          <p:cNvPr id="3" name="内容占位符 2"/>
          <p:cNvSpPr>
            <a:spLocks noGrp="1"/>
          </p:cNvSpPr>
          <p:nvPr>
            <p:ph idx="1"/>
          </p:nvPr>
        </p:nvSpPr>
        <p:spPr/>
        <p:txBody>
          <a:bodyPr>
            <a:normAutofit lnSpcReduction="10000"/>
          </a:bodyPr>
          <a:p>
            <a:r>
              <a:rPr lang="zh-CN" altLang="en-US"/>
              <a:t>表达式写法</a:t>
            </a:r>
            <a:endParaRPr lang="zh-CN" altLang="en-US"/>
          </a:p>
          <a:p>
            <a:pPr lvl="1"/>
            <a:r>
              <a:rPr lang="zh-CN" altLang="en-US"/>
              <a:t>(parameters) -&gt; expression</a:t>
            </a:r>
            <a:endParaRPr lang="zh-CN" altLang="en-US"/>
          </a:p>
          <a:p>
            <a:pPr lvl="1"/>
            <a:r>
              <a:rPr lang="zh-CN" altLang="en-US"/>
              <a:t>(parameters) -&gt;{ statements; }</a:t>
            </a:r>
            <a:endParaRPr lang="zh-CN" altLang="en-US"/>
          </a:p>
          <a:p>
            <a:pPr lvl="0"/>
            <a:r>
              <a:rPr lang="zh-CN" altLang="en-US"/>
              <a:t>可选类型声明：不需要声明参数类型，编译器可以统一识别参数值。</a:t>
            </a:r>
            <a:endParaRPr lang="zh-CN" altLang="en-US"/>
          </a:p>
          <a:p>
            <a:pPr lvl="0"/>
            <a:r>
              <a:rPr lang="zh-CN" altLang="en-US"/>
              <a:t>可选的参数圆括号：一个参数无需定义圆括号，但多个参数需要定义圆括号。</a:t>
            </a:r>
            <a:endParaRPr lang="zh-CN" altLang="en-US"/>
          </a:p>
          <a:p>
            <a:pPr lvl="0"/>
            <a:r>
              <a:rPr lang="zh-CN" altLang="en-US"/>
              <a:t>可选的大括号：如果主体包含了一个语句，就不需要使用大括号。</a:t>
            </a:r>
            <a:endParaRPr lang="zh-CN" altLang="en-US"/>
          </a:p>
          <a:p>
            <a:pPr lvl="0"/>
            <a:r>
              <a:rPr lang="zh-CN" altLang="en-US"/>
              <a:t>可选的返回关键字：如果主体只有一个表达式返回值则编译器会自动返回值，大括号需要指定表达式返回了一个数值。</a:t>
            </a:r>
            <a:endParaRPr lang="zh-CN" altLang="en-US"/>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lambda</a:t>
            </a:r>
            <a:r>
              <a:rPr lang="zh-CN" altLang="en-US"/>
              <a:t>表达式</a:t>
            </a:r>
            <a:endParaRPr lang="zh-CN" altLang="en-US"/>
          </a:p>
        </p:txBody>
      </p:sp>
      <p:sp>
        <p:nvSpPr>
          <p:cNvPr id="3" name="内容占位符 2"/>
          <p:cNvSpPr>
            <a:spLocks noGrp="1"/>
          </p:cNvSpPr>
          <p:nvPr>
            <p:ph idx="1"/>
          </p:nvPr>
        </p:nvSpPr>
        <p:spPr/>
        <p:txBody>
          <a:bodyPr/>
          <a:p>
            <a:r>
              <a:rPr lang="en-US" altLang="zh-CN"/>
              <a:t>lambda</a:t>
            </a:r>
            <a:r>
              <a:rPr lang="zh-CN" altLang="en-US"/>
              <a:t>表达式与匿名内部类的区别</a:t>
            </a:r>
            <a:endParaRPr lang="zh-CN" altLang="en-US"/>
          </a:p>
          <a:p>
            <a:pPr lvl="1"/>
            <a:r>
              <a:rPr lang="zh-CN" altLang="en-US"/>
              <a:t>lambda中this和super关键字指向当前闭包实例，而匿名类中的this和super指向该抽象类实例；</a:t>
            </a:r>
            <a:endParaRPr lang="zh-CN" altLang="en-US"/>
          </a:p>
          <a:p>
            <a:pPr lvl="1"/>
            <a:r>
              <a:rPr lang="zh-CN" altLang="en-US"/>
              <a:t>lambda就是为优化匿名类而生，代码上更加简洁；</a:t>
            </a:r>
            <a:endParaRPr lang="zh-CN" altLang="en-US"/>
          </a:p>
          <a:p>
            <a:pPr lvl="1"/>
            <a:r>
              <a:rPr lang="zh-CN" altLang="en-US"/>
              <a:t>lambda只适用于函数式接口，而匿名类不受此限制。</a:t>
            </a:r>
            <a:endParaRPr lang="zh-CN" altLang="en-US"/>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lambda</a:t>
            </a:r>
            <a:r>
              <a:rPr lang="zh-CN" altLang="en-US">
                <a:sym typeface="+mn-ea"/>
              </a:rPr>
              <a:t>表达式</a:t>
            </a:r>
            <a:r>
              <a:rPr lang="en-US" altLang="zh-CN">
                <a:sym typeface="+mn-ea"/>
              </a:rPr>
              <a:t>—</a:t>
            </a:r>
            <a:r>
              <a:rPr lang="zh-CN" altLang="en-US">
                <a:sym typeface="+mn-ea"/>
              </a:rPr>
              <a:t>复合</a:t>
            </a:r>
            <a:r>
              <a:rPr lang="en-US" altLang="zh-CN">
                <a:sym typeface="+mn-ea"/>
              </a:rPr>
              <a:t>Lambda</a:t>
            </a:r>
            <a:r>
              <a:rPr lang="zh-CN" altLang="en-US">
                <a:sym typeface="+mn-ea"/>
              </a:rPr>
              <a:t>表达式</a:t>
            </a:r>
            <a:endParaRPr lang="zh-CN" altLang="en-US">
              <a:sym typeface="+mn-ea"/>
            </a:endParaRPr>
          </a:p>
        </p:txBody>
      </p:sp>
      <p:sp>
        <p:nvSpPr>
          <p:cNvPr id="3" name="内容占位符 2"/>
          <p:cNvSpPr>
            <a:spLocks noGrp="1"/>
          </p:cNvSpPr>
          <p:nvPr>
            <p:ph idx="1"/>
          </p:nvPr>
        </p:nvSpPr>
        <p:spPr/>
        <p:txBody>
          <a:bodyPr/>
          <a:p>
            <a:r>
              <a:rPr lang="zh-CN" altLang="en-US"/>
              <a:t>代码例子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lambda</a:t>
            </a:r>
            <a:r>
              <a:rPr lang="zh-CN" altLang="en-US"/>
              <a:t>表达式</a:t>
            </a:r>
            <a:r>
              <a:rPr lang="en-US" altLang="zh-CN"/>
              <a:t>—</a:t>
            </a:r>
            <a:r>
              <a:rPr lang="zh-CN" altLang="en-US"/>
              <a:t>实现原理</a:t>
            </a:r>
            <a:endParaRPr lang="zh-CN" altLang="en-US"/>
          </a:p>
        </p:txBody>
      </p:sp>
      <p:sp>
        <p:nvSpPr>
          <p:cNvPr id="3" name="内容占位符 2"/>
          <p:cNvSpPr>
            <a:spLocks noGrp="1"/>
          </p:cNvSpPr>
          <p:nvPr>
            <p:ph idx="1"/>
          </p:nvPr>
        </p:nvSpPr>
        <p:spPr/>
        <p:txBody>
          <a:bodyPr/>
          <a:p>
            <a:r>
              <a:rPr lang="en-US" altLang="zh-CN"/>
              <a:t>javap &amp; ASMPlugin </a:t>
            </a:r>
            <a:r>
              <a:rPr lang="zh-CN" altLang="en-US"/>
              <a:t>反编译查看源代码</a:t>
            </a:r>
            <a:endParaRPr lang="zh-CN" altLang="en-US"/>
          </a:p>
          <a:p>
            <a:endParaRPr lang="zh-CN" altLang="en-US"/>
          </a:p>
          <a:p>
            <a:r>
              <a:rPr lang="en-US" altLang="zh-CN"/>
              <a:t>invokedynamic指令 </a:t>
            </a:r>
            <a:endParaRPr lang="en-US" altLang="zh-CN"/>
          </a:p>
        </p:txBody>
      </p:sp>
      <p:sp>
        <p:nvSpPr>
          <p:cNvPr id="10" name="文本框 9"/>
          <p:cNvSpPr txBox="1"/>
          <p:nvPr/>
        </p:nvSpPr>
        <p:spPr>
          <a:xfrm>
            <a:off x="10810240" y="6009640"/>
            <a:ext cx="640080" cy="645160"/>
          </a:xfrm>
          <a:prstGeom prst="rect">
            <a:avLst/>
          </a:prstGeom>
          <a:solidFill>
            <a:schemeClr val="bg1">
              <a:lumMod val="75000"/>
            </a:schemeClr>
          </a:solidFill>
        </p:spPr>
        <p:txBody>
          <a:bodyPr wrap="none" rtlCol="0">
            <a:spAutoFit/>
          </a:bodyPr>
          <a:p>
            <a:r>
              <a:rPr lang="zh-CN" altLang="en-US"/>
              <a:t>代码</a:t>
            </a:r>
            <a:endParaRPr lang="zh-CN" altLang="en-US"/>
          </a:p>
          <a:p>
            <a:r>
              <a:rPr lang="zh-CN" altLang="en-US"/>
              <a:t>调试</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lambda</a:t>
            </a:r>
            <a:r>
              <a:rPr lang="zh-CN" altLang="en-US">
                <a:sym typeface="+mn-ea"/>
              </a:rPr>
              <a:t>表达式</a:t>
            </a:r>
            <a:r>
              <a:rPr lang="en-US" altLang="zh-CN">
                <a:sym typeface="+mn-ea"/>
              </a:rPr>
              <a:t>—</a:t>
            </a:r>
            <a:r>
              <a:rPr lang="zh-CN" altLang="en-US">
                <a:sym typeface="+mn-ea"/>
              </a:rPr>
              <a:t>实现原理</a:t>
            </a:r>
            <a:r>
              <a:rPr lang="en-US" altLang="zh-CN">
                <a:sym typeface="+mn-ea"/>
              </a:rPr>
              <a:t>-</a:t>
            </a:r>
            <a:r>
              <a:rPr lang="en-US" altLang="zh-CN">
                <a:sym typeface="+mn-ea"/>
              </a:rPr>
              <a:t>invokedynamic</a:t>
            </a:r>
            <a:endParaRPr lang="en-US" altLang="zh-CN">
              <a:sym typeface="+mn-ea"/>
            </a:endParaRPr>
          </a:p>
        </p:txBody>
      </p:sp>
      <p:sp>
        <p:nvSpPr>
          <p:cNvPr id="3" name="内容占位符 2"/>
          <p:cNvSpPr>
            <a:spLocks noGrp="1"/>
          </p:cNvSpPr>
          <p:nvPr>
            <p:ph idx="1"/>
          </p:nvPr>
        </p:nvSpPr>
        <p:spPr/>
        <p:txBody>
          <a:bodyPr>
            <a:normAutofit fontScale="90000"/>
          </a:bodyPr>
          <a:p>
            <a:r>
              <a:rPr lang="zh-CN" altLang="en-US"/>
              <a:t>1.Lambda表达的内容被编译成了当前类的一个静态或实例方法.</a:t>
            </a:r>
            <a:endParaRPr lang="zh-CN" altLang="en-US"/>
          </a:p>
          <a:p>
            <a:r>
              <a:rPr lang="zh-CN" altLang="en-US"/>
              <a:t>2.Lambda表达式所在处会产生一条invokedynamic指令调用, 同时编译器会生成一个对应的Bootstrap Method.</a:t>
            </a:r>
            <a:endParaRPr lang="zh-CN" altLang="en-US"/>
          </a:p>
          <a:p>
            <a:r>
              <a:rPr lang="zh-CN" altLang="en-US"/>
              <a:t> 3.当JVM第一次碰到这条invokedynamic时, 会调用对应的Bootstrap方法.</a:t>
            </a:r>
            <a:endParaRPr lang="zh-CN" altLang="en-US"/>
          </a:p>
          <a:p>
            <a:r>
              <a:rPr lang="zh-CN" altLang="en-US"/>
              <a:t> 4.由Lambda表达式产生的invokedynamic指令的引导方法是调用LambdaMetafactory.metafactory()方法.</a:t>
            </a:r>
            <a:endParaRPr lang="zh-CN" altLang="en-US"/>
          </a:p>
          <a:p>
            <a:r>
              <a:rPr lang="zh-CN" altLang="en-US"/>
              <a:t>5.调用引导方法会返回一个CallSite对象实例, 该实例target引用一个MethodHandle实例.</a:t>
            </a:r>
            <a:endParaRPr lang="zh-CN" altLang="en-US"/>
          </a:p>
          <a:p>
            <a:r>
              <a:rPr lang="zh-CN" altLang="en-US"/>
              <a:t>6.执行MethodHanlde代表的方法(?), 返回结果, 结果为动态生成的接口实例, 接口实现调用1步中生成的方法.</a:t>
            </a:r>
            <a:endParaRPr lang="zh-CN" altLang="en-US"/>
          </a:p>
        </p:txBody>
      </p:sp>
      <p:sp>
        <p:nvSpPr>
          <p:cNvPr id="10" name="文本框 9"/>
          <p:cNvSpPr txBox="1"/>
          <p:nvPr/>
        </p:nvSpPr>
        <p:spPr>
          <a:xfrm>
            <a:off x="9236075" y="5735320"/>
            <a:ext cx="2254885" cy="922020"/>
          </a:xfrm>
          <a:prstGeom prst="rect">
            <a:avLst/>
          </a:prstGeom>
          <a:solidFill>
            <a:schemeClr val="bg1">
              <a:lumMod val="75000"/>
            </a:schemeClr>
          </a:solidFill>
        </p:spPr>
        <p:txBody>
          <a:bodyPr wrap="square" rtlCol="0">
            <a:spAutoFit/>
          </a:bodyPr>
          <a:p>
            <a:r>
              <a:rPr lang="zh-CN" altLang="en-US"/>
              <a:t>代码、调试</a:t>
            </a:r>
            <a:endParaRPr lang="zh-CN" altLang="en-US"/>
          </a:p>
          <a:p>
            <a:r>
              <a:rPr lang="zh-CN" altLang="en-US"/>
              <a:t>InvokeDynamicTest</a:t>
            </a:r>
            <a:endParaRPr lang="zh-CN" altLang="en-US"/>
          </a:p>
          <a:p>
            <a:r>
              <a:rPr lang="zh-CN" altLang="en-US"/>
              <a:t>LambdaExample</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a:t>
            </a:r>
            <a:r>
              <a:rPr lang="en-US" altLang="zh-CN"/>
              <a:t>-</a:t>
            </a:r>
            <a:r>
              <a:rPr lang="zh-CN" altLang="en-US">
                <a:sym typeface="+mn-ea"/>
              </a:rPr>
              <a:t>方法引用</a:t>
            </a:r>
            <a:endParaRPr lang="zh-CN" altLang="en-US"/>
          </a:p>
        </p:txBody>
      </p:sp>
      <p:sp>
        <p:nvSpPr>
          <p:cNvPr id="3" name="内容占位符 2"/>
          <p:cNvSpPr>
            <a:spLocks noGrp="1"/>
          </p:cNvSpPr>
          <p:nvPr>
            <p:ph idx="1"/>
          </p:nvPr>
        </p:nvSpPr>
        <p:spPr>
          <a:xfrm>
            <a:off x="838200" y="1490345"/>
            <a:ext cx="10515600" cy="4686935"/>
          </a:xfrm>
        </p:spPr>
        <p:txBody>
          <a:bodyPr/>
          <a:p>
            <a:r>
              <a:rPr lang="zh-CN" altLang="en-US" sz="2400"/>
              <a:t>构造方法引用</a:t>
            </a:r>
            <a:endParaRPr lang="zh-CN" altLang="en-US" sz="2400"/>
          </a:p>
          <a:p>
            <a:pPr lvl="1"/>
            <a:r>
              <a:rPr lang="zh-CN" altLang="en-US" sz="2000"/>
              <a:t>写法：</a:t>
            </a:r>
            <a:r>
              <a:rPr lang="en-US" altLang="zh-CN" sz="2000"/>
              <a:t>ClassName::new   </a:t>
            </a:r>
            <a:endParaRPr lang="en-US" altLang="zh-CN" sz="2000"/>
          </a:p>
          <a:p>
            <a:pPr lvl="1"/>
            <a:r>
              <a:rPr lang="zh-CN" altLang="en-US" sz="2000"/>
              <a:t>对应</a:t>
            </a:r>
            <a:r>
              <a:rPr lang="en-US" altLang="zh-CN" sz="2000"/>
              <a:t>lambda</a:t>
            </a:r>
            <a:r>
              <a:rPr lang="zh-CN" altLang="en-US" sz="2000"/>
              <a:t>表达式：</a:t>
            </a:r>
            <a:r>
              <a:rPr lang="en-US" altLang="zh-CN" sz="2000"/>
              <a:t> </a:t>
            </a:r>
            <a:r>
              <a:rPr lang="zh-CN" altLang="en-US" sz="2000"/>
              <a:t>（</a:t>
            </a:r>
            <a:r>
              <a:rPr lang="en-US" altLang="zh-CN" sz="2000"/>
              <a:t>args</a:t>
            </a:r>
            <a:r>
              <a:rPr lang="zh-CN" altLang="en-US" sz="2000"/>
              <a:t>）</a:t>
            </a:r>
            <a:r>
              <a:rPr lang="en-US" altLang="zh-CN" sz="2000"/>
              <a:t>-&gt; new ClassName(arg</a:t>
            </a:r>
            <a:r>
              <a:rPr lang="en-US" altLang="zh-CN" sz="2000">
                <a:sym typeface="+mn-ea"/>
              </a:rPr>
              <a:t>s</a:t>
            </a:r>
            <a:r>
              <a:rPr lang="en-US" altLang="zh-CN" sz="2000"/>
              <a:t>)</a:t>
            </a:r>
            <a:endParaRPr lang="zh-CN" altLang="en-US" sz="2000"/>
          </a:p>
          <a:p>
            <a:r>
              <a:rPr lang="zh-CN" altLang="en-US" sz="2400"/>
              <a:t>静态方法引用</a:t>
            </a:r>
            <a:endParaRPr lang="zh-CN" altLang="en-US" sz="2400"/>
          </a:p>
          <a:p>
            <a:pPr lvl="1"/>
            <a:r>
              <a:rPr lang="zh-CN" altLang="en-US" sz="2000"/>
              <a:t>写法</a:t>
            </a:r>
            <a:r>
              <a:rPr lang="en-US" altLang="zh-CN" sz="2000"/>
              <a:t>:  ClassName:staticMethod </a:t>
            </a:r>
            <a:endParaRPr lang="en-US" altLang="zh-CN" sz="2000"/>
          </a:p>
          <a:p>
            <a:pPr lvl="1"/>
            <a:r>
              <a:rPr lang="zh-CN" altLang="en-US" sz="2000"/>
              <a:t>对应</a:t>
            </a:r>
            <a:r>
              <a:rPr lang="en-US" altLang="zh-CN" sz="2000"/>
              <a:t>lambda</a:t>
            </a:r>
            <a:r>
              <a:rPr lang="zh-CN" altLang="en-US" sz="2000"/>
              <a:t>表达式</a:t>
            </a:r>
            <a:r>
              <a:rPr lang="en-US" altLang="zh-CN" sz="2000"/>
              <a:t>:  (args) -&gt; ClassName.staticMethod(args) </a:t>
            </a:r>
            <a:endParaRPr lang="zh-CN" altLang="en-US" sz="2000"/>
          </a:p>
          <a:p>
            <a:r>
              <a:rPr lang="zh-CN" altLang="en-US" sz="2400"/>
              <a:t>对象方法引用</a:t>
            </a:r>
            <a:endParaRPr lang="zh-CN" altLang="en-US" sz="2400"/>
          </a:p>
          <a:p>
            <a:pPr lvl="1"/>
            <a:r>
              <a:rPr lang="zh-CN" altLang="en-US" sz="2055"/>
              <a:t>写法：</a:t>
            </a:r>
            <a:r>
              <a:rPr lang="en-US" altLang="zh-CN" sz="2055"/>
              <a:t>instance::instMethod</a:t>
            </a:r>
            <a:endParaRPr lang="en-US" altLang="zh-CN" sz="2055"/>
          </a:p>
          <a:p>
            <a:pPr lvl="1"/>
            <a:r>
              <a:rPr lang="zh-CN" altLang="en-US" sz="2055"/>
              <a:t>对应</a:t>
            </a:r>
            <a:r>
              <a:rPr lang="en-US" altLang="zh-CN" sz="2055"/>
              <a:t>lambda</a:t>
            </a:r>
            <a:r>
              <a:rPr lang="zh-CN" altLang="en-US" sz="2055"/>
              <a:t>表达式：（</a:t>
            </a:r>
            <a:r>
              <a:rPr lang="en-US" altLang="zh-CN" sz="2055"/>
              <a:t>args) -&gt; instance.instMethod(args) </a:t>
            </a:r>
            <a:endParaRPr lang="zh-CN" altLang="en-US" sz="2055"/>
          </a:p>
          <a:p>
            <a:r>
              <a:rPr lang="zh-CN" altLang="en-US" sz="2400"/>
              <a:t>实例方法引用</a:t>
            </a:r>
            <a:endParaRPr lang="zh-CN" altLang="en-US" sz="2400"/>
          </a:p>
          <a:p>
            <a:pPr lvl="1"/>
            <a:r>
              <a:rPr lang="zh-CN" altLang="en-US" sz="2055"/>
              <a:t>写法：</a:t>
            </a:r>
            <a:r>
              <a:rPr lang="en-US" altLang="zh-CN" sz="2055"/>
              <a:t>RefType::instMethod </a:t>
            </a:r>
            <a:endParaRPr lang="en-US" altLang="zh-CN" sz="2055"/>
          </a:p>
          <a:p>
            <a:pPr lvl="1"/>
            <a:r>
              <a:rPr lang="zh-CN" altLang="en-US" sz="2055"/>
              <a:t>对应</a:t>
            </a:r>
            <a:r>
              <a:rPr lang="en-US" altLang="zh-CN" sz="2055"/>
              <a:t>lambda</a:t>
            </a:r>
            <a:r>
              <a:rPr lang="zh-CN" altLang="en-US" sz="2055"/>
              <a:t>表达式：</a:t>
            </a:r>
            <a:r>
              <a:rPr lang="en-US" altLang="zh-CN" sz="2055"/>
              <a:t>(instance, args) -&gt; instance.instMethod(args) </a:t>
            </a:r>
            <a:endParaRPr lang="en-US" altLang="zh-CN" sz="2055"/>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 API</a:t>
            </a:r>
            <a:endParaRPr lang="en-US" altLang="zh-CN"/>
          </a:p>
        </p:txBody>
      </p:sp>
      <p:sp>
        <p:nvSpPr>
          <p:cNvPr id="3" name="内容占位符 2"/>
          <p:cNvSpPr>
            <a:spLocks noGrp="1"/>
          </p:cNvSpPr>
          <p:nvPr>
            <p:ph idx="1"/>
          </p:nvPr>
        </p:nvSpPr>
        <p:spPr/>
        <p:txBody>
          <a:bodyPr>
            <a:normAutofit lnSpcReduction="10000"/>
          </a:bodyPr>
          <a:p>
            <a:r>
              <a:rPr lang="zh-CN" altLang="en-US"/>
              <a:t>流</a:t>
            </a:r>
            <a:r>
              <a:rPr lang="en-US" altLang="zh-CN"/>
              <a:t>-从支持数据处理操作的源生成的元素序列 </a:t>
            </a:r>
            <a:endParaRPr lang="en-US" altLang="zh-CN"/>
          </a:p>
          <a:p>
            <a:pPr lvl="1"/>
            <a:r>
              <a:rPr lang="zh-CN" altLang="en-US" sz="2400"/>
              <a:t>元素序列</a:t>
            </a:r>
            <a:r>
              <a:rPr lang="en-US" altLang="zh-CN" sz="2400"/>
              <a:t>  </a:t>
            </a:r>
            <a:endParaRPr lang="en-US" altLang="zh-CN" sz="2400"/>
          </a:p>
          <a:p>
            <a:pPr lvl="1"/>
            <a:r>
              <a:rPr lang="zh-CN" altLang="en-US" sz="2400"/>
              <a:t>源</a:t>
            </a:r>
            <a:endParaRPr lang="zh-CN" altLang="en-US" sz="2400"/>
          </a:p>
          <a:p>
            <a:pPr lvl="1"/>
            <a:r>
              <a:rPr lang="zh-CN" altLang="en-US" sz="2400"/>
              <a:t>数据处理操作</a:t>
            </a:r>
            <a:endParaRPr lang="zh-CN" altLang="en-US" sz="2400"/>
          </a:p>
          <a:p>
            <a:pPr lvl="1"/>
            <a:r>
              <a:rPr lang="zh-CN" altLang="en-US" sz="2400"/>
              <a:t>流水线</a:t>
            </a:r>
            <a:endParaRPr lang="zh-CN" altLang="en-US" sz="2400"/>
          </a:p>
          <a:p>
            <a:pPr lvl="1"/>
            <a:r>
              <a:rPr lang="zh-CN" altLang="en-US" sz="2400"/>
              <a:t>内部迭代</a:t>
            </a:r>
            <a:endParaRPr lang="zh-CN" altLang="en-US" sz="2400"/>
          </a:p>
          <a:p>
            <a:pPr marL="457200" lvl="1" indent="0">
              <a:buNone/>
            </a:pPr>
            <a:endParaRPr lang="zh-CN" altLang="en-US"/>
          </a:p>
          <a:p>
            <a:pPr marL="228600" lvl="0" indent="-228600">
              <a:buFont typeface="Arial" panose="020B0604020202020204" pitchFamily="34" charset="0"/>
              <a:buChar char="•"/>
            </a:pPr>
            <a:r>
              <a:rPr lang="zh-CN" altLang="en-US">
                <a:solidFill>
                  <a:schemeClr val="tx1"/>
                </a:solidFill>
              </a:rPr>
              <a:t>流的好处</a:t>
            </a:r>
            <a:r>
              <a:rPr lang="en-US" altLang="zh-CN">
                <a:solidFill>
                  <a:schemeClr val="tx1"/>
                </a:solidFill>
              </a:rPr>
              <a:t> </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声明性一一更简洁，更易读</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可复合一一更灵活</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可并行一一性能更好</a:t>
            </a:r>
            <a:endParaRPr lang="en-US" altLang="zh-CN">
              <a:solidFill>
                <a:schemeClr val="tx1"/>
              </a:solidFill>
            </a:endParaRPr>
          </a:p>
        </p:txBody>
      </p:sp>
      <p:sp>
        <p:nvSpPr>
          <p:cNvPr id="10" name="文本框 9"/>
          <p:cNvSpPr txBox="1"/>
          <p:nvPr/>
        </p:nvSpPr>
        <p:spPr>
          <a:xfrm>
            <a:off x="9743440" y="6070600"/>
            <a:ext cx="1951355" cy="645160"/>
          </a:xfrm>
          <a:prstGeom prst="rect">
            <a:avLst/>
          </a:prstGeom>
          <a:solidFill>
            <a:schemeClr val="bg1">
              <a:lumMod val="75000"/>
            </a:schemeClr>
          </a:solidFill>
        </p:spPr>
        <p:txBody>
          <a:bodyPr wrap="none" rtlCol="0">
            <a:spAutoFit/>
          </a:bodyPr>
          <a:p>
            <a:pPr algn="l"/>
            <a:r>
              <a:rPr lang="zh-CN" altLang="en-US"/>
              <a:t>代码</a:t>
            </a:r>
            <a:endParaRPr lang="zh-CN" altLang="en-US"/>
          </a:p>
          <a:p>
            <a:pPr algn="l"/>
            <a:r>
              <a:rPr lang="zh-CN" altLang="en-US"/>
              <a:t>StreamExample</a:t>
            </a:r>
            <a:r>
              <a:rPr lang="en-US" altLang="zh-CN"/>
              <a:t>1/</a:t>
            </a:r>
            <a:r>
              <a:rPr lang="zh-CN" altLang="en-US"/>
              <a:t>2</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843905" y="2365375"/>
            <a:ext cx="5281295" cy="3723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Stream API</a:t>
            </a:r>
            <a:endParaRPr lang="zh-CN" altLang="en-US"/>
          </a:p>
        </p:txBody>
      </p:sp>
      <p:sp>
        <p:nvSpPr>
          <p:cNvPr id="3" name="内容占位符 2"/>
          <p:cNvSpPr>
            <a:spLocks noGrp="1"/>
          </p:cNvSpPr>
          <p:nvPr>
            <p:ph idx="1"/>
          </p:nvPr>
        </p:nvSpPr>
        <p:spPr/>
        <p:txBody>
          <a:bodyPr/>
          <a:p>
            <a:r>
              <a:rPr lang="zh-CN" altLang="en-US"/>
              <a:t>一个数据源（如集合）来执行一个查询</a:t>
            </a:r>
            <a:endParaRPr lang="zh-CN" altLang="en-US"/>
          </a:p>
          <a:p>
            <a:r>
              <a:rPr lang="zh-CN" altLang="en-US"/>
              <a:t>一个中间操作链，形成一条流的流水线</a:t>
            </a:r>
            <a:endParaRPr lang="zh-CN" altLang="en-US"/>
          </a:p>
          <a:p>
            <a:r>
              <a:rPr lang="zh-CN" altLang="en-US"/>
              <a:t>一个终端操作， 执行流水线，并能生成结果</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 API—</a:t>
            </a:r>
            <a:r>
              <a:rPr lang="zh-CN" altLang="en-US"/>
              <a:t>流的生成</a:t>
            </a:r>
            <a:endParaRPr lang="zh-CN" altLang="en-US"/>
          </a:p>
        </p:txBody>
      </p:sp>
      <p:sp>
        <p:nvSpPr>
          <p:cNvPr id="3" name="内容占位符 2"/>
          <p:cNvSpPr>
            <a:spLocks noGrp="1"/>
          </p:cNvSpPr>
          <p:nvPr>
            <p:ph idx="1"/>
          </p:nvPr>
        </p:nvSpPr>
        <p:spPr>
          <a:xfrm>
            <a:off x="558800" y="1429385"/>
            <a:ext cx="11075035" cy="4747260"/>
          </a:xfrm>
        </p:spPr>
        <p:txBody>
          <a:bodyPr>
            <a:normAutofit/>
          </a:bodyPr>
          <a:p>
            <a:r>
              <a:rPr lang="zh-CN" altLang="en-US" sz="2000"/>
              <a:t>集合接口：</a:t>
            </a:r>
            <a:r>
              <a:rPr lang="en-US" altLang="zh-CN" sz="2000"/>
              <a:t> java.util.Collection#stream()  Stream&lt;E&gt;</a:t>
            </a:r>
            <a:endParaRPr lang="en-US" altLang="zh-CN" sz="2000"/>
          </a:p>
          <a:p>
            <a:r>
              <a:rPr lang="zh-CN" altLang="en-US" sz="2000"/>
              <a:t>通过数组工具类：Arrays的</a:t>
            </a:r>
            <a:r>
              <a:rPr lang="en-US" altLang="zh-CN" sz="2000"/>
              <a:t>stream</a:t>
            </a:r>
            <a:r>
              <a:rPr lang="zh-CN" altLang="en-US" sz="2000"/>
              <a:t>方法</a:t>
            </a:r>
            <a:r>
              <a:rPr lang="en-US" altLang="zh-CN" sz="2000"/>
              <a:t> </a:t>
            </a:r>
            <a:endParaRPr lang="en-US" altLang="zh-CN" sz="2000"/>
          </a:p>
          <a:p>
            <a:r>
              <a:rPr lang="en-US" altLang="zh-CN" sz="2000"/>
              <a:t>通过值生成:  Stream.of</a:t>
            </a:r>
            <a:endParaRPr lang="en-US" altLang="zh-CN" sz="2000"/>
          </a:p>
          <a:p>
            <a:r>
              <a:rPr lang="zh-CN" altLang="en-US" sz="2000"/>
              <a:t>通过生成器</a:t>
            </a:r>
            <a:r>
              <a:rPr lang="en-US" altLang="zh-CN" sz="2000"/>
              <a:t>/</a:t>
            </a:r>
            <a:r>
              <a:rPr lang="zh-CN" altLang="en-US" sz="2000"/>
              <a:t>迭代器函数：</a:t>
            </a:r>
            <a:r>
              <a:rPr lang="en-US" altLang="zh-CN" sz="2000"/>
              <a:t> Stream.generate/Stream.iterator</a:t>
            </a:r>
            <a:endParaRPr lang="en-US" altLang="zh-CN" sz="2000"/>
          </a:p>
          <a:p>
            <a:r>
              <a:rPr lang="zh-CN" altLang="en-US" sz="2000"/>
              <a:t>原生流的生成：IntStream.range</a:t>
            </a:r>
            <a:r>
              <a:rPr lang="en-US" altLang="zh-CN" sz="2000"/>
              <a:t>/IntStream.rangeClosed</a:t>
            </a:r>
            <a:r>
              <a:rPr lang="zh-CN" altLang="en-US" sz="2000"/>
              <a:t>等</a:t>
            </a:r>
            <a:r>
              <a:rPr lang="en-US" altLang="zh-CN" sz="2000"/>
              <a:t> </a:t>
            </a:r>
            <a:endParaRPr lang="en-US" altLang="zh-CN" sz="2000"/>
          </a:p>
        </p:txBody>
      </p:sp>
      <p:pic>
        <p:nvPicPr>
          <p:cNvPr id="4" name="图片 3"/>
          <p:cNvPicPr>
            <a:picLocks noChangeAspect="1"/>
          </p:cNvPicPr>
          <p:nvPr/>
        </p:nvPicPr>
        <p:blipFill>
          <a:blip r:embed="rId1"/>
          <a:stretch>
            <a:fillRect/>
          </a:stretch>
        </p:blipFill>
        <p:spPr>
          <a:xfrm>
            <a:off x="4746625" y="3372485"/>
            <a:ext cx="2781935" cy="3373755"/>
          </a:xfrm>
          <a:prstGeom prst="rect">
            <a:avLst/>
          </a:prstGeom>
        </p:spPr>
      </p:pic>
      <p:pic>
        <p:nvPicPr>
          <p:cNvPr id="5" name="图片 4"/>
          <p:cNvPicPr>
            <a:picLocks noChangeAspect="1"/>
          </p:cNvPicPr>
          <p:nvPr/>
        </p:nvPicPr>
        <p:blipFill>
          <a:blip r:embed="rId2"/>
          <a:stretch>
            <a:fillRect/>
          </a:stretch>
        </p:blipFill>
        <p:spPr>
          <a:xfrm>
            <a:off x="7654925" y="365125"/>
            <a:ext cx="4394835" cy="4763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 API—</a:t>
            </a:r>
            <a:r>
              <a:rPr lang="zh-CN" altLang="en-US"/>
              <a:t>流的中间操作</a:t>
            </a:r>
            <a:r>
              <a:rPr lang="en-US" altLang="zh-CN"/>
              <a:t> </a:t>
            </a:r>
            <a:endParaRPr lang="en-US" altLang="zh-CN"/>
          </a:p>
        </p:txBody>
      </p:sp>
      <p:sp>
        <p:nvSpPr>
          <p:cNvPr id="3" name="内容占位符 2"/>
          <p:cNvSpPr>
            <a:spLocks noGrp="1"/>
          </p:cNvSpPr>
          <p:nvPr>
            <p:ph idx="1"/>
          </p:nvPr>
        </p:nvSpPr>
        <p:spPr/>
        <p:txBody>
          <a:bodyPr/>
          <a:p>
            <a:r>
              <a:rPr lang="zh-CN" altLang="en-US"/>
              <a:t>筛选和切片</a:t>
            </a:r>
            <a:endParaRPr lang="zh-CN" altLang="en-US"/>
          </a:p>
          <a:p>
            <a:pPr lvl="1"/>
            <a:r>
              <a:rPr lang="en-US" altLang="zh-CN"/>
              <a:t>filter</a:t>
            </a:r>
            <a:r>
              <a:rPr lang="zh-CN" altLang="en-US"/>
              <a:t>、</a:t>
            </a:r>
            <a:r>
              <a:rPr lang="en-US" altLang="zh-CN"/>
              <a:t>distinct</a:t>
            </a:r>
            <a:r>
              <a:rPr lang="zh-CN" altLang="en-US"/>
              <a:t>、</a:t>
            </a:r>
            <a:r>
              <a:rPr lang="en-US" altLang="zh-CN"/>
              <a:t>limit</a:t>
            </a:r>
            <a:r>
              <a:rPr lang="zh-CN" altLang="en-US"/>
              <a:t>、</a:t>
            </a:r>
            <a:r>
              <a:rPr lang="en-US" altLang="zh-CN"/>
              <a:t>skip</a:t>
            </a:r>
            <a:endParaRPr lang="en-US" altLang="zh-CN"/>
          </a:p>
          <a:p>
            <a:pPr marL="228600" lvl="0" indent="-228600">
              <a:buFont typeface="Arial" panose="020B0604020202020204" pitchFamily="34" charset="0"/>
              <a:buChar char="•"/>
            </a:pPr>
            <a:r>
              <a:rPr lang="zh-CN" altLang="en-US">
                <a:solidFill>
                  <a:schemeClr val="tx1"/>
                </a:solidFill>
              </a:rPr>
              <a:t>映射</a:t>
            </a:r>
            <a:r>
              <a:rPr lang="en-US" altLang="zh-CN">
                <a:solidFill>
                  <a:schemeClr val="tx1"/>
                </a:solidFill>
              </a:rPr>
              <a:t>/</a:t>
            </a:r>
            <a:r>
              <a:rPr lang="zh-CN" altLang="en-US">
                <a:solidFill>
                  <a:schemeClr val="tx1"/>
                </a:solidFill>
              </a:rPr>
              <a:t>转换</a:t>
            </a:r>
            <a:r>
              <a:rPr lang="en-US" altLang="zh-CN">
                <a:solidFill>
                  <a:schemeClr val="tx1"/>
                </a:solidFill>
              </a:rPr>
              <a:t> </a:t>
            </a:r>
            <a:endParaRPr lang="en-US" altLang="zh-CN">
              <a:solidFill>
                <a:schemeClr val="tx1"/>
              </a:solidFill>
            </a:endParaRPr>
          </a:p>
          <a:p>
            <a:pPr marL="685800" lvl="1" indent="-228600">
              <a:buFont typeface="Arial" panose="020B0604020202020204" pitchFamily="34" charset="0"/>
              <a:buChar char="•"/>
            </a:pPr>
            <a:r>
              <a:rPr lang="en-US" altLang="zh-CN">
                <a:solidFill>
                  <a:schemeClr val="tx1"/>
                </a:solidFill>
              </a:rPr>
              <a:t>map</a:t>
            </a:r>
            <a:r>
              <a:rPr lang="zh-CN" altLang="en-US">
                <a:solidFill>
                  <a:schemeClr val="tx1"/>
                </a:solidFill>
              </a:rPr>
              <a:t>、</a:t>
            </a:r>
            <a:r>
              <a:rPr lang="en-US" altLang="zh-CN">
                <a:solidFill>
                  <a:schemeClr val="tx1"/>
                </a:solidFill>
              </a:rPr>
              <a:t>flatMap </a:t>
            </a:r>
            <a:endParaRPr lang="en-US" altLang="zh-CN">
              <a:solidFill>
                <a:schemeClr val="tx1"/>
              </a:solidFill>
            </a:endParaRPr>
          </a:p>
          <a:p>
            <a:pPr marL="0" lvl="0" indent="0">
              <a:buFont typeface="Arial" panose="020B0604020202020204" pitchFamily="34" charset="0"/>
              <a:buNone/>
            </a:pPr>
            <a:endParaRPr lang="en-US" altLang="zh-C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函数式编程</a:t>
            </a:r>
            <a:endParaRPr lang="zh-CN" altLang="en-US"/>
          </a:p>
          <a:p>
            <a:r>
              <a:rPr lang="zh-CN" altLang="en-US"/>
              <a:t>函数式接口</a:t>
            </a:r>
            <a:endParaRPr lang="zh-CN" altLang="en-US"/>
          </a:p>
          <a:p>
            <a:r>
              <a:rPr lang="zh-CN" altLang="en-US"/>
              <a:t>lambda表达式</a:t>
            </a:r>
            <a:endParaRPr lang="zh-CN" altLang="en-US"/>
          </a:p>
          <a:p>
            <a:r>
              <a:rPr lang="zh-CN" altLang="en-US"/>
              <a:t>方法引用</a:t>
            </a:r>
            <a:endParaRPr lang="zh-CN" altLang="en-US"/>
          </a:p>
          <a:p>
            <a:r>
              <a:rPr lang="zh-CN" altLang="en-US"/>
              <a:t>Stream API</a:t>
            </a:r>
            <a:endParaRPr lang="zh-CN" altLang="en-US"/>
          </a:p>
          <a:p>
            <a:pPr marL="0" indent="0">
              <a:buNone/>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Stream API—</a:t>
            </a:r>
            <a:r>
              <a:rPr lang="zh-CN" altLang="en-US">
                <a:sym typeface="+mn-ea"/>
              </a:rPr>
              <a:t>流的终端操作</a:t>
            </a:r>
            <a:r>
              <a:rPr lang="en-US" altLang="zh-CN">
                <a:sym typeface="+mn-ea"/>
              </a:rPr>
              <a:t> </a:t>
            </a:r>
            <a:endParaRPr lang="zh-CN" altLang="en-US"/>
          </a:p>
        </p:txBody>
      </p:sp>
      <p:sp>
        <p:nvSpPr>
          <p:cNvPr id="3" name="内容占位符 2"/>
          <p:cNvSpPr>
            <a:spLocks noGrp="1"/>
          </p:cNvSpPr>
          <p:nvPr>
            <p:ph idx="1"/>
          </p:nvPr>
        </p:nvSpPr>
        <p:spPr/>
        <p:txBody>
          <a:bodyPr/>
          <a:p>
            <a:r>
              <a:rPr lang="zh-CN" altLang="en-US"/>
              <a:t>查找和匹配</a:t>
            </a:r>
            <a:endParaRPr lang="zh-CN" altLang="en-US"/>
          </a:p>
          <a:p>
            <a:pPr lvl="1"/>
            <a:r>
              <a:rPr lang="en-US" altLang="zh-CN"/>
              <a:t>allMatch</a:t>
            </a:r>
            <a:r>
              <a:rPr lang="zh-CN" altLang="en-US"/>
              <a:t>、</a:t>
            </a:r>
            <a:r>
              <a:rPr lang="en-US" altLang="zh-CN"/>
              <a:t>anyMatch</a:t>
            </a:r>
            <a:r>
              <a:rPr lang="zh-CN" altLang="en-US"/>
              <a:t>、</a:t>
            </a:r>
            <a:r>
              <a:rPr lang="en-US" altLang="zh-CN"/>
              <a:t>noneMatch</a:t>
            </a:r>
            <a:r>
              <a:rPr lang="zh-CN" altLang="en-US"/>
              <a:t>、</a:t>
            </a:r>
            <a:r>
              <a:rPr lang="en-US" altLang="zh-CN"/>
              <a:t>findFirst</a:t>
            </a:r>
            <a:r>
              <a:rPr lang="zh-CN" altLang="en-US"/>
              <a:t>、</a:t>
            </a:r>
            <a:r>
              <a:rPr lang="en-US" altLang="zh-CN"/>
              <a:t>findAny</a:t>
            </a:r>
            <a:endParaRPr lang="en-US" altLang="zh-CN"/>
          </a:p>
          <a:p>
            <a:pPr marL="228600" lvl="0" indent="-228600">
              <a:buFont typeface="Arial" panose="020B0604020202020204" pitchFamily="34" charset="0"/>
              <a:buChar char="•"/>
            </a:pPr>
            <a:r>
              <a:rPr lang="zh-CN" altLang="en-US">
                <a:solidFill>
                  <a:schemeClr val="tx1"/>
                </a:solidFill>
              </a:rPr>
              <a:t>归约</a:t>
            </a:r>
            <a:endParaRPr lang="zh-CN" altLang="en-US">
              <a:solidFill>
                <a:schemeClr val="tx1"/>
              </a:solidFill>
            </a:endParaRPr>
          </a:p>
          <a:p>
            <a:pPr marL="685800" lvl="1" indent="-228600">
              <a:buFont typeface="Arial" panose="020B0604020202020204" pitchFamily="34" charset="0"/>
              <a:buChar char="•"/>
            </a:pPr>
            <a:r>
              <a:rPr lang="en-US" altLang="zh-CN">
                <a:solidFill>
                  <a:schemeClr val="tx1"/>
                </a:solidFill>
              </a:rPr>
              <a:t>collect</a:t>
            </a:r>
            <a:r>
              <a:rPr lang="zh-CN" altLang="en-US">
                <a:solidFill>
                  <a:schemeClr val="tx1"/>
                </a:solidFill>
              </a:rPr>
              <a:t>、</a:t>
            </a:r>
            <a:r>
              <a:rPr lang="en-US" altLang="zh-CN">
                <a:solidFill>
                  <a:schemeClr val="tx1"/>
                </a:solidFill>
              </a:rPr>
              <a:t>reduce</a:t>
            </a:r>
            <a:r>
              <a:rPr lang="zh-CN" altLang="en-US">
                <a:solidFill>
                  <a:schemeClr val="tx1"/>
                </a:solidFill>
              </a:rPr>
              <a:t>、</a:t>
            </a:r>
            <a:r>
              <a:rPr lang="en-US" altLang="zh-CN">
                <a:solidFill>
                  <a:schemeClr val="tx1"/>
                </a:solidFill>
              </a:rPr>
              <a:t>count</a:t>
            </a:r>
            <a:r>
              <a:rPr lang="zh-CN" altLang="en-US">
                <a:solidFill>
                  <a:schemeClr val="tx1"/>
                </a:solidFill>
              </a:rPr>
              <a:t>，原生流的</a:t>
            </a:r>
            <a:r>
              <a:rPr lang="en-US" altLang="zh-CN">
                <a:solidFill>
                  <a:schemeClr val="tx1"/>
                </a:solidFill>
              </a:rPr>
              <a:t>sum</a:t>
            </a:r>
            <a:r>
              <a:rPr lang="zh-CN" altLang="en-US">
                <a:solidFill>
                  <a:schemeClr val="tx1"/>
                </a:solidFill>
              </a:rPr>
              <a:t>、</a:t>
            </a:r>
            <a:r>
              <a:rPr lang="en-US" altLang="zh-CN">
                <a:solidFill>
                  <a:schemeClr val="tx1"/>
                </a:solidFill>
              </a:rPr>
              <a:t>min</a:t>
            </a:r>
            <a:r>
              <a:rPr lang="zh-CN" altLang="en-US">
                <a:solidFill>
                  <a:schemeClr val="tx1"/>
                </a:solidFill>
              </a:rPr>
              <a:t>、</a:t>
            </a:r>
            <a:r>
              <a:rPr lang="en-US" altLang="zh-CN">
                <a:solidFill>
                  <a:schemeClr val="tx1"/>
                </a:solidFill>
              </a:rPr>
              <a:t>max</a:t>
            </a:r>
            <a:r>
              <a:rPr lang="zh-CN" altLang="en-US">
                <a:solidFill>
                  <a:schemeClr val="tx1"/>
                </a:solidFill>
              </a:rPr>
              <a:t>、summaryStatistics、average</a:t>
            </a:r>
            <a:endParaRPr lang="zh-CN" altLang="en-US">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 API—</a:t>
            </a:r>
            <a:r>
              <a:rPr lang="zh-CN" altLang="en-US"/>
              <a:t>数据收集</a:t>
            </a:r>
            <a:endParaRPr lang="zh-CN" altLang="en-US"/>
          </a:p>
        </p:txBody>
      </p:sp>
      <p:sp>
        <p:nvSpPr>
          <p:cNvPr id="3" name="内容占位符 2"/>
          <p:cNvSpPr>
            <a:spLocks noGrp="1"/>
          </p:cNvSpPr>
          <p:nvPr>
            <p:ph idx="1"/>
          </p:nvPr>
        </p:nvSpPr>
        <p:spPr/>
        <p:txBody>
          <a:bodyPr/>
          <a:p>
            <a:r>
              <a:rPr lang="zh-CN" altLang="en-US"/>
              <a:t>收集器</a:t>
            </a:r>
            <a:r>
              <a:rPr lang="en-US" altLang="zh-CN"/>
              <a:t>    </a:t>
            </a:r>
            <a:endParaRPr lang="en-US" altLang="zh-CN"/>
          </a:p>
          <a:p>
            <a:pPr lvl="1"/>
            <a:r>
              <a:rPr lang="en-US" altLang="zh-CN" sz="2400"/>
              <a:t>Stream   &lt;R, A&gt; R collect(Collector&lt;? super T, A, R&gt; collector)</a:t>
            </a:r>
            <a:r>
              <a:rPr lang="en-US" altLang="zh-CN"/>
              <a:t>  </a:t>
            </a:r>
            <a:endParaRPr lang="en-US" altLang="zh-CN"/>
          </a:p>
          <a:p>
            <a:pPr lvl="1"/>
            <a:r>
              <a:rPr lang="en-US" altLang="zh-CN"/>
              <a:t>Collectors</a:t>
            </a:r>
            <a:r>
              <a:rPr lang="zh-CN" altLang="en-US"/>
              <a:t>工具类的各种</a:t>
            </a:r>
            <a:r>
              <a:rPr lang="en-US" altLang="zh-CN"/>
              <a:t>Collector</a:t>
            </a:r>
            <a:endParaRPr lang="en-US" altLang="zh-CN"/>
          </a:p>
          <a:p>
            <a:pPr lvl="1"/>
            <a:endParaRPr lang="en-US" altLang="zh-CN"/>
          </a:p>
          <a:p>
            <a:pPr marL="228600" lvl="0" indent="-228600">
              <a:buFont typeface="Arial" panose="020B0604020202020204" pitchFamily="34" charset="0"/>
              <a:buChar char="•"/>
            </a:pPr>
            <a:r>
              <a:rPr lang="en-US" altLang="zh-CN">
                <a:solidFill>
                  <a:schemeClr val="tx1"/>
                </a:solidFill>
              </a:rPr>
              <a:t>Collector</a:t>
            </a:r>
            <a:r>
              <a:rPr lang="zh-CN" altLang="en-US">
                <a:solidFill>
                  <a:schemeClr val="tx1"/>
                </a:solidFill>
              </a:rPr>
              <a:t>接口</a:t>
            </a:r>
            <a:r>
              <a:rPr lang="en-US" altLang="zh-CN">
                <a:solidFill>
                  <a:schemeClr val="tx1"/>
                </a:solidFill>
              </a:rPr>
              <a:t> </a:t>
            </a:r>
            <a:endParaRPr lang="en-US" altLang="zh-CN">
              <a:solidFill>
                <a:schemeClr val="tx1"/>
              </a:solidFill>
            </a:endParaRPr>
          </a:p>
          <a:p>
            <a:pPr marL="685800" lvl="1" indent="-228600">
              <a:buFont typeface="Arial" panose="020B0604020202020204" pitchFamily="34" charset="0"/>
              <a:buChar char="•"/>
            </a:pPr>
            <a:r>
              <a:rPr lang="en-US" altLang="zh-CN" sz="1800">
                <a:solidFill>
                  <a:schemeClr val="tx1"/>
                </a:solidFill>
              </a:rPr>
              <a:t>Supplier&lt;A&gt; supplier();      //建立新的结果容器</a:t>
            </a:r>
            <a:endParaRPr lang="en-US" altLang="zh-CN" sz="1800">
              <a:solidFill>
                <a:schemeClr val="tx1"/>
              </a:solidFill>
            </a:endParaRPr>
          </a:p>
          <a:p>
            <a:pPr marL="685800" lvl="1" indent="-228600">
              <a:buFont typeface="Arial" panose="020B0604020202020204" pitchFamily="34" charset="0"/>
              <a:buChar char="•"/>
            </a:pPr>
            <a:r>
              <a:rPr lang="en-US" altLang="zh-CN" sz="1800">
                <a:solidFill>
                  <a:schemeClr val="tx1"/>
                </a:solidFill>
              </a:rPr>
              <a:t>BiConsumer&lt;A, T&gt; accumulator();    //将元素添加到结果容器</a:t>
            </a:r>
            <a:endParaRPr lang="en-US" altLang="zh-CN" sz="1800">
              <a:solidFill>
                <a:schemeClr val="tx1"/>
              </a:solidFill>
            </a:endParaRPr>
          </a:p>
          <a:p>
            <a:pPr marL="685800" lvl="1" indent="-228600">
              <a:buFont typeface="Arial" panose="020B0604020202020204" pitchFamily="34" charset="0"/>
              <a:buChar char="•"/>
            </a:pPr>
            <a:r>
              <a:rPr lang="en-US" altLang="zh-CN" sz="1800">
                <a:solidFill>
                  <a:schemeClr val="tx1"/>
                </a:solidFill>
              </a:rPr>
              <a:t>Function&lt;A, R&gt; finisher();       //对结果容器应用最终转换 </a:t>
            </a:r>
            <a:endParaRPr lang="en-US" altLang="zh-CN" sz="1800">
              <a:solidFill>
                <a:schemeClr val="tx1"/>
              </a:solidFill>
            </a:endParaRPr>
          </a:p>
          <a:p>
            <a:pPr marL="685800" lvl="1" indent="-228600">
              <a:buFont typeface="Arial" panose="020B0604020202020204" pitchFamily="34" charset="0"/>
              <a:buChar char="•"/>
            </a:pPr>
            <a:r>
              <a:rPr lang="en-US" altLang="zh-CN" sz="1800">
                <a:solidFill>
                  <a:schemeClr val="tx1"/>
                </a:solidFill>
              </a:rPr>
              <a:t>BinaryOperator&lt;A&gt; combiner();   //合并两个结果容器</a:t>
            </a:r>
            <a:endParaRPr lang="en-US" altLang="zh-CN" sz="1800">
              <a:solidFill>
                <a:schemeClr val="tx1"/>
              </a:solidFill>
            </a:endParaRPr>
          </a:p>
          <a:p>
            <a:pPr marL="685800" lvl="1" indent="-228600">
              <a:buFont typeface="Arial" panose="020B0604020202020204" pitchFamily="34" charset="0"/>
              <a:buChar char="•"/>
            </a:pPr>
            <a:r>
              <a:rPr lang="en-US" altLang="zh-CN" sz="1800">
                <a:solidFill>
                  <a:schemeClr val="tx1"/>
                </a:solidFill>
              </a:rPr>
              <a:t>Set&lt;Characteristics&gt; characteristics(); //</a:t>
            </a:r>
            <a:endParaRPr lang="en-US" altLang="zh-CN" sz="1800">
              <a:solidFill>
                <a:schemeClr val="tx1"/>
              </a:solidFill>
            </a:endParaRPr>
          </a:p>
        </p:txBody>
      </p:sp>
      <p:sp>
        <p:nvSpPr>
          <p:cNvPr id="10" name="文本框 9"/>
          <p:cNvSpPr txBox="1"/>
          <p:nvPr/>
        </p:nvSpPr>
        <p:spPr>
          <a:xfrm>
            <a:off x="10119360" y="5887720"/>
            <a:ext cx="1325880" cy="645160"/>
          </a:xfrm>
          <a:prstGeom prst="rect">
            <a:avLst/>
          </a:prstGeom>
          <a:solidFill>
            <a:schemeClr val="bg1">
              <a:lumMod val="75000"/>
            </a:schemeClr>
          </a:solidFill>
        </p:spPr>
        <p:txBody>
          <a:bodyPr wrap="none" rtlCol="0">
            <a:spAutoFit/>
          </a:bodyPr>
          <a:p>
            <a:r>
              <a:rPr lang="zh-CN" altLang="en-US"/>
              <a:t>代码</a:t>
            </a:r>
            <a:endParaRPr lang="zh-CN" altLang="en-US"/>
          </a:p>
          <a:p>
            <a:r>
              <a:rPr lang="zh-CN" altLang="en-US"/>
              <a:t>定义收集器</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0995" y="233045"/>
            <a:ext cx="10515600" cy="1325563"/>
          </a:xfrm>
        </p:spPr>
        <p:txBody>
          <a:bodyPr>
            <a:normAutofit/>
          </a:bodyPr>
          <a:p>
            <a:r>
              <a:rPr lang="en-US" altLang="zh-CN">
                <a:sym typeface="+mn-ea"/>
              </a:rPr>
              <a:t>Stream API—</a:t>
            </a:r>
            <a:r>
              <a:rPr lang="zh-CN" altLang="en-US" sz="3200">
                <a:sym typeface="+mn-ea"/>
              </a:rPr>
              <a:t>数据收集</a:t>
            </a:r>
            <a:r>
              <a:rPr lang="en-US" altLang="zh-CN" sz="3200">
                <a:sym typeface="+mn-ea"/>
              </a:rPr>
              <a:t>-</a:t>
            </a:r>
            <a:r>
              <a:rPr lang="zh-CN" altLang="en-US" sz="3200">
                <a:sym typeface="+mn-ea"/>
              </a:rPr>
              <a:t>归约汇</a:t>
            </a:r>
            <a:r>
              <a:rPr lang="zh-CN" altLang="en-US" sz="3600">
                <a:sym typeface="+mn-ea"/>
              </a:rPr>
              <a:t>总</a:t>
            </a:r>
            <a:endParaRPr lang="zh-CN" altLang="en-US" sz="3600">
              <a:sym typeface="+mn-ea"/>
            </a:endParaRPr>
          </a:p>
        </p:txBody>
      </p:sp>
      <p:sp>
        <p:nvSpPr>
          <p:cNvPr id="3" name="内容占位符 2"/>
          <p:cNvSpPr>
            <a:spLocks noGrp="1"/>
          </p:cNvSpPr>
          <p:nvPr>
            <p:ph idx="1"/>
          </p:nvPr>
        </p:nvSpPr>
        <p:spPr>
          <a:xfrm>
            <a:off x="340995" y="1276985"/>
            <a:ext cx="11012805" cy="4900295"/>
          </a:xfrm>
        </p:spPr>
        <p:txBody>
          <a:bodyPr>
            <a:normAutofit lnSpcReduction="20000"/>
          </a:bodyPr>
          <a:p>
            <a:r>
              <a:rPr lang="zh-CN" altLang="en-US"/>
              <a:t>例子</a:t>
            </a:r>
            <a:endParaRPr lang="zh-CN" altLang="en-US"/>
          </a:p>
          <a:p>
            <a:pPr marL="0" indent="0">
              <a:buNone/>
            </a:pPr>
            <a:r>
              <a:rPr lang="zh-CN" altLang="en-US" sz="2000"/>
              <a:t> int totalCalories = menu.stream() </a:t>
            </a:r>
            <a:endParaRPr lang="zh-CN" altLang="en-US" sz="2000"/>
          </a:p>
          <a:p>
            <a:pPr marL="0" indent="0">
              <a:buNone/>
            </a:pPr>
            <a:r>
              <a:rPr lang="en-US" altLang="zh-CN" sz="2000"/>
              <a:t>	</a:t>
            </a:r>
            <a:r>
              <a:rPr lang="zh-CN" altLang="en-US" sz="2000"/>
              <a:t>.collect(summingInt(Dish::getCalories));</a:t>
            </a:r>
            <a:endParaRPr lang="zh-CN" altLang="en-US" sz="2000"/>
          </a:p>
          <a:p>
            <a:pPr marL="0" indent="0">
              <a:buNone/>
            </a:pPr>
            <a:r>
              <a:rPr lang="zh-CN" altLang="en-US" sz="2000"/>
              <a:t>int totalCalories3 = menu.stream().collect(reducing(0,</a:t>
            </a:r>
            <a:endParaRPr lang="zh-CN" altLang="en-US" sz="2000"/>
          </a:p>
          <a:p>
            <a:pPr marL="0" indent="0">
              <a:buNone/>
            </a:pPr>
            <a:r>
              <a:rPr lang="zh-CN" altLang="en-US" sz="2000"/>
              <a:t>                Dish::getCalories,</a:t>
            </a:r>
            <a:endParaRPr lang="zh-CN" altLang="en-US" sz="2000"/>
          </a:p>
          <a:p>
            <a:pPr marL="0" indent="0">
              <a:buNone/>
            </a:pPr>
            <a:r>
              <a:rPr lang="zh-CN" altLang="en-US" sz="2000"/>
              <a:t>                Integer::sum));</a:t>
            </a:r>
            <a:endParaRPr lang="zh-CN" altLang="en-US" sz="2000"/>
          </a:p>
          <a:p>
            <a:r>
              <a:rPr lang="zh-CN" altLang="en-US"/>
              <a:t>通用归约汇总函数</a:t>
            </a:r>
            <a:r>
              <a:rPr lang="en-US" altLang="zh-CN"/>
              <a:t> </a:t>
            </a:r>
            <a:endParaRPr lang="zh-CN" altLang="en-US"/>
          </a:p>
          <a:p>
            <a:pPr marL="457200" lvl="1" indent="0">
              <a:buNone/>
            </a:pPr>
            <a:r>
              <a:rPr lang="zh-CN" altLang="en-US" sz="1800"/>
              <a:t>Collector&lt;T, ?, U&gt; reducing(</a:t>
            </a:r>
            <a:endParaRPr lang="zh-CN" altLang="en-US" sz="1800"/>
          </a:p>
          <a:p>
            <a:pPr marL="457200" lvl="1" indent="0">
              <a:buNone/>
            </a:pPr>
            <a:r>
              <a:rPr lang="en-US" altLang="zh-CN" sz="1800"/>
              <a:t>	</a:t>
            </a:r>
            <a:r>
              <a:rPr lang="zh-CN" altLang="en-US" sz="1800"/>
              <a:t>U identity,</a:t>
            </a:r>
            <a:endParaRPr lang="zh-CN" altLang="en-US" sz="1800"/>
          </a:p>
          <a:p>
            <a:pPr marL="457200" lvl="1" indent="0">
              <a:buNone/>
            </a:pPr>
            <a:r>
              <a:rPr lang="en-US" altLang="zh-CN" sz="1800"/>
              <a:t>       </a:t>
            </a:r>
            <a:r>
              <a:rPr lang="zh-CN" altLang="en-US" sz="1800"/>
              <a:t>Function&lt;? super T, ? extends U&gt; mapper,</a:t>
            </a:r>
            <a:endParaRPr lang="zh-CN" altLang="en-US" sz="1800"/>
          </a:p>
          <a:p>
            <a:pPr marL="457200" lvl="1" indent="0">
              <a:buNone/>
            </a:pPr>
            <a:r>
              <a:rPr lang="en-US" altLang="zh-CN" sz="1800"/>
              <a:t>      </a:t>
            </a:r>
            <a:r>
              <a:rPr lang="zh-CN" altLang="en-US" sz="1800"/>
              <a:t> BinaryOperator&lt;U&gt; op</a:t>
            </a:r>
            <a:endParaRPr lang="zh-CN" altLang="en-US" sz="1800"/>
          </a:p>
          <a:p>
            <a:pPr marL="457200" lvl="1" indent="0">
              <a:buNone/>
            </a:pPr>
            <a:r>
              <a:rPr lang="zh-CN" altLang="en-US" sz="1800"/>
              <a:t>)</a:t>
            </a:r>
            <a:endParaRPr lang="zh-CN" altLang="en-US" sz="1800"/>
          </a:p>
          <a:p>
            <a:pPr marL="457200" lvl="1" indent="0">
              <a:buNone/>
            </a:pPr>
            <a:r>
              <a:rPr lang="zh-CN" altLang="en-US" sz="1800"/>
              <a:t>第一个参数是归约操作的起始值</a:t>
            </a:r>
            <a:endParaRPr lang="zh-CN" altLang="en-US" sz="1800"/>
          </a:p>
          <a:p>
            <a:pPr marL="457200" lvl="1" indent="0">
              <a:buNone/>
            </a:pPr>
            <a:r>
              <a:rPr lang="zh-CN" altLang="en-US" sz="1800"/>
              <a:t>第二个参数数据转换器</a:t>
            </a:r>
            <a:endParaRPr lang="zh-CN" altLang="en-US" sz="1800"/>
          </a:p>
          <a:p>
            <a:pPr marL="457200" lvl="1" indent="0">
              <a:buNone/>
            </a:pPr>
            <a:r>
              <a:rPr lang="zh-CN" altLang="en-US" sz="1800"/>
              <a:t>第 个参数累积计算器</a:t>
            </a:r>
            <a:endParaRPr lang="zh-CN" altLang="en-US" sz="1800"/>
          </a:p>
        </p:txBody>
      </p:sp>
      <p:pic>
        <p:nvPicPr>
          <p:cNvPr id="4" name="图片 3"/>
          <p:cNvPicPr>
            <a:picLocks noChangeAspect="1"/>
          </p:cNvPicPr>
          <p:nvPr/>
        </p:nvPicPr>
        <p:blipFill>
          <a:blip r:embed="rId1"/>
          <a:stretch>
            <a:fillRect/>
          </a:stretch>
        </p:blipFill>
        <p:spPr>
          <a:xfrm>
            <a:off x="7329170" y="162560"/>
            <a:ext cx="4690110" cy="3514090"/>
          </a:xfrm>
          <a:prstGeom prst="rect">
            <a:avLst/>
          </a:prstGeom>
        </p:spPr>
      </p:pic>
      <p:pic>
        <p:nvPicPr>
          <p:cNvPr id="5" name="图片 4"/>
          <p:cNvPicPr>
            <a:picLocks noChangeAspect="1"/>
          </p:cNvPicPr>
          <p:nvPr/>
        </p:nvPicPr>
        <p:blipFill>
          <a:blip r:embed="rId2"/>
          <a:stretch>
            <a:fillRect/>
          </a:stretch>
        </p:blipFill>
        <p:spPr>
          <a:xfrm>
            <a:off x="5689600" y="3745230"/>
            <a:ext cx="6156960" cy="2903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0835" y="365125"/>
            <a:ext cx="11022965" cy="1325880"/>
          </a:xfrm>
        </p:spPr>
        <p:txBody>
          <a:bodyPr/>
          <a:p>
            <a:r>
              <a:rPr lang="en-US" altLang="zh-CN"/>
              <a:t>Stream API—</a:t>
            </a:r>
            <a:r>
              <a:rPr lang="zh-CN" altLang="en-US" sz="3200"/>
              <a:t>数据收集</a:t>
            </a:r>
            <a:r>
              <a:rPr lang="en-US" altLang="zh-CN" sz="3200"/>
              <a:t>-</a:t>
            </a:r>
            <a:r>
              <a:rPr lang="zh-CN" altLang="en-US" sz="3200"/>
              <a:t>分组</a:t>
            </a:r>
            <a:endParaRPr lang="zh-CN" altLang="en-US" sz="3200"/>
          </a:p>
        </p:txBody>
      </p:sp>
      <p:sp>
        <p:nvSpPr>
          <p:cNvPr id="3" name="内容占位符 2"/>
          <p:cNvSpPr>
            <a:spLocks noGrp="1"/>
          </p:cNvSpPr>
          <p:nvPr>
            <p:ph idx="1"/>
          </p:nvPr>
        </p:nvSpPr>
        <p:spPr>
          <a:xfrm>
            <a:off x="330835" y="1419225"/>
            <a:ext cx="11022965" cy="4758055"/>
          </a:xfrm>
        </p:spPr>
        <p:txBody>
          <a:bodyPr/>
          <a:p>
            <a:r>
              <a:rPr lang="zh-CN" altLang="en-US"/>
              <a:t>例子</a:t>
            </a:r>
            <a:endParaRPr lang="zh-CN" altLang="en-US"/>
          </a:p>
          <a:p>
            <a:pPr marL="0" lvl="0" indent="0">
              <a:buNone/>
            </a:pPr>
            <a:r>
              <a:rPr lang="en-US" altLang="zh-CN" sz="1865"/>
              <a:t>     </a:t>
            </a:r>
            <a:r>
              <a:rPr lang="en-US" altLang="zh-CN" sz="1200"/>
              <a:t>//</a:t>
            </a:r>
            <a:r>
              <a:rPr lang="zh-CN" altLang="en-US" sz="1200"/>
              <a:t>分组</a:t>
            </a:r>
            <a:endParaRPr lang="en-US" altLang="zh-CN" sz="1865"/>
          </a:p>
          <a:p>
            <a:pPr marL="0" lvl="0" indent="0">
              <a:buNone/>
            </a:pPr>
            <a:r>
              <a:rPr lang="en-US" altLang="zh-CN" sz="1865"/>
              <a:t>     </a:t>
            </a:r>
            <a:r>
              <a:rPr lang="zh-CN" altLang="en-US" sz="1200"/>
              <a:t>Map&lt;Dish.Type, List&lt;Dish&gt;&gt; dishesByType =</a:t>
            </a:r>
            <a:endParaRPr lang="zh-CN" altLang="en-US" sz="1600"/>
          </a:p>
          <a:p>
            <a:pPr marL="457200" lvl="1" indent="0">
              <a:buNone/>
            </a:pPr>
            <a:r>
              <a:rPr lang="zh-CN" altLang="en-US" sz="1200"/>
              <a:t>                menu.stream().collect(groupingBy(Dish::getType));</a:t>
            </a:r>
            <a:endParaRPr lang="zh-CN" altLang="en-US" sz="1200"/>
          </a:p>
          <a:p>
            <a:pPr marL="0" lvl="0" indent="0">
              <a:buNone/>
            </a:pPr>
            <a:r>
              <a:rPr lang="en-US" altLang="zh-CN" sz="1200"/>
              <a:t>        </a:t>
            </a:r>
            <a:r>
              <a:rPr lang="zh-CN" altLang="en-US" sz="1200"/>
              <a:t>//多级分组</a:t>
            </a:r>
            <a:endParaRPr lang="zh-CN" altLang="en-US" sz="1200"/>
          </a:p>
          <a:p>
            <a:pPr marL="0" lvl="0" indent="0">
              <a:buNone/>
            </a:pPr>
            <a:r>
              <a:rPr lang="zh-CN" altLang="en-US" sz="1200"/>
              <a:t>        Map&lt;Dish.Type, Map&lt;CaloricLevel, List&lt;Dish&gt;&gt;&gt; dishesByTypeCaloricLevel =</a:t>
            </a:r>
            <a:endParaRPr lang="zh-CN" altLang="en-US" sz="1200"/>
          </a:p>
          <a:p>
            <a:pPr marL="0" lvl="0" indent="0">
              <a:buNone/>
            </a:pPr>
            <a:r>
              <a:rPr lang="zh-CN" altLang="en-US" sz="1200"/>
              <a:t>            menu.stream().collect(</a:t>
            </a:r>
            <a:endParaRPr lang="zh-CN" altLang="en-US" sz="1200"/>
          </a:p>
          <a:p>
            <a:pPr marL="0" lvl="0" indent="0">
              <a:buNone/>
            </a:pPr>
            <a:r>
              <a:rPr lang="zh-CN" altLang="en-US" sz="1200"/>
              <a:t>                groupingBy(Dish::getType,</a:t>
            </a:r>
            <a:endParaRPr lang="zh-CN" altLang="en-US" sz="1200"/>
          </a:p>
          <a:p>
            <a:pPr marL="0" lvl="0" indent="0">
              <a:buNone/>
            </a:pPr>
            <a:r>
              <a:rPr lang="zh-CN" altLang="en-US" sz="1200"/>
              <a:t>                    groupingBy(dish -&gt; {</a:t>
            </a:r>
            <a:endParaRPr lang="zh-CN" altLang="en-US" sz="1200"/>
          </a:p>
          <a:p>
            <a:pPr marL="0" lvl="0" indent="0">
              <a:buNone/>
            </a:pPr>
            <a:r>
              <a:rPr lang="zh-CN" altLang="en-US" sz="1200"/>
              <a:t>                        if (dish.getCalories() &lt;= 400) return CaloricLevel.DIET;</a:t>
            </a:r>
            <a:endParaRPr lang="zh-CN" altLang="en-US" sz="1200"/>
          </a:p>
          <a:p>
            <a:pPr marL="0" lvl="0" indent="0">
              <a:buNone/>
            </a:pPr>
            <a:r>
              <a:rPr lang="zh-CN" altLang="en-US" sz="1200"/>
              <a:t>                        else if (dish.getCalories() &lt;= 700) return CaloricLevel.NORMAL;</a:t>
            </a:r>
            <a:endParaRPr lang="zh-CN" altLang="en-US" sz="1200"/>
          </a:p>
          <a:p>
            <a:pPr marL="0" lvl="0" indent="0">
              <a:buNone/>
            </a:pPr>
            <a:r>
              <a:rPr lang="zh-CN" altLang="en-US" sz="1200"/>
              <a:t>                        else return CaloricLevel.FAT;</a:t>
            </a:r>
            <a:endParaRPr lang="zh-CN" altLang="en-US" sz="1200"/>
          </a:p>
          <a:p>
            <a:pPr marL="0" lvl="0" indent="0">
              <a:buNone/>
            </a:pPr>
            <a:r>
              <a:rPr lang="zh-CN" altLang="en-US" sz="1200"/>
              <a:t>                    })));</a:t>
            </a:r>
            <a:endParaRPr lang="zh-CN" altLang="en-US" sz="1200"/>
          </a:p>
        </p:txBody>
      </p:sp>
      <p:pic>
        <p:nvPicPr>
          <p:cNvPr id="4" name="图片 3"/>
          <p:cNvPicPr>
            <a:picLocks noChangeAspect="1"/>
          </p:cNvPicPr>
          <p:nvPr/>
        </p:nvPicPr>
        <p:blipFill>
          <a:blip r:embed="rId1"/>
          <a:stretch>
            <a:fillRect/>
          </a:stretch>
        </p:blipFill>
        <p:spPr>
          <a:xfrm>
            <a:off x="6252210" y="738505"/>
            <a:ext cx="5556250" cy="2075180"/>
          </a:xfrm>
          <a:prstGeom prst="rect">
            <a:avLst/>
          </a:prstGeom>
        </p:spPr>
      </p:pic>
      <p:pic>
        <p:nvPicPr>
          <p:cNvPr id="5" name="图片 4"/>
          <p:cNvPicPr>
            <a:picLocks noChangeAspect="1"/>
          </p:cNvPicPr>
          <p:nvPr/>
        </p:nvPicPr>
        <p:blipFill>
          <a:blip r:embed="rId2"/>
          <a:stretch>
            <a:fillRect/>
          </a:stretch>
        </p:blipFill>
        <p:spPr>
          <a:xfrm>
            <a:off x="6252210" y="3067685"/>
            <a:ext cx="5513070" cy="34620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28600" y="111125"/>
            <a:ext cx="10515600" cy="1325563"/>
          </a:xfrm>
        </p:spPr>
        <p:txBody>
          <a:bodyPr/>
          <a:p>
            <a:r>
              <a:rPr lang="en-US" altLang="zh-CN"/>
              <a:t>Stream API—</a:t>
            </a:r>
            <a:r>
              <a:rPr lang="zh-CN" altLang="en-US"/>
              <a:t>数据收集器</a:t>
            </a:r>
            <a:endParaRPr lang="en-US" altLang="zh-CN"/>
          </a:p>
        </p:txBody>
      </p:sp>
      <p:graphicFrame>
        <p:nvGraphicFramePr>
          <p:cNvPr id="5" name="表格 4"/>
          <p:cNvGraphicFramePr/>
          <p:nvPr>
            <p:custDataLst>
              <p:tags r:id="rId1"/>
            </p:custDataLst>
          </p:nvPr>
        </p:nvGraphicFramePr>
        <p:xfrm>
          <a:off x="1160780" y="1096010"/>
          <a:ext cx="9860280" cy="5761355"/>
        </p:xfrm>
        <a:graphic>
          <a:graphicData uri="http://schemas.openxmlformats.org/drawingml/2006/table">
            <a:tbl>
              <a:tblPr firstRow="1" bandRow="1">
                <a:tableStyleId>{5C22544A-7EE6-4342-B048-85BDC9FD1C3A}</a:tableStyleId>
              </a:tblPr>
              <a:tblGrid>
                <a:gridCol w="1363345"/>
                <a:gridCol w="1572895"/>
                <a:gridCol w="2461260"/>
                <a:gridCol w="4462780"/>
              </a:tblGrid>
              <a:tr h="226060">
                <a:tc gridSpan="4">
                  <a:txBody>
                    <a:bodyPr/>
                    <a:p>
                      <a:pPr indent="0" algn="ctr">
                        <a:buNone/>
                      </a:pPr>
                      <a:r>
                        <a:rPr lang="en-US" sz="800" b="1">
                          <a:solidFill>
                            <a:srgbClr val="000000"/>
                          </a:solidFill>
                          <a:latin typeface="宋体" panose="02010600030101010101" pitchFamily="2" charset="-122"/>
                        </a:rPr>
                        <a:t>Collectors</a:t>
                      </a:r>
                      <a:r>
                        <a:rPr lang="en-US" sz="800" b="1">
                          <a:solidFill>
                            <a:srgbClr val="3D3D3D"/>
                          </a:solidFill>
                          <a:latin typeface="宋体" panose="02010600030101010101" pitchFamily="2" charset="-122"/>
                        </a:rPr>
                        <a:t>类的静态工厂方法</a:t>
                      </a:r>
                      <a:endParaRPr lang="en-US" altLang="en-US" sz="8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206375">
                <a:tc>
                  <a:txBody>
                    <a:bodyPr/>
                    <a:p>
                      <a:pPr indent="0">
                        <a:buNone/>
                      </a:pPr>
                      <a:r>
                        <a:rPr lang="zh-CN" sz="700" b="1">
                          <a:solidFill>
                            <a:srgbClr val="000000"/>
                          </a:solidFill>
                          <a:latin typeface="Arial" panose="020B0604020202020204" pitchFamily="34" charset="0"/>
                          <a:ea typeface="宋体" panose="02010600030101010101" pitchFamily="2" charset="-122"/>
                        </a:rPr>
                        <a:t>工厂为法</a:t>
                      </a:r>
                      <a:endParaRPr lang="en-US" altLang="en-US" sz="7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1">
                          <a:solidFill>
                            <a:srgbClr val="000000"/>
                          </a:solidFill>
                          <a:latin typeface="Arial" panose="020B0604020202020204" pitchFamily="34" charset="0"/>
                          <a:ea typeface="宋体" panose="02010600030101010101" pitchFamily="2" charset="-122"/>
                        </a:rPr>
                        <a:t>返回类型</a:t>
                      </a:r>
                      <a:endParaRPr lang="en-US" altLang="en-US" sz="7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1">
                          <a:solidFill>
                            <a:srgbClr val="000000"/>
                          </a:solidFill>
                          <a:latin typeface="Arial" panose="020B0604020202020204" pitchFamily="34" charset="0"/>
                          <a:ea typeface="宋体" panose="02010600030101010101" pitchFamily="2" charset="-122"/>
                        </a:rPr>
                        <a:t>用于</a:t>
                      </a:r>
                      <a:endParaRPr lang="en-US" altLang="en-US" sz="7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1">
                          <a:solidFill>
                            <a:srgbClr val="000000"/>
                          </a:solidFill>
                          <a:latin typeface="Arial" panose="020B0604020202020204" pitchFamily="34" charset="0"/>
                          <a:ea typeface="宋体" panose="02010600030101010101" pitchFamily="2" charset="-122"/>
                        </a:rPr>
                        <a:t>使用示例</a:t>
                      </a:r>
                      <a:endParaRPr lang="en-US" altLang="en-US" sz="7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6375">
                <a:tc>
                  <a:txBody>
                    <a:bodyPr/>
                    <a:p>
                      <a:pPr indent="0">
                        <a:buNone/>
                      </a:pPr>
                      <a:r>
                        <a:rPr lang="en-US" sz="700" b="0">
                          <a:solidFill>
                            <a:srgbClr val="000000"/>
                          </a:solidFill>
                          <a:latin typeface="宋体" panose="02010600030101010101" pitchFamily="2" charset="-122"/>
                        </a:rPr>
                        <a:t>toList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List&lt;T&gt;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把流中所有项目收集到一个</a:t>
                      </a:r>
                      <a:r>
                        <a:rPr lang="en-US" sz="700" b="0">
                          <a:solidFill>
                            <a:srgbClr val="000000"/>
                          </a:solidFill>
                          <a:latin typeface="宋体" panose="02010600030101010101" pitchFamily="2" charset="-122"/>
                        </a:rPr>
                        <a:t> </a:t>
                      </a:r>
                      <a:r>
                        <a:rPr lang="en-US" sz="400" b="0">
                          <a:solidFill>
                            <a:srgbClr val="535353"/>
                          </a:solidFill>
                          <a:latin typeface="HiddenHorzOCR" charset="-122"/>
                        </a:rPr>
                        <a:t>List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List&lt;Dish&gt; dishes= menuStream.collect(toList());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360">
                <a:tc>
                  <a:txBody>
                    <a:bodyPr/>
                    <a:p>
                      <a:pPr indent="0">
                        <a:buNone/>
                      </a:pPr>
                      <a:r>
                        <a:rPr lang="en-US" sz="700" b="0">
                          <a:solidFill>
                            <a:srgbClr val="000000"/>
                          </a:solidFill>
                          <a:latin typeface="宋体" panose="02010600030101010101" pitchFamily="2" charset="-122"/>
                        </a:rPr>
                        <a:t>toSet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Set&lt;T&gt;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把流中所有项目收集到一个 Set ，删除重复项</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Set &lt;Dish&gt; dishes= menuStream.collect(toSet());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360">
                <a:tc>
                  <a:txBody>
                    <a:bodyPr/>
                    <a:p>
                      <a:pPr indent="0">
                        <a:buNone/>
                      </a:pPr>
                      <a:r>
                        <a:rPr lang="en-US" sz="700" b="0">
                          <a:solidFill>
                            <a:srgbClr val="000000"/>
                          </a:solidFill>
                          <a:latin typeface="宋体" panose="02010600030101010101" pitchFamily="2" charset="-122"/>
                        </a:rPr>
                        <a:t>toCollection</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Collection&lt;T&gt;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把流中所有项目收集到给定的供应源创建的集合</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Collection&lt;Dish&gt; dishes = menuStream. collect ( toCollection () , ArrayList: : new) ;</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7010">
                <a:tc>
                  <a:txBody>
                    <a:bodyPr/>
                    <a:p>
                      <a:pPr indent="0">
                        <a:buNone/>
                      </a:pPr>
                      <a:r>
                        <a:rPr lang="en-US" sz="700" b="0">
                          <a:solidFill>
                            <a:srgbClr val="000000"/>
                          </a:solidFill>
                          <a:latin typeface="宋体" panose="02010600030101010101" pitchFamily="2" charset="-122"/>
                        </a:rPr>
                        <a:t>counting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Long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计算流中元素的个数</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long howManyDishes = menuStream.collect(counting());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360">
                <a:tc>
                  <a:txBody>
                    <a:bodyPr/>
                    <a:p>
                      <a:pPr indent="0">
                        <a:buNone/>
                      </a:pPr>
                      <a:r>
                        <a:rPr lang="en-US" sz="700" b="0">
                          <a:solidFill>
                            <a:srgbClr val="000000"/>
                          </a:solidFill>
                          <a:latin typeface="宋体" panose="02010600030101010101" pitchFamily="2" charset="-122"/>
                        </a:rPr>
                        <a:t>summingInt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Integer</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对流中项目的一个整数属性求和</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int totalCalories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menuStream.collect(sunmingInt(Dish::getCalories));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9090">
                <a:tc>
                  <a:txBody>
                    <a:bodyPr/>
                    <a:p>
                      <a:pPr indent="0">
                        <a:buNone/>
                      </a:pPr>
                      <a:r>
                        <a:rPr lang="en-US" sz="700" b="0">
                          <a:solidFill>
                            <a:srgbClr val="000000"/>
                          </a:solidFill>
                          <a:latin typeface="宋体" panose="02010600030101010101" pitchFamily="2" charset="-122"/>
                        </a:rPr>
                        <a:t>averagingInt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Double</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计算流中项目 Integer 属性的平均值</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double avgCalories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menuStream.collect(averagingInt(Dish::getCalories));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995">
                <a:tc>
                  <a:txBody>
                    <a:bodyPr/>
                    <a:p>
                      <a:pPr indent="0">
                        <a:buNone/>
                      </a:pPr>
                      <a:r>
                        <a:rPr lang="en-US" sz="700" b="0">
                          <a:solidFill>
                            <a:srgbClr val="000000"/>
                          </a:solidFill>
                          <a:latin typeface="宋体" panose="02010600030101010101" pitchFamily="2" charset="-122"/>
                        </a:rPr>
                        <a:t>summarizingint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InSummaryStatistics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收集关于流中项目 Integer 属性的统计值．例如最大、最小、总和与平均值</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IntSummaStatistics menuStatistics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menuStream.collect(summarizingInt(Dish::getCalories));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360">
                <a:tc>
                  <a:txBody>
                    <a:bodyPr/>
                    <a:p>
                      <a:pPr indent="0">
                        <a:buNone/>
                      </a:pPr>
                      <a:r>
                        <a:rPr lang="en-US" sz="700" b="0">
                          <a:solidFill>
                            <a:srgbClr val="000000"/>
                          </a:solidFill>
                          <a:latin typeface="宋体" panose="02010600030101010101" pitchFamily="2" charset="-122"/>
                        </a:rPr>
                        <a:t>joining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String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连接对流中每个项目调用toString生成的字符串</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String shortMenu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menuStream.map(Dish::getName).collect (joining (","));</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9425">
                <a:tc>
                  <a:txBody>
                    <a:bodyPr/>
                    <a:p>
                      <a:pPr indent="0">
                        <a:buNone/>
                      </a:pPr>
                      <a:r>
                        <a:rPr lang="en-US" sz="700" b="0">
                          <a:solidFill>
                            <a:srgbClr val="000000"/>
                          </a:solidFill>
                          <a:latin typeface="宋体" panose="02010600030101010101" pitchFamily="2" charset="-122"/>
                        </a:rPr>
                        <a:t>maxBy</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Optional&lt;T&gt;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一个包裹了流中按照给定比较器选出的最大元素的 Optional,或如果流为空则为 Optional. empty ()</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Optional &lt;Dish&gt; fattest =menuStream.collect(maxBy(comparingirtt(Dish::getCalories)));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17855">
                <a:tc>
                  <a:txBody>
                    <a:bodyPr/>
                    <a:p>
                      <a:pPr indent="0">
                        <a:buNone/>
                      </a:pPr>
                      <a:r>
                        <a:rPr lang="en-US" sz="700" b="0">
                          <a:solidFill>
                            <a:srgbClr val="000000"/>
                          </a:solidFill>
                          <a:latin typeface="宋体" panose="02010600030101010101" pitchFamily="2" charset="-122"/>
                        </a:rPr>
                        <a:t>minBy</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Optional&lt;T&gt;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一个包裹了流中按照给定比较器选出的最小元素的 Optional.或如果流为空则为 Optional. empty ()</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Optional&lt;Dish&gt; lightest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menuStream.collect(minBy(comparingint(Dish::getCalories)));</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17855">
                <a:tc>
                  <a:txBody>
                    <a:bodyPr/>
                    <a:p>
                      <a:pPr indent="0">
                        <a:buNone/>
                      </a:pPr>
                      <a:r>
                        <a:rPr lang="en-US" sz="700" b="0">
                          <a:solidFill>
                            <a:srgbClr val="000000"/>
                          </a:solidFill>
                          <a:latin typeface="宋体" panose="02010600030101010101" pitchFamily="2" charset="-122"/>
                        </a:rPr>
                        <a:t>reducing</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归约操作产生的类型</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从一个作为累加器的初始值开始，利用 BinaryOperator 与流中的元素逐个结合，从而将流归约为单个值</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int totalCalories = menuStream.collect (reducing(O, Dish::getCalories, Integer::sum));</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9725">
                <a:tc>
                  <a:txBody>
                    <a:bodyPr/>
                    <a:p>
                      <a:pPr indent="0">
                        <a:buNone/>
                      </a:pPr>
                      <a:r>
                        <a:rPr lang="en-US" sz="700" b="0">
                          <a:solidFill>
                            <a:srgbClr val="000000"/>
                          </a:solidFill>
                          <a:latin typeface="宋体" panose="02010600030101010101" pitchFamily="2" charset="-122"/>
                        </a:rPr>
                        <a:t>collectingAndThen</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转换函数返回的类型</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包裹另一个收集器，对其结果应用转换函数</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int hoManyDishes =menuStream.collect(collectingAndThen( toList() , List::size)) ;</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78790">
                <a:tc>
                  <a:txBody>
                    <a:bodyPr/>
                    <a:p>
                      <a:pPr indent="0">
                        <a:buNone/>
                      </a:pPr>
                      <a:r>
                        <a:rPr lang="en-US" sz="700" b="0">
                          <a:solidFill>
                            <a:srgbClr val="000000"/>
                          </a:solidFill>
                          <a:latin typeface="宋体" panose="02010600030101010101" pitchFamily="2" charset="-122"/>
                        </a:rPr>
                        <a:t>groupingBy</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Map&lt;K, List&lt;T&gt;&gt;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根据项目的一个属性的值对流中的项目作问组，并将属性值作为结果 Map 的键</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Map&lt;Dish.Type,List&lt;Dish&gt;&gt; dishesByType = menuStream.collect (groupingBy(Dish::getType));</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0360">
                <a:tc>
                  <a:txBody>
                    <a:bodyPr/>
                    <a:p>
                      <a:pPr indent="0">
                        <a:buNone/>
                      </a:pPr>
                      <a:r>
                        <a:rPr lang="en-US" sz="700" b="0">
                          <a:solidFill>
                            <a:srgbClr val="000000"/>
                          </a:solidFill>
                          <a:latin typeface="宋体" panose="02010600030101010101" pitchFamily="2" charset="-122"/>
                        </a:rPr>
                        <a:t>partioningBy</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Map&lt;Boolean, List&lt;T&gt;&gt;</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anose="02010600030101010101" pitchFamily="2" charset="-122"/>
                        </a:rPr>
                        <a:t>根据对流中每个项目应用谓词的结果来对项目进行分区</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anose="02010600030101010101" pitchFamily="2" charset="-122"/>
                        </a:rPr>
                        <a:t>Map &lt;Boolean ,List &lt;Dish vegetarianDishes =</a:t>
                      </a:r>
                      <a:endParaRPr lang="en-US" sz="700" b="0">
                        <a:solidFill>
                          <a:srgbClr val="000000"/>
                        </a:solidFill>
                        <a:latin typeface="宋体" panose="02010600030101010101" pitchFamily="2" charset="-122"/>
                      </a:endParaRPr>
                    </a:p>
                    <a:p>
                      <a:pPr indent="0">
                        <a:buNone/>
                      </a:pPr>
                      <a:r>
                        <a:rPr lang="en-US" sz="700" b="0">
                          <a:solidFill>
                            <a:srgbClr val="000000"/>
                          </a:solidFill>
                          <a:latin typeface="宋体" panose="02010600030101010101" pitchFamily="2" charset="-122"/>
                        </a:rPr>
                        <a:t>menuStream.collect(partitioningBy(Dish::isVegetarian));</a:t>
                      </a:r>
                      <a:endParaRPr lang="en-US" altLang="en-US" sz="7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86680" y="3006725"/>
            <a:ext cx="7143115" cy="1325880"/>
          </a:xfrm>
        </p:spPr>
        <p:txBody>
          <a:bodyPr/>
          <a:p>
            <a:r>
              <a:rPr lang="zh-CN" altLang="en-US"/>
              <a:t>谢谢</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780" y="365125"/>
            <a:ext cx="10515600" cy="1325563"/>
          </a:xfrm>
        </p:spPr>
        <p:txBody>
          <a:bodyPr/>
          <a:p>
            <a:r>
              <a:rPr lang="zh-CN" altLang="en-US">
                <a:sym typeface="+mn-ea"/>
              </a:rPr>
              <a:t>函数式编程</a:t>
            </a:r>
            <a:endParaRPr lang="zh-CN" altLang="en-US"/>
          </a:p>
        </p:txBody>
      </p:sp>
      <p:sp>
        <p:nvSpPr>
          <p:cNvPr id="3" name="内容占位符 2"/>
          <p:cNvSpPr>
            <a:spLocks noGrp="1"/>
          </p:cNvSpPr>
          <p:nvPr>
            <p:ph idx="1"/>
          </p:nvPr>
        </p:nvSpPr>
        <p:spPr>
          <a:xfrm>
            <a:off x="525780" y="1691005"/>
            <a:ext cx="10828020" cy="4486275"/>
          </a:xfrm>
        </p:spPr>
        <p:txBody>
          <a:bodyPr/>
          <a:p>
            <a:r>
              <a:rPr lang="zh-CN" altLang="en-US"/>
              <a:t>结构化编程</a:t>
            </a:r>
            <a:endParaRPr lang="zh-CN" altLang="en-US"/>
          </a:p>
          <a:p>
            <a:pPr marL="0" indent="0">
              <a:buNone/>
            </a:pPr>
            <a:r>
              <a:rPr lang="en-US" altLang="zh-CN">
                <a:sym typeface="+mn-ea"/>
              </a:rPr>
              <a:t>	</a:t>
            </a:r>
            <a:r>
              <a:rPr lang="zh-CN" altLang="en-US">
                <a:sym typeface="+mn-ea"/>
              </a:rPr>
              <a:t>程序 = 数据结构 + 算法</a:t>
            </a:r>
            <a:r>
              <a:rPr lang="en-US" altLang="zh-CN"/>
              <a:t>	</a:t>
            </a:r>
            <a:endParaRPr lang="en-US" altLang="zh-CN"/>
          </a:p>
          <a:p>
            <a:pPr marL="0" indent="0">
              <a:buNone/>
            </a:pPr>
            <a:endParaRPr lang="zh-CN" altLang="en-US"/>
          </a:p>
          <a:p>
            <a:r>
              <a:rPr lang="zh-CN" altLang="en-US"/>
              <a:t>面向对象编程</a:t>
            </a:r>
            <a:endParaRPr lang="zh-CN" altLang="en-US"/>
          </a:p>
          <a:p>
            <a:pPr marL="0" indent="0">
              <a:buNone/>
            </a:pPr>
            <a:r>
              <a:rPr lang="en-US" altLang="zh-CN"/>
              <a:t>	程序 = 实体 + 关系</a:t>
            </a:r>
            <a:endParaRPr lang="en-US" altLang="zh-CN"/>
          </a:p>
          <a:p>
            <a:pPr marL="0" indent="0">
              <a:buNone/>
            </a:pPr>
            <a:endParaRPr lang="zh-CN" altLang="en-US"/>
          </a:p>
          <a:p>
            <a:r>
              <a:rPr lang="zh-CN" altLang="en-US"/>
              <a:t>函数式编程</a:t>
            </a:r>
            <a:endParaRPr lang="zh-CN" altLang="en-US"/>
          </a:p>
          <a:p>
            <a:pPr marL="0" indent="0">
              <a:buNone/>
            </a:pPr>
            <a:r>
              <a:rPr lang="en-US" altLang="zh-CN"/>
              <a:t>	程序 = 数据 + 函数</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350520"/>
            <a:ext cx="10515600" cy="1325563"/>
          </a:xfrm>
        </p:spPr>
        <p:txBody>
          <a:bodyPr>
            <a:normAutofit/>
          </a:bodyPr>
          <a:p>
            <a:r>
              <a:rPr lang="zh-CN" altLang="en-US"/>
              <a:t>函数式编程</a:t>
            </a:r>
            <a:r>
              <a:rPr lang="zh-CN" altLang="en-US">
                <a:sym typeface="+mn-ea"/>
              </a:rPr>
              <a:t>特点</a:t>
            </a:r>
            <a:endParaRPr lang="zh-CN" altLang="en-US"/>
          </a:p>
        </p:txBody>
      </p:sp>
      <p:sp>
        <p:nvSpPr>
          <p:cNvPr id="3" name="内容占位符 2"/>
          <p:cNvSpPr>
            <a:spLocks noGrp="1"/>
          </p:cNvSpPr>
          <p:nvPr>
            <p:ph idx="1"/>
          </p:nvPr>
        </p:nvSpPr>
        <p:spPr>
          <a:xfrm>
            <a:off x="652780" y="1512570"/>
            <a:ext cx="11186160" cy="4947285"/>
          </a:xfrm>
        </p:spPr>
        <p:txBody>
          <a:bodyPr>
            <a:normAutofit fontScale="70000"/>
          </a:bodyPr>
          <a:p>
            <a:r>
              <a:rPr lang="zh-CN" altLang="en-US"/>
              <a:t>函数是一等公民</a:t>
            </a:r>
            <a:r>
              <a:rPr lang="en-US" altLang="zh-CN"/>
              <a:t>  </a:t>
            </a:r>
            <a:endParaRPr lang="en-US" altLang="zh-CN"/>
          </a:p>
          <a:p>
            <a:pPr marL="457200" lvl="1" indent="0">
              <a:buNone/>
            </a:pPr>
            <a:r>
              <a:rPr lang="en-US" altLang="zh-CN"/>
              <a:t>1</a:t>
            </a:r>
            <a:r>
              <a:rPr lang="zh-CN" altLang="en-US"/>
              <a:t>、按需创建</a:t>
            </a:r>
            <a:r>
              <a:rPr lang="en-US" altLang="zh-CN"/>
              <a:t>  2</a:t>
            </a:r>
            <a:r>
              <a:rPr lang="zh-CN" altLang="en-US"/>
              <a:t>、存储在数据结构</a:t>
            </a:r>
            <a:r>
              <a:rPr lang="en-US" altLang="zh-CN"/>
              <a:t> 3</a:t>
            </a:r>
            <a:r>
              <a:rPr lang="zh-CN" altLang="en-US"/>
              <a:t>、作为参数传递</a:t>
            </a:r>
            <a:r>
              <a:rPr lang="en-US" altLang="zh-CN"/>
              <a:t> 4</a:t>
            </a:r>
            <a:r>
              <a:rPr lang="zh-CN" altLang="en-US"/>
              <a:t>、作为结果返回</a:t>
            </a:r>
            <a:endParaRPr lang="zh-CN" altLang="en-US"/>
          </a:p>
          <a:p>
            <a:pPr marL="457200" lvl="1" indent="0">
              <a:buNone/>
            </a:pPr>
            <a:r>
              <a:rPr lang="en-US" altLang="zh-CN"/>
              <a:t>  </a:t>
            </a:r>
            <a:endParaRPr lang="en-US" altLang="zh-CN"/>
          </a:p>
          <a:p>
            <a:r>
              <a:rPr lang="zh-CN" altLang="en-US"/>
              <a:t>纯函数</a:t>
            </a:r>
            <a:r>
              <a:rPr lang="en-US" altLang="zh-CN"/>
              <a:t>  </a:t>
            </a:r>
            <a:endParaRPr lang="en-US" altLang="zh-CN"/>
          </a:p>
          <a:p>
            <a:pPr marL="457200" lvl="1" indent="0">
              <a:buNone/>
            </a:pPr>
            <a:r>
              <a:rPr lang="en-US" altLang="zh-CN"/>
              <a:t>1</a:t>
            </a:r>
            <a:r>
              <a:rPr lang="zh-CN" altLang="en-US"/>
              <a:t>、相同输入，返回相同输出</a:t>
            </a:r>
            <a:r>
              <a:rPr lang="en-US" altLang="zh-CN"/>
              <a:t>   2</a:t>
            </a:r>
            <a:r>
              <a:rPr lang="zh-CN" altLang="en-US"/>
              <a:t>、没有副作用</a:t>
            </a:r>
            <a:r>
              <a:rPr lang="en-US" altLang="zh-CN"/>
              <a:t>  </a:t>
            </a:r>
            <a:endParaRPr lang="en-US" altLang="zh-CN"/>
          </a:p>
          <a:p>
            <a:pPr marL="457200" lvl="1" indent="0">
              <a:buNone/>
            </a:pPr>
            <a:endParaRPr lang="en-US" altLang="zh-CN"/>
          </a:p>
          <a:p>
            <a:r>
              <a:rPr lang="zh-CN" altLang="en-US"/>
              <a:t>惰性求值</a:t>
            </a:r>
            <a:r>
              <a:rPr lang="en-US" altLang="zh-CN"/>
              <a:t> </a:t>
            </a:r>
            <a:endParaRPr lang="en-US" altLang="zh-CN"/>
          </a:p>
          <a:p>
            <a:pPr marL="457200" lvl="1" indent="0">
              <a:buNone/>
            </a:pPr>
            <a:r>
              <a:rPr lang="zh-CN" altLang="en-US"/>
              <a:t>延迟到需要时再计算的求值策略</a:t>
            </a:r>
            <a:endParaRPr lang="zh-CN" altLang="en-US"/>
          </a:p>
          <a:p>
            <a:pPr marL="457200" lvl="1" indent="0">
              <a:buNone/>
            </a:pPr>
            <a:r>
              <a:rPr lang="en-US" altLang="zh-CN"/>
              <a:t>  	</a:t>
            </a:r>
            <a:endParaRPr lang="en-US" altLang="zh-CN"/>
          </a:p>
          <a:p>
            <a:r>
              <a:rPr lang="zh-CN" altLang="en-US"/>
              <a:t>不可变数据</a:t>
            </a:r>
            <a:r>
              <a:rPr lang="en-US" altLang="zh-CN"/>
              <a:t>  </a:t>
            </a:r>
            <a:endParaRPr lang="en-US" altLang="zh-CN"/>
          </a:p>
          <a:p>
            <a:pPr marL="457200" lvl="1" indent="0">
              <a:buNone/>
            </a:pPr>
            <a:r>
              <a:rPr lang="zh-CN" altLang="en-US"/>
              <a:t>不可变值</a:t>
            </a:r>
            <a:r>
              <a:rPr lang="en-US" altLang="zh-CN"/>
              <a:t>+</a:t>
            </a:r>
            <a:r>
              <a:rPr lang="zh-CN" altLang="en-US"/>
              <a:t>纯函数</a:t>
            </a:r>
            <a:r>
              <a:rPr lang="en-US" altLang="zh-CN"/>
              <a:t>=&gt;</a:t>
            </a:r>
            <a:r>
              <a:rPr lang="zh-CN" altLang="en-US"/>
              <a:t>无副作用、无状态、引用透明</a:t>
            </a:r>
            <a:r>
              <a:rPr lang="en-US" altLang="zh-CN"/>
              <a:t>  </a:t>
            </a:r>
            <a:endParaRPr lang="en-US" altLang="zh-CN"/>
          </a:p>
          <a:p>
            <a:pPr marL="457200" lvl="1" indent="0">
              <a:buNone/>
            </a:pPr>
            <a:endParaRPr lang="en-US" altLang="zh-CN"/>
          </a:p>
          <a:p>
            <a:r>
              <a:rPr lang="zh-CN" altLang="en-US"/>
              <a:t>递归</a:t>
            </a:r>
            <a:endParaRPr lang="zh-CN" altLang="en-US"/>
          </a:p>
          <a:p>
            <a:pPr marL="457200" lvl="1" indent="0">
              <a:buNone/>
            </a:pPr>
            <a:r>
              <a:rPr lang="zh-CN" altLang="en-US"/>
              <a:t>尾递归优化</a:t>
            </a:r>
            <a:r>
              <a:rPr lang="en-US" altLang="zh-CN"/>
              <a:t>(Java</a:t>
            </a:r>
            <a:r>
              <a:rPr lang="zh-CN" altLang="en-US"/>
              <a:t>没有实现</a:t>
            </a:r>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9905" y="365125"/>
            <a:ext cx="10515600" cy="1325563"/>
          </a:xfrm>
        </p:spPr>
        <p:txBody>
          <a:bodyPr/>
          <a:p>
            <a:r>
              <a:rPr lang="zh-CN" altLang="en-US"/>
              <a:t>函数式编程两个概念</a:t>
            </a:r>
            <a:endParaRPr lang="zh-CN" altLang="en-US"/>
          </a:p>
        </p:txBody>
      </p:sp>
      <p:sp>
        <p:nvSpPr>
          <p:cNvPr id="3" name="内容占位符 2"/>
          <p:cNvSpPr>
            <a:spLocks noGrp="1"/>
          </p:cNvSpPr>
          <p:nvPr>
            <p:ph idx="1"/>
          </p:nvPr>
        </p:nvSpPr>
        <p:spPr>
          <a:xfrm>
            <a:off x="509905" y="1527175"/>
            <a:ext cx="10515600" cy="4351338"/>
          </a:xfrm>
        </p:spPr>
        <p:txBody>
          <a:bodyPr/>
          <a:p>
            <a:r>
              <a:rPr lang="zh-CN" altLang="en-US" sz="2400"/>
              <a:t>高阶函数</a:t>
            </a:r>
            <a:endParaRPr lang="zh-CN" altLang="en-US" sz="2400"/>
          </a:p>
          <a:p>
            <a:pPr lvl="1"/>
            <a:r>
              <a:rPr lang="zh-CN" altLang="en-US" sz="2000"/>
              <a:t>接收函数作为输入</a:t>
            </a:r>
            <a:endParaRPr lang="zh-CN" altLang="en-US" sz="2000"/>
          </a:p>
          <a:p>
            <a:pPr lvl="1"/>
            <a:r>
              <a:rPr lang="zh-CN" altLang="en-US" sz="2000"/>
              <a:t>返回一个函数作为输出</a:t>
            </a:r>
            <a:endParaRPr lang="zh-CN" altLang="en-US" sz="2000"/>
          </a:p>
          <a:p>
            <a:pPr marL="457200" lvl="1" indent="0">
              <a:buNone/>
            </a:pPr>
            <a:endParaRPr lang="zh-CN" altLang="en-US"/>
          </a:p>
          <a:p>
            <a:r>
              <a:rPr lang="zh-CN" altLang="en-US" sz="2400"/>
              <a:t>闭包</a:t>
            </a:r>
            <a:endParaRPr lang="zh-CN" altLang="en-US" sz="2400"/>
          </a:p>
          <a:p>
            <a:pPr lvl="1"/>
            <a:r>
              <a:rPr lang="zh-CN" altLang="en-US" sz="2000"/>
              <a:t>闭包 = 函数 + 引用环境</a:t>
            </a:r>
            <a:endParaRPr lang="zh-CN" altLang="en-US" sz="2000"/>
          </a:p>
        </p:txBody>
      </p:sp>
      <p:sp>
        <p:nvSpPr>
          <p:cNvPr id="8" name="文本框 7"/>
          <p:cNvSpPr txBox="1"/>
          <p:nvPr/>
        </p:nvSpPr>
        <p:spPr>
          <a:xfrm>
            <a:off x="0" y="3966210"/>
            <a:ext cx="10386695" cy="2891790"/>
          </a:xfrm>
          <a:prstGeom prst="rect">
            <a:avLst/>
          </a:prstGeom>
          <a:noFill/>
          <a:ln w="9525">
            <a:noFill/>
          </a:ln>
        </p:spPr>
        <p:txBody>
          <a:bodyPr wrap="square">
            <a:spAutoFit/>
          </a:bodyPr>
          <a:p>
            <a:pPr marL="228600" indent="-228600"/>
            <a:r>
              <a:rPr lang="en-US" sz="1400" b="1">
                <a:solidFill>
                  <a:srgbClr val="006699"/>
                </a:solidFill>
                <a:latin typeface="Consolas" panose="020B0609020204030204" charset="0"/>
                <a:ea typeface="宋体" panose="02010600030101010101" pitchFamily="2" charset="-122"/>
              </a:rPr>
              <a:t>  </a:t>
            </a:r>
            <a:r>
              <a:rPr lang="en-US" sz="1400">
                <a:solidFill>
                  <a:srgbClr val="000000"/>
                </a:solidFill>
                <a:latin typeface="Consolas" panose="020B0609020204030204" charset="0"/>
                <a:ea typeface="宋体" panose="02010600030101010101" pitchFamily="2" charset="-122"/>
              </a:rPr>
              <a:t>1.</a:t>
            </a:r>
            <a:r>
              <a:rPr lang="en-US" sz="1400" b="1">
                <a:solidFill>
                  <a:srgbClr val="006699"/>
                </a:solidFill>
                <a:latin typeface="Consolas" panose="020B0609020204030204" charset="0"/>
                <a:ea typeface="宋体" panose="02010600030101010101" pitchFamily="2" charset="-122"/>
              </a:rPr>
              <a:t>   public</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static</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void</a:t>
            </a:r>
            <a:r>
              <a:rPr lang="en-US" sz="1400" b="0">
                <a:solidFill>
                  <a:srgbClr val="000000"/>
                </a:solidFill>
                <a:latin typeface="Consolas" panose="020B0609020204030204" charset="0"/>
                <a:ea typeface="宋体" panose="02010600030101010101" pitchFamily="2" charset="-122"/>
              </a:rPr>
              <a:t> main(String[] args) {  2.       Integer add = Operator.&lt;Integer&gt;from((x, y) -&gt; x + y)  3.               .apply(</a:t>
            </a:r>
            <a:r>
              <a:rPr lang="en-US" sz="1400" b="0">
                <a:solidFill>
                  <a:srgbClr val="C00000"/>
                </a:solidFill>
                <a:latin typeface="Consolas" panose="020B0609020204030204" charset="0"/>
                <a:ea typeface="宋体" panose="02010600030101010101" pitchFamily="2" charset="-122"/>
              </a:rPr>
              <a:t>1</a:t>
            </a:r>
            <a:r>
              <a:rPr lang="en-US" sz="1400" b="0">
                <a:solidFill>
                  <a:srgbClr val="000000"/>
                </a:solidFill>
                <a:latin typeface="Consolas" panose="020B0609020204030204" charset="0"/>
                <a:ea typeface="宋体" panose="02010600030101010101" pitchFamily="2" charset="-122"/>
              </a:rPr>
              <a:t>)  4.               .apply(</a:t>
            </a:r>
            <a:r>
              <a:rPr lang="en-US" sz="1400" b="0">
                <a:solidFill>
                  <a:srgbClr val="C00000"/>
                </a:solidFill>
                <a:latin typeface="Consolas" panose="020B0609020204030204" charset="0"/>
                <a:ea typeface="宋体" panose="02010600030101010101" pitchFamily="2" charset="-122"/>
              </a:rPr>
              <a:t>2</a:t>
            </a:r>
            <a:r>
              <a:rPr lang="en-US" sz="1400" b="0">
                <a:solidFill>
                  <a:srgbClr val="000000"/>
                </a:solidFill>
                <a:latin typeface="Consolas" panose="020B0609020204030204" charset="0"/>
                <a:ea typeface="宋体" panose="02010600030101010101" pitchFamily="2" charset="-122"/>
              </a:rPr>
              <a:t>);  5.       System.out.println(add); </a:t>
            </a:r>
            <a:r>
              <a:rPr lang="en-US" sz="1400" b="0">
                <a:solidFill>
                  <a:srgbClr val="008200"/>
                </a:solidFill>
                <a:latin typeface="Consolas" panose="020B0609020204030204" charset="0"/>
                <a:ea typeface="宋体" panose="02010600030101010101" pitchFamily="2" charset="-122"/>
              </a:rPr>
              <a:t>//3 </a:t>
            </a:r>
            <a:r>
              <a:rPr lang="en-US" sz="1400" b="0">
                <a:solidFill>
                  <a:srgbClr val="000000"/>
                </a:solidFill>
                <a:latin typeface="Consolas" panose="020B0609020204030204" charset="0"/>
                <a:ea typeface="宋体" panose="02010600030101010101" pitchFamily="2" charset="-122"/>
              </a:rPr>
              <a:t>  6.   7.       UnaryOperator&lt;Integer&gt; addFromOne = Operator.&lt;Integer&gt;from((x, y) -&gt; x + y)  8.               .apply(</a:t>
            </a:r>
            <a:r>
              <a:rPr lang="en-US" sz="1400" b="0">
                <a:solidFill>
                  <a:srgbClr val="C00000"/>
                </a:solidFill>
                <a:latin typeface="Consolas" panose="020B0609020204030204" charset="0"/>
                <a:ea typeface="宋体" panose="02010600030101010101" pitchFamily="2" charset="-122"/>
              </a:rPr>
              <a:t>1</a:t>
            </a:r>
            <a:r>
              <a:rPr lang="en-US" sz="1400" b="0">
                <a:solidFill>
                  <a:srgbClr val="000000"/>
                </a:solidFill>
                <a:latin typeface="Consolas" panose="020B0609020204030204" charset="0"/>
                <a:ea typeface="宋体" panose="02010600030101010101" pitchFamily="2" charset="-122"/>
              </a:rPr>
              <a:t>);  9.   10.       System.out.println(addFromOne.apply(</a:t>
            </a:r>
            <a:r>
              <a:rPr lang="en-US" sz="1400" b="0">
                <a:solidFill>
                  <a:srgbClr val="C00000"/>
                </a:solidFill>
                <a:latin typeface="Consolas" panose="020B0609020204030204" charset="0"/>
                <a:ea typeface="宋体" panose="02010600030101010101" pitchFamily="2" charset="-122"/>
              </a:rPr>
              <a:t>3</a:t>
            </a:r>
            <a:r>
              <a:rPr lang="en-US" sz="1400" b="0">
                <a:solidFill>
                  <a:srgbClr val="000000"/>
                </a:solidFill>
                <a:latin typeface="Consolas" panose="020B0609020204030204" charset="0"/>
                <a:ea typeface="宋体" panose="02010600030101010101" pitchFamily="2" charset="-122"/>
              </a:rPr>
              <a:t>)); </a:t>
            </a:r>
            <a:r>
              <a:rPr lang="en-US" sz="1400" b="0">
                <a:solidFill>
                  <a:srgbClr val="008200"/>
                </a:solidFill>
                <a:latin typeface="Consolas" panose="020B0609020204030204" charset="0"/>
                <a:ea typeface="宋体" panose="02010600030101010101" pitchFamily="2" charset="-122"/>
              </a:rPr>
              <a:t>//4</a:t>
            </a:r>
            <a:r>
              <a:rPr lang="en-US" sz="1400" b="0">
                <a:solidFill>
                  <a:srgbClr val="000000"/>
                </a:solidFill>
                <a:latin typeface="Consolas" panose="020B0609020204030204" charset="0"/>
                <a:ea typeface="宋体" panose="02010600030101010101" pitchFamily="2" charset="-122"/>
              </a:rPr>
              <a:t>  11.       System.out.println(addFromOne.apply(</a:t>
            </a:r>
            <a:r>
              <a:rPr lang="en-US" sz="1400" b="0">
                <a:solidFill>
                  <a:srgbClr val="C00000"/>
                </a:solidFill>
                <a:latin typeface="Consolas" panose="020B0609020204030204" charset="0"/>
                <a:ea typeface="宋体" panose="02010600030101010101" pitchFamily="2" charset="-122"/>
              </a:rPr>
              <a:t>4</a:t>
            </a:r>
            <a:r>
              <a:rPr lang="en-US" sz="1400" b="0">
                <a:solidFill>
                  <a:srgbClr val="000000"/>
                </a:solidFill>
                <a:latin typeface="Consolas" panose="020B0609020204030204" charset="0"/>
                <a:ea typeface="宋体" panose="02010600030101010101" pitchFamily="2" charset="-122"/>
              </a:rPr>
              <a:t>)); </a:t>
            </a:r>
            <a:r>
              <a:rPr lang="en-US" sz="1400" b="0">
                <a:solidFill>
                  <a:srgbClr val="008200"/>
                </a:solidFill>
                <a:latin typeface="Consolas" panose="020B0609020204030204" charset="0"/>
                <a:ea typeface="宋体" panose="02010600030101010101" pitchFamily="2" charset="-122"/>
              </a:rPr>
              <a:t>//5</a:t>
            </a:r>
            <a:r>
              <a:rPr lang="en-US" sz="1400" b="0">
                <a:solidFill>
                  <a:srgbClr val="000000"/>
                </a:solidFill>
                <a:latin typeface="Consolas" panose="020B0609020204030204" charset="0"/>
                <a:ea typeface="宋体" panose="02010600030101010101" pitchFamily="2" charset="-122"/>
              </a:rPr>
              <a:t>  12.   }  </a:t>
            </a:r>
            <a:r>
              <a:rPr lang="en-US" sz="1400" b="0">
                <a:latin typeface="Calibri" panose="020F0502020204030204" charset="0"/>
                <a:ea typeface="宋体" panose="02010600030101010101" pitchFamily="2" charset="-122"/>
                <a:cs typeface="Times New Roman" panose="02020603050405020304" charset="0"/>
              </a:rPr>
              <a:t> </a:t>
            </a:r>
            <a:endParaRPr lang="zh-CN" altLang="en-US" sz="1400"/>
          </a:p>
        </p:txBody>
      </p:sp>
      <p:sp>
        <p:nvSpPr>
          <p:cNvPr id="9" name="文本框 8"/>
          <p:cNvSpPr txBox="1"/>
          <p:nvPr/>
        </p:nvSpPr>
        <p:spPr>
          <a:xfrm>
            <a:off x="6626860" y="17145"/>
            <a:ext cx="5564505" cy="4831080"/>
          </a:xfrm>
          <a:prstGeom prst="rect">
            <a:avLst/>
          </a:prstGeom>
          <a:noFill/>
          <a:ln w="9525">
            <a:solidFill>
              <a:schemeClr val="bg1">
                <a:lumMod val="65000"/>
              </a:schemeClr>
            </a:solidFill>
          </a:ln>
        </p:spPr>
        <p:txBody>
          <a:bodyPr wrap="square">
            <a:spAutoFit/>
          </a:bodyPr>
          <a:p>
            <a:pPr marL="228600" indent="-228600"/>
            <a:r>
              <a:rPr lang="en-US" sz="1400" b="1">
                <a:solidFill>
                  <a:srgbClr val="006699"/>
                </a:solidFill>
                <a:latin typeface="Consolas" panose="020B0609020204030204" charset="0"/>
                <a:ea typeface="宋体" panose="02010600030101010101" pitchFamily="2" charset="-122"/>
              </a:rPr>
              <a:t>  </a:t>
            </a:r>
            <a:r>
              <a:rPr lang="en-US" sz="1400">
                <a:solidFill>
                  <a:srgbClr val="000000"/>
                </a:solidFill>
                <a:latin typeface="Consolas" panose="020B0609020204030204" charset="0"/>
                <a:ea typeface="宋体" panose="02010600030101010101" pitchFamily="2" charset="-122"/>
              </a:rPr>
              <a:t>1.</a:t>
            </a:r>
            <a:r>
              <a:rPr lang="en-US" sz="1400" b="1">
                <a:solidFill>
                  <a:srgbClr val="006699"/>
                </a:solidFill>
                <a:latin typeface="Consolas" panose="020B0609020204030204" charset="0"/>
                <a:ea typeface="宋体" panose="02010600030101010101" pitchFamily="2" charset="-122"/>
              </a:rPr>
              <a:t> public</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static</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class</a:t>
            </a:r>
            <a:r>
              <a:rPr lang="en-US" sz="1400" b="0">
                <a:solidFill>
                  <a:srgbClr val="000000"/>
                </a:solidFill>
                <a:latin typeface="Consolas" panose="020B0609020204030204" charset="0"/>
                <a:ea typeface="宋体" panose="02010600030101010101" pitchFamily="2" charset="-122"/>
              </a:rPr>
              <a:t> Operator&lt;T&gt; {  2.     </a:t>
            </a:r>
            <a:r>
              <a:rPr lang="zh-CN" sz="1400" b="0">
                <a:solidFill>
                  <a:srgbClr val="008200"/>
                </a:solidFill>
                <a:ea typeface="宋体" panose="02010600030101010101" pitchFamily="2" charset="-122"/>
              </a:rPr>
              <a:t>//函数也可以存在在数据结构中</a:t>
            </a:r>
            <a:r>
              <a:rPr lang="en-US" sz="1400" b="0">
                <a:solidFill>
                  <a:srgbClr val="000000"/>
                </a:solidFill>
                <a:latin typeface="Consolas" panose="020B0609020204030204" charset="0"/>
                <a:ea typeface="宋体" panose="02010600030101010101" pitchFamily="2" charset="-122"/>
              </a:rPr>
              <a:t>  3.     </a:t>
            </a:r>
            <a:r>
              <a:rPr lang="en-US" sz="1400" b="1">
                <a:solidFill>
                  <a:srgbClr val="006699"/>
                </a:solidFill>
                <a:latin typeface="Consolas" panose="020B0609020204030204" charset="0"/>
                <a:ea typeface="宋体" panose="02010600030101010101" pitchFamily="2" charset="-122"/>
              </a:rPr>
              <a:t>private</a:t>
            </a:r>
            <a:r>
              <a:rPr lang="en-US" sz="1400" b="0">
                <a:solidFill>
                  <a:srgbClr val="000000"/>
                </a:solidFill>
                <a:latin typeface="Consolas" panose="020B0609020204030204" charset="0"/>
                <a:ea typeface="宋体" panose="02010600030101010101" pitchFamily="2" charset="-122"/>
              </a:rPr>
              <a:t> BinaryOperator&lt;T&gt; operator ;  4.     </a:t>
            </a:r>
            <a:r>
              <a:rPr lang="en-US" sz="1400" b="1">
                <a:solidFill>
                  <a:srgbClr val="006699"/>
                </a:solidFill>
                <a:latin typeface="Consolas" panose="020B0609020204030204" charset="0"/>
                <a:ea typeface="宋体" panose="02010600030101010101" pitchFamily="2" charset="-122"/>
              </a:rPr>
              <a:t>private</a:t>
            </a:r>
            <a:r>
              <a:rPr lang="en-US" sz="1400" b="0">
                <a:solidFill>
                  <a:srgbClr val="000000"/>
                </a:solidFill>
                <a:latin typeface="Consolas" panose="020B0609020204030204" charset="0"/>
                <a:ea typeface="宋体" panose="02010600030101010101" pitchFamily="2" charset="-122"/>
              </a:rPr>
              <a:t> Operator(BinaryOperator&lt;T&gt; operator){  5.         </a:t>
            </a:r>
            <a:r>
              <a:rPr lang="en-US" sz="1400" b="1">
                <a:solidFill>
                  <a:srgbClr val="006699"/>
                </a:solidFill>
                <a:latin typeface="Consolas" panose="020B0609020204030204" charset="0"/>
                <a:ea typeface="宋体" panose="02010600030101010101" pitchFamily="2" charset="-122"/>
              </a:rPr>
              <a:t>this</a:t>
            </a:r>
            <a:r>
              <a:rPr lang="en-US" sz="1400" b="0">
                <a:solidFill>
                  <a:srgbClr val="000000"/>
                </a:solidFill>
                <a:latin typeface="Consolas" panose="020B0609020204030204" charset="0"/>
                <a:ea typeface="宋体" panose="02010600030101010101" pitchFamily="2" charset="-122"/>
              </a:rPr>
              <a:t>.operator = operator;  6.     }  </a:t>
            </a:r>
            <a:r>
              <a:rPr lang="en-US" sz="1400" b="0">
                <a:solidFill>
                  <a:srgbClr val="000000"/>
                </a:solidFill>
                <a:latin typeface="Consolas" panose="020B0609020204030204" charset="0"/>
                <a:ea typeface="宋体" panose="02010600030101010101" pitchFamily="2" charset="-122"/>
              </a:rPr>
              <a:t>7.   8.     </a:t>
            </a:r>
            <a:r>
              <a:rPr lang="en-US" sz="1400" b="1">
                <a:solidFill>
                  <a:srgbClr val="006699"/>
                </a:solidFill>
                <a:latin typeface="Consolas" panose="020B0609020204030204" charset="0"/>
                <a:ea typeface="宋体" panose="02010600030101010101" pitchFamily="2" charset="-122"/>
              </a:rPr>
              <a:t>public</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static</a:t>
            </a:r>
            <a:r>
              <a:rPr lang="en-US" sz="1400" b="0">
                <a:solidFill>
                  <a:srgbClr val="000000"/>
                </a:solidFill>
                <a:latin typeface="Consolas" panose="020B0609020204030204" charset="0"/>
                <a:ea typeface="宋体" panose="02010600030101010101" pitchFamily="2" charset="-122"/>
              </a:rPr>
              <a:t> &lt;T&gt; Operator&lt;T&gt; from(  </a:t>
            </a:r>
            <a:r>
              <a:rPr lang="en-US" sz="1400" b="0">
                <a:solidFill>
                  <a:srgbClr val="000000"/>
                </a:solidFill>
                <a:latin typeface="Consolas" panose="020B0609020204030204" charset="0"/>
                <a:ea typeface="宋体" panose="02010600030101010101" pitchFamily="2" charset="-122"/>
              </a:rPr>
              <a:t>9.             BinaryOperator&lt;T&gt; operator){  10.         </a:t>
            </a:r>
            <a:r>
              <a:rPr lang="zh-CN" sz="1400" b="0">
                <a:solidFill>
                  <a:srgbClr val="008200"/>
                </a:solidFill>
                <a:ea typeface="宋体" panose="02010600030101010101" pitchFamily="2" charset="-122"/>
              </a:rPr>
              <a:t>//函数可以作为参数进行传递</a:t>
            </a:r>
            <a:r>
              <a:rPr lang="en-US" sz="1400" b="0">
                <a:solidFill>
                  <a:srgbClr val="000000"/>
                </a:solidFill>
                <a:latin typeface="Consolas" panose="020B0609020204030204" charset="0"/>
                <a:ea typeface="宋体" panose="02010600030101010101" pitchFamily="2" charset="-122"/>
              </a:rPr>
              <a:t>  11.         </a:t>
            </a:r>
            <a:r>
              <a:rPr lang="en-US" sz="1400" b="1">
                <a:solidFill>
                  <a:srgbClr val="006699"/>
                </a:solidFill>
                <a:latin typeface="Consolas" panose="020B0609020204030204" charset="0"/>
                <a:ea typeface="宋体" panose="02010600030101010101" pitchFamily="2" charset="-122"/>
              </a:rPr>
              <a:t>return</a:t>
            </a:r>
            <a:r>
              <a:rPr lang="en-US" sz="1400" b="0">
                <a:solidFill>
                  <a:srgbClr val="000000"/>
                </a:solidFill>
                <a:latin typeface="Consolas" panose="020B0609020204030204" charset="0"/>
                <a:ea typeface="宋体" panose="02010600030101010101" pitchFamily="2" charset="-122"/>
              </a:rPr>
              <a:t> </a:t>
            </a:r>
            <a:r>
              <a:rPr lang="en-US" sz="1400" b="1">
                <a:solidFill>
                  <a:srgbClr val="006699"/>
                </a:solidFill>
                <a:latin typeface="Consolas" panose="020B0609020204030204" charset="0"/>
                <a:ea typeface="宋体" panose="02010600030101010101" pitchFamily="2" charset="-122"/>
              </a:rPr>
              <a:t>new</a:t>
            </a:r>
            <a:r>
              <a:rPr lang="en-US" sz="1400" b="0">
                <a:solidFill>
                  <a:srgbClr val="000000"/>
                </a:solidFill>
                <a:latin typeface="Consolas" panose="020B0609020204030204" charset="0"/>
                <a:ea typeface="宋体" panose="02010600030101010101" pitchFamily="2" charset="-122"/>
              </a:rPr>
              <a:t> Operator&lt;&gt;(operator);  12.     }  </a:t>
            </a:r>
            <a:r>
              <a:rPr lang="en-US" sz="1400" b="0">
                <a:solidFill>
                  <a:srgbClr val="000000"/>
                </a:solidFill>
                <a:latin typeface="Consolas" panose="020B0609020204030204" charset="0"/>
                <a:ea typeface="宋体" panose="02010600030101010101" pitchFamily="2" charset="-122"/>
              </a:rPr>
              <a:t>13.   14.     </a:t>
            </a:r>
            <a:r>
              <a:rPr lang="en-US" sz="1400" b="1">
                <a:solidFill>
                  <a:srgbClr val="006699"/>
                </a:solidFill>
                <a:latin typeface="Consolas" panose="020B0609020204030204" charset="0"/>
                <a:ea typeface="宋体" panose="02010600030101010101" pitchFamily="2" charset="-122"/>
              </a:rPr>
              <a:t>public</a:t>
            </a:r>
            <a:r>
              <a:rPr lang="en-US" sz="1400" b="0">
                <a:solidFill>
                  <a:srgbClr val="000000"/>
                </a:solidFill>
                <a:latin typeface="Consolas" panose="020B0609020204030204" charset="0"/>
                <a:ea typeface="宋体" panose="02010600030101010101" pitchFamily="2" charset="-122"/>
              </a:rPr>
              <a:t> UnaryOperator&lt;T&gt; apply(T x) {  15.         </a:t>
            </a:r>
            <a:r>
              <a:rPr lang="zh-CN" sz="1400" b="0">
                <a:solidFill>
                  <a:srgbClr val="008200"/>
                </a:solidFill>
                <a:ea typeface="宋体" panose="02010600030101010101" pitchFamily="2" charset="-122"/>
              </a:rPr>
              <a:t>//高阶函数  返回函数</a:t>
            </a:r>
            <a:r>
              <a:rPr lang="en-US" sz="1400" b="0">
                <a:solidFill>
                  <a:srgbClr val="000000"/>
                </a:solidFill>
                <a:latin typeface="Consolas" panose="020B0609020204030204" charset="0"/>
                <a:ea typeface="宋体" panose="02010600030101010101" pitchFamily="2" charset="-122"/>
              </a:rPr>
              <a:t>  16.         </a:t>
            </a:r>
            <a:r>
              <a:rPr lang="zh-CN" sz="1400" b="0">
                <a:solidFill>
                  <a:srgbClr val="008200"/>
                </a:solidFill>
                <a:ea typeface="宋体" panose="02010600030101010101" pitchFamily="2" charset="-122"/>
              </a:rPr>
              <a:t>//x不可变，函数无副作用</a:t>
            </a:r>
            <a:r>
              <a:rPr lang="en-US" sz="1400" b="0">
                <a:solidFill>
                  <a:srgbClr val="000000"/>
                </a:solidFill>
                <a:latin typeface="Consolas" panose="020B0609020204030204" charset="0"/>
                <a:ea typeface="宋体" panose="02010600030101010101" pitchFamily="2" charset="-122"/>
              </a:rPr>
              <a:t>  17.         </a:t>
            </a:r>
            <a:r>
              <a:rPr lang="zh-CN" sz="1400" b="0">
                <a:solidFill>
                  <a:srgbClr val="008200"/>
                </a:solidFill>
                <a:ea typeface="宋体" panose="02010600030101010101" pitchFamily="2" charset="-122"/>
              </a:rPr>
              <a:t>//闭包=函数 + 引用环境  返回函数被调用时，</a:t>
            </a:r>
            <a:r>
              <a:rPr lang="en-US" sz="1400" b="0">
                <a:solidFill>
                  <a:srgbClr val="000000"/>
                </a:solidFill>
                <a:latin typeface="Consolas" panose="020B0609020204030204" charset="0"/>
                <a:ea typeface="宋体" panose="02010600030101010101" pitchFamily="2" charset="-122"/>
              </a:rPr>
              <a:t>  18.         </a:t>
            </a:r>
            <a:r>
              <a:rPr lang="zh-CN" sz="1400" b="0">
                <a:solidFill>
                  <a:srgbClr val="008200"/>
                </a:solidFill>
                <a:ea typeface="宋体" panose="02010600030101010101" pitchFamily="2" charset="-122"/>
              </a:rPr>
              <a:t>// </a:t>
            </a:r>
            <a:r>
              <a:rPr lang="en-US" altLang="zh-CN" sz="1400" b="0">
                <a:solidFill>
                  <a:srgbClr val="008200"/>
                </a:solidFill>
                <a:ea typeface="宋体" panose="02010600030101010101" pitchFamily="2" charset="-122"/>
              </a:rPr>
              <a:t>  </a:t>
            </a:r>
            <a:r>
              <a:rPr lang="zh-CN" sz="1400" b="0">
                <a:solidFill>
                  <a:srgbClr val="008200"/>
                </a:solidFill>
                <a:ea typeface="宋体" panose="02010600030101010101" pitchFamily="2" charset="-122"/>
              </a:rPr>
              <a:t>x的值会被返回函数引用到，并进行惰性求值</a:t>
            </a:r>
            <a:r>
              <a:rPr lang="en-US" sz="1400" b="0">
                <a:solidFill>
                  <a:srgbClr val="000000"/>
                </a:solidFill>
                <a:latin typeface="Consolas" panose="020B0609020204030204" charset="0"/>
                <a:ea typeface="宋体" panose="02010600030101010101" pitchFamily="2" charset="-122"/>
              </a:rPr>
              <a:t>  </a:t>
            </a:r>
            <a:r>
              <a:rPr lang="en-US" sz="1400" b="0">
                <a:solidFill>
                  <a:srgbClr val="000000"/>
                </a:solidFill>
                <a:latin typeface="Consolas" panose="020B0609020204030204" charset="0"/>
                <a:ea typeface="宋体" panose="02010600030101010101" pitchFamily="2" charset="-122"/>
              </a:rPr>
              <a:t>19.         </a:t>
            </a:r>
            <a:r>
              <a:rPr lang="en-US" sz="1400" b="1">
                <a:solidFill>
                  <a:srgbClr val="006699"/>
                </a:solidFill>
                <a:latin typeface="Consolas" panose="020B0609020204030204" charset="0"/>
                <a:ea typeface="宋体" panose="02010600030101010101" pitchFamily="2" charset="-122"/>
              </a:rPr>
              <a:t>return</a:t>
            </a:r>
            <a:r>
              <a:rPr lang="en-US" sz="1400" b="0">
                <a:solidFill>
                  <a:srgbClr val="000000"/>
                </a:solidFill>
                <a:latin typeface="Consolas" panose="020B0609020204030204" charset="0"/>
                <a:ea typeface="宋体" panose="02010600030101010101" pitchFamily="2" charset="-122"/>
              </a:rPr>
              <a:t> (y) -&gt; operator.apply(x, y);  </a:t>
            </a:r>
            <a:r>
              <a:rPr lang="en-US" sz="1400" b="0">
                <a:solidFill>
                  <a:srgbClr val="000000"/>
                </a:solidFill>
                <a:latin typeface="Consolas" panose="020B0609020204030204" charset="0"/>
                <a:ea typeface="宋体" panose="02010600030101010101" pitchFamily="2" charset="-122"/>
              </a:rPr>
              <a:t>20.     }  </a:t>
            </a:r>
            <a:r>
              <a:rPr lang="en-US" sz="1400" b="0">
                <a:solidFill>
                  <a:srgbClr val="000000"/>
                </a:solidFill>
                <a:latin typeface="Consolas" panose="020B0609020204030204" charset="0"/>
                <a:ea typeface="宋体" panose="02010600030101010101" pitchFamily="2" charset="-122"/>
              </a:rPr>
              <a:t>21. }  </a:t>
            </a:r>
            <a:r>
              <a:rPr lang="en-US" sz="1400" b="0">
                <a:latin typeface="Calibri" panose="020F0502020204030204" charset="0"/>
                <a:ea typeface="宋体" panose="02010600030101010101" pitchFamily="2" charset="-122"/>
                <a:cs typeface="Times New Roman" panose="02020603050405020304" charset="0"/>
              </a:rPr>
              <a:t> </a:t>
            </a:r>
            <a:endParaRPr lang="zh-CN" altLang="en-US" sz="1400"/>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5300" y="350520"/>
            <a:ext cx="10515600" cy="1325563"/>
          </a:xfrm>
        </p:spPr>
        <p:txBody>
          <a:bodyPr/>
          <a:p>
            <a:r>
              <a:rPr lang="zh-CN" altLang="en-US"/>
              <a:t>函数式编程的优缺点</a:t>
            </a:r>
            <a:endParaRPr lang="en-US" altLang="zh-CN"/>
          </a:p>
        </p:txBody>
      </p:sp>
      <p:sp>
        <p:nvSpPr>
          <p:cNvPr id="3" name="内容占位符 2"/>
          <p:cNvSpPr>
            <a:spLocks noGrp="1"/>
          </p:cNvSpPr>
          <p:nvPr>
            <p:ph idx="1"/>
          </p:nvPr>
        </p:nvSpPr>
        <p:spPr>
          <a:xfrm>
            <a:off x="381000" y="1423670"/>
            <a:ext cx="11301095" cy="5245735"/>
          </a:xfrm>
        </p:spPr>
        <p:txBody>
          <a:bodyPr>
            <a:normAutofit/>
          </a:bodyPr>
          <a:p>
            <a:r>
              <a:rPr lang="zh-CN" altLang="en-US"/>
              <a:t>函数式编程的优点：</a:t>
            </a:r>
            <a:endParaRPr lang="zh-CN" altLang="en-US"/>
          </a:p>
          <a:p>
            <a:pPr lvl="1"/>
            <a:r>
              <a:rPr lang="zh-CN" altLang="en-US">
                <a:sym typeface="+mn-ea"/>
              </a:rPr>
              <a:t>高度的抽象，易于扩展</a:t>
            </a:r>
            <a:r>
              <a:rPr lang="en-US" altLang="zh-CN">
                <a:sym typeface="+mn-ea"/>
              </a:rPr>
              <a:t> </a:t>
            </a:r>
            <a:r>
              <a:rPr lang="en-US" altLang="zh-CN" sz="1800">
                <a:sym typeface="+mn-ea"/>
              </a:rPr>
              <a:t> </a:t>
            </a:r>
            <a:r>
              <a:rPr lang="en-US" altLang="zh-CN" sz="1800">
                <a:solidFill>
                  <a:schemeClr val="accent5">
                    <a:lumMod val="75000"/>
                  </a:schemeClr>
                </a:solidFill>
                <a:sym typeface="+mn-ea"/>
              </a:rPr>
              <a:t>函数式编程是数据化表达，非常抽象，在表达范围内是易于扩展的</a:t>
            </a:r>
            <a:endParaRPr lang="en-US" altLang="zh-CN" sz="1800">
              <a:solidFill>
                <a:schemeClr val="accent5">
                  <a:lumMod val="75000"/>
                </a:schemeClr>
              </a:solidFill>
            </a:endParaRPr>
          </a:p>
          <a:p>
            <a:pPr lvl="1"/>
            <a:r>
              <a:rPr lang="en-US" altLang="zh-CN">
                <a:sym typeface="+mn-ea"/>
              </a:rPr>
              <a:t>声明式表达，易于理解</a:t>
            </a:r>
            <a:endParaRPr lang="en-US" altLang="zh-CN"/>
          </a:p>
          <a:p>
            <a:pPr lvl="1"/>
            <a:r>
              <a:rPr lang="en-US" altLang="zh-CN">
                <a:sym typeface="+mn-ea"/>
              </a:rPr>
              <a:t>形式化验证，易于自证</a:t>
            </a:r>
            <a:endParaRPr lang="en-US" altLang="zh-CN"/>
          </a:p>
          <a:p>
            <a:pPr lvl="1"/>
            <a:r>
              <a:rPr lang="en-US" altLang="zh-CN">
                <a:sym typeface="+mn-ea"/>
              </a:rPr>
              <a:t>不可变状态，易于并发</a:t>
            </a:r>
            <a:endParaRPr lang="en-US" altLang="zh-CN"/>
          </a:p>
          <a:p>
            <a:pPr lvl="1"/>
            <a:endParaRPr lang="zh-CN" altLang="en-US"/>
          </a:p>
          <a:p>
            <a:r>
              <a:rPr lang="zh-CN" altLang="en-US"/>
              <a:t>函数式编程的缺点：</a:t>
            </a:r>
            <a:r>
              <a:rPr lang="en-US" altLang="zh-CN"/>
              <a:t> </a:t>
            </a:r>
            <a:endParaRPr lang="en-US" altLang="zh-CN"/>
          </a:p>
          <a:p>
            <a:pPr lvl="1"/>
            <a:r>
              <a:rPr lang="zh-CN" altLang="en-US"/>
              <a:t>对问题域的代数化建模门槛高，适用域受限</a:t>
            </a:r>
            <a:r>
              <a:rPr lang="en-US" altLang="zh-CN" sz="2400"/>
              <a:t>  </a:t>
            </a:r>
            <a:r>
              <a:rPr lang="zh-CN" altLang="en-US" sz="2000">
                <a:solidFill>
                  <a:schemeClr val="accent5">
                    <a:lumMod val="75000"/>
                  </a:schemeClr>
                </a:solidFill>
              </a:rPr>
              <a:t>优势在数据处理</a:t>
            </a:r>
            <a:endParaRPr lang="zh-CN" altLang="en-US">
              <a:solidFill>
                <a:schemeClr val="accent5">
                  <a:lumMod val="75000"/>
                </a:schemeClr>
              </a:solidFill>
            </a:endParaRPr>
          </a:p>
          <a:p>
            <a:pPr lvl="1"/>
            <a:r>
              <a:rPr lang="zh-CN" altLang="en-US"/>
              <a:t>可能导致性能较差</a:t>
            </a:r>
            <a:r>
              <a:rPr lang="en-US" altLang="zh-CN"/>
              <a:t>  </a:t>
            </a:r>
            <a:r>
              <a:rPr lang="zh-CN" altLang="en-US" sz="2000">
                <a:solidFill>
                  <a:schemeClr val="accent5">
                    <a:lumMod val="75000"/>
                  </a:schemeClr>
                </a:solidFill>
              </a:rPr>
              <a:t>函数式编程增加了很多中间层，它的规则描述和惰性求值等使得优化变得困难</a:t>
            </a:r>
            <a:endParaRPr lang="zh-CN" altLang="en-US" sz="2000">
              <a:solidFill>
                <a:schemeClr val="accent5">
                  <a:lumMod val="75000"/>
                </a:schemeClr>
              </a:solidFill>
            </a:endParaRPr>
          </a:p>
          <a:p>
            <a:pPr lvl="1"/>
            <a:r>
              <a:rPr lang="zh-CN" altLang="en-US" sz="2400"/>
              <a:t>不可变的约束导致数据耦合</a:t>
            </a:r>
            <a:r>
              <a:rPr lang="en-US" altLang="zh-CN" sz="2400"/>
              <a:t>    </a:t>
            </a:r>
            <a:endParaRPr lang="zh-CN" altLang="en-US" sz="2400"/>
          </a:p>
          <a:p>
            <a:pPr lvl="1"/>
            <a:r>
              <a:rPr lang="zh-CN" altLang="en-US" sz="2400"/>
              <a:t>闭包接口粒度过细，往往需要再组合才能构成业务概念</a:t>
            </a:r>
            <a:endParaRPr lang="zh-CN" altLang="en-US" sz="2400"/>
          </a:p>
          <a:p>
            <a:pPr marL="457200" lvl="1" indent="0">
              <a:buNone/>
            </a:pPr>
            <a:endParaRPr lang="zh-CN" altLang="en-US" sz="2000">
              <a:solidFill>
                <a:schemeClr val="accent5">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函数式编程</a:t>
            </a:r>
            <a:endParaRPr lang="en-US" altLang="zh-CN"/>
          </a:p>
        </p:txBody>
      </p:sp>
      <p:sp>
        <p:nvSpPr>
          <p:cNvPr id="3" name="内容占位符 2"/>
          <p:cNvSpPr>
            <a:spLocks noGrp="1"/>
          </p:cNvSpPr>
          <p:nvPr>
            <p:ph idx="1"/>
          </p:nvPr>
        </p:nvSpPr>
        <p:spPr/>
        <p:txBody>
          <a:bodyPr/>
          <a:p>
            <a:r>
              <a:rPr lang="zh-CN" altLang="en-US"/>
              <a:t>一个小例子的演化过程</a:t>
            </a:r>
            <a:endParaRPr lang="zh-CN" altLang="en-US"/>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a:t>
            </a:r>
            <a:endParaRPr lang="zh-CN" altLang="en-US"/>
          </a:p>
        </p:txBody>
      </p:sp>
      <p:sp>
        <p:nvSpPr>
          <p:cNvPr id="3" name="内容占位符 2"/>
          <p:cNvSpPr>
            <a:spLocks noGrp="1"/>
          </p:cNvSpPr>
          <p:nvPr>
            <p:ph idx="1"/>
          </p:nvPr>
        </p:nvSpPr>
        <p:spPr/>
        <p:txBody>
          <a:bodyPr/>
          <a:p>
            <a:r>
              <a:rPr lang="zh-CN" altLang="en-US"/>
              <a:t>函数式接口(Functional Interface)就是一个有且仅有一个抽象方法，但是可以有多个非抽象方法的接口（包括静态方法和默认实现方法）</a:t>
            </a:r>
            <a:endParaRPr lang="zh-CN" altLang="en-US"/>
          </a:p>
          <a:p>
            <a:endParaRPr lang="zh-CN" altLang="en-US"/>
          </a:p>
          <a:p>
            <a:r>
              <a:rPr lang="zh-CN" altLang="en-US"/>
              <a:t>函数式接口可以被隐式转换为 lambda 表达式</a:t>
            </a:r>
            <a:endParaRPr lang="zh-CN" altLang="en-US"/>
          </a:p>
          <a:p>
            <a:endParaRPr lang="zh-CN" altLang="en-US"/>
          </a:p>
          <a:p>
            <a:r>
              <a:rPr lang="zh-CN" altLang="en-US"/>
              <a:t>用@FunctionalInterface注解标注，编译器将检查接口的定义是否符合函数式接口的规范</a:t>
            </a:r>
            <a:r>
              <a:rPr lang="en-US" altLang="zh-CN"/>
              <a:t> </a:t>
            </a:r>
            <a:endParaRPr lang="en-US" altLang="zh-CN"/>
          </a:p>
        </p:txBody>
      </p:sp>
      <p:sp>
        <p:nvSpPr>
          <p:cNvPr id="10" name="文本框 9"/>
          <p:cNvSpPr txBox="1"/>
          <p:nvPr/>
        </p:nvSpPr>
        <p:spPr>
          <a:xfrm>
            <a:off x="10810240" y="6009640"/>
            <a:ext cx="640080" cy="368300"/>
          </a:xfrm>
          <a:prstGeom prst="rect">
            <a:avLst/>
          </a:prstGeom>
          <a:solidFill>
            <a:schemeClr val="bg1">
              <a:lumMod val="75000"/>
            </a:schemeClr>
          </a:solidFill>
        </p:spPr>
        <p:txBody>
          <a:bodyPr wrap="none" rtlCol="0">
            <a:spAutoFit/>
          </a:bodyPr>
          <a:p>
            <a:r>
              <a:rPr lang="zh-CN" altLang="en-US"/>
              <a:t>代码</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a:t>
            </a:r>
            <a:endParaRPr lang="zh-CN" altLang="en-US"/>
          </a:p>
        </p:txBody>
      </p:sp>
      <p:graphicFrame>
        <p:nvGraphicFramePr>
          <p:cNvPr id="4" name="表格 3"/>
          <p:cNvGraphicFramePr/>
          <p:nvPr>
            <p:custDataLst>
              <p:tags r:id="rId1"/>
            </p:custDataLst>
          </p:nvPr>
        </p:nvGraphicFramePr>
        <p:xfrm>
          <a:off x="5684520" y="441960"/>
          <a:ext cx="6351270" cy="6217920"/>
        </p:xfrm>
        <a:graphic>
          <a:graphicData uri="http://schemas.openxmlformats.org/drawingml/2006/table">
            <a:tbl>
              <a:tblPr firstRow="1" bandRow="1">
                <a:tableStyleId>{5C22544A-7EE6-4342-B048-85BDC9FD1C3A}</a:tableStyleId>
              </a:tblPr>
              <a:tblGrid>
                <a:gridCol w="1369695"/>
                <a:gridCol w="1231265"/>
                <a:gridCol w="1106170"/>
                <a:gridCol w="2644140"/>
              </a:tblGrid>
              <a:tr h="226695">
                <a:tc>
                  <a:txBody>
                    <a:bodyPr/>
                    <a:p>
                      <a:pPr indent="0">
                        <a:buNone/>
                      </a:pPr>
                      <a:r>
                        <a:rPr lang="zh-CN" sz="1000" b="1">
                          <a:solidFill>
                            <a:srgbClr val="000000"/>
                          </a:solidFill>
                          <a:latin typeface="Arial" panose="020B0604020202020204" pitchFamily="34" charset="0"/>
                          <a:ea typeface="宋体" panose="02010600030101010101" pitchFamily="2" charset="-122"/>
                        </a:rPr>
                        <a:t>函数式接口</a:t>
                      </a:r>
                      <a:endParaRPr lang="zh-CN" altLang="en-US" sz="10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00" b="1">
                          <a:solidFill>
                            <a:srgbClr val="000000"/>
                          </a:solidFill>
                          <a:latin typeface="Arial" panose="020B0604020202020204" pitchFamily="34" charset="0"/>
                          <a:ea typeface="宋体" panose="02010600030101010101" pitchFamily="2" charset="-122"/>
                        </a:rPr>
                        <a:t>函数式描述</a:t>
                      </a:r>
                      <a:endParaRPr lang="zh-CN" altLang="en-US" sz="10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en-US" sz="1000" b="1">
                          <a:solidFill>
                            <a:srgbClr val="000000"/>
                          </a:solidFill>
                          <a:latin typeface="宋体" panose="02010600030101010101" pitchFamily="2" charset="-122"/>
                        </a:rPr>
                        <a:t>Signature</a:t>
                      </a:r>
                      <a:endParaRPr lang="en-US" altLang="en-US" sz="1000" b="1">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00" b="1">
                          <a:solidFill>
                            <a:srgbClr val="000000"/>
                          </a:solidFill>
                          <a:latin typeface="Arial" panose="020B0604020202020204" pitchFamily="34" charset="0"/>
                          <a:ea typeface="宋体" panose="02010600030101010101" pitchFamily="2" charset="-122"/>
                        </a:rPr>
                        <a:t>其他等价函数（原生特化及其他）</a:t>
                      </a:r>
                      <a:endParaRPr lang="zh-CN" altLang="en-US" sz="1000" b="1">
                        <a:solidFill>
                          <a:srgbClr val="000000"/>
                        </a:solidFill>
                        <a:latin typeface="Arial" panose="020B0604020202020204" pitchFamily="34" charset="0"/>
                        <a:ea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520700">
                <a:tc>
                  <a:txBody>
                    <a:bodyPr/>
                    <a:p>
                      <a:pPr indent="0">
                        <a:buNone/>
                      </a:pPr>
                      <a:r>
                        <a:rPr lang="en-US" sz="1000" b="0">
                          <a:solidFill>
                            <a:srgbClr val="000000"/>
                          </a:solidFill>
                          <a:latin typeface="宋体" panose="02010600030101010101" pitchFamily="2" charset="-122"/>
                        </a:rPr>
                        <a:t>Predicate&lt;T&gt;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-&gt; boolean</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(TT;)Z</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DoublePredicate</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IntPredicate</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LongPredicate</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75005">
                <a:tc>
                  <a:txBody>
                    <a:bodyPr/>
                    <a:p>
                      <a:pPr indent="0">
                        <a:buNone/>
                      </a:pPr>
                      <a:r>
                        <a:rPr lang="en-US" sz="1000" b="0">
                          <a:solidFill>
                            <a:srgbClr val="000000"/>
                          </a:solidFill>
                          <a:latin typeface="宋体" panose="02010600030101010101" pitchFamily="2" charset="-122"/>
                        </a:rPr>
                        <a:t>Supplier&lt;T&gt;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 -&gt; 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BooleanSupplier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DoubleSupplier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IntSupplier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LongSupplier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1335">
                <a:tc>
                  <a:txBody>
                    <a:bodyPr/>
                    <a:p>
                      <a:pPr indent="0">
                        <a:buNone/>
                      </a:pPr>
                      <a:r>
                        <a:rPr lang="en-US" sz="1000" b="0">
                          <a:solidFill>
                            <a:srgbClr val="000000"/>
                          </a:solidFill>
                          <a:latin typeface="宋体" panose="02010600030101010101" pitchFamily="2" charset="-122"/>
                        </a:rPr>
                        <a:t>Consumer&lt;T&gt;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-&gt; void</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(TT;)V</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DoubleConsumer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IntConsumer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LongConsumer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785">
                <a:tc>
                  <a:txBody>
                    <a:bodyPr/>
                    <a:p>
                      <a:pPr indent="0">
                        <a:buNone/>
                      </a:pPr>
                      <a:r>
                        <a:rPr lang="en-US" sz="1000" b="0">
                          <a:solidFill>
                            <a:srgbClr val="000000"/>
                          </a:solidFill>
                          <a:latin typeface="宋体" panose="02010600030101010101" pitchFamily="2" charset="-122"/>
                        </a:rPr>
                        <a:t>Function&lt;T, R&gt;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-&gt; 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DoubleFunction&lt;R&gt;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DoubleToIntFunction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DoubleToLongFunction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IntFunction&lt;R&gt;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IntToDoubleFunction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IntToLongFunction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LongFunction&lt;R&gt;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LongToDoubleFunction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LongToIntFunction</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ToDoubleFunction&lt;T&gt;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ToIntFunction&lt;T&gt;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ToLongFunction&lt;T&gt;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0700">
                <a:tc>
                  <a:txBody>
                    <a:bodyPr/>
                    <a:p>
                      <a:pPr indent="0">
                        <a:buNone/>
                      </a:pPr>
                      <a:r>
                        <a:rPr lang="en-US" sz="1000" b="0">
                          <a:solidFill>
                            <a:srgbClr val="000000"/>
                          </a:solidFill>
                          <a:latin typeface="宋体" panose="02010600030101010101" pitchFamily="2" charset="-122"/>
                        </a:rPr>
                        <a:t>UnaryOperator&lt;T&gt;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-&gt; 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DoubleUnaryOperator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IntUnaryOperator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LongUnaryOperator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7965">
                <a:tc>
                  <a:txBody>
                    <a:bodyPr/>
                    <a:p>
                      <a:pPr indent="0">
                        <a:buNone/>
                      </a:pPr>
                      <a:r>
                        <a:rPr lang="en-US" sz="1000" b="0">
                          <a:solidFill>
                            <a:srgbClr val="000000"/>
                          </a:solidFill>
                          <a:latin typeface="宋体" panose="02010600030101010101" pitchFamily="2" charset="-122"/>
                        </a:rPr>
                        <a:t>BiPredicate&lt;T, U&gt;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U) -&gt; boolean</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(TT;TU;)Z</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0700">
                <a:tc>
                  <a:txBody>
                    <a:bodyPr/>
                    <a:p>
                      <a:pPr indent="0">
                        <a:buNone/>
                      </a:pPr>
                      <a:r>
                        <a:rPr lang="en-US" sz="1000" b="0">
                          <a:solidFill>
                            <a:srgbClr val="000000"/>
                          </a:solidFill>
                          <a:latin typeface="宋体" panose="02010600030101010101" pitchFamily="2" charset="-122"/>
                        </a:rPr>
                        <a:t>BiConsumer&lt;T, U&gt;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(T,R) -&gt; void</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(TT;TU;)V</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ObjDoubleConsumer&lt;T&gt;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ObjIntConsumer&lt;T&gt;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ObjLongConsumer&lt;T&gt;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1335">
                <a:tc>
                  <a:txBody>
                    <a:bodyPr/>
                    <a:p>
                      <a:pPr indent="0">
                        <a:buNone/>
                      </a:pPr>
                      <a:r>
                        <a:rPr lang="en-US" sz="1000" b="0">
                          <a:solidFill>
                            <a:srgbClr val="000000"/>
                          </a:solidFill>
                          <a:latin typeface="宋体" panose="02010600030101010101" pitchFamily="2" charset="-122"/>
                        </a:rPr>
                        <a:t>BiFunction&lt;T, U, R&gt;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U) -&gt; 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(TT;TU;)TR;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ToDoubleBiFunction&lt;T, U&gt;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ToIntBiFunction&lt;T, U&gt;</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ToLongBiFunction&lt;T, U&gt;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0700">
                <a:tc>
                  <a:txBody>
                    <a:bodyPr/>
                    <a:p>
                      <a:pPr indent="0">
                        <a:buNone/>
                      </a:pPr>
                      <a:r>
                        <a:rPr lang="en-US" sz="1000" b="0">
                          <a:solidFill>
                            <a:srgbClr val="000000"/>
                          </a:solidFill>
                          <a:latin typeface="宋体" panose="02010600030101010101" pitchFamily="2" charset="-122"/>
                        </a:rPr>
                        <a:t>BinaryOperator&lt;T&gt;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 T) -&gt; 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(TT;TT;)TT;</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 panose="02010600030101010101" pitchFamily="2" charset="-122"/>
                        </a:rPr>
                        <a:t>DoubleBinaryOperator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IntBinaryOperator</a:t>
                      </a:r>
                      <a:endParaRPr lang="en-US" sz="1000" b="0">
                        <a:solidFill>
                          <a:srgbClr val="000000"/>
                        </a:solidFill>
                        <a:latin typeface="宋体" panose="02010600030101010101" pitchFamily="2" charset="-122"/>
                      </a:endParaRPr>
                    </a:p>
                    <a:p>
                      <a:pPr indent="0">
                        <a:buNone/>
                      </a:pPr>
                      <a:r>
                        <a:rPr lang="en-US" sz="1000" b="0">
                          <a:solidFill>
                            <a:srgbClr val="000000"/>
                          </a:solidFill>
                          <a:latin typeface="宋体" panose="02010600030101010101" pitchFamily="2" charset="-122"/>
                        </a:rPr>
                        <a:t>LongBinaryOperator</a:t>
                      </a:r>
                      <a:endParaRPr lang="en-US" altLang="en-US" sz="10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477520" y="1833880"/>
            <a:ext cx="3226435" cy="2584450"/>
          </a:xfrm>
          <a:prstGeom prst="rect">
            <a:avLst/>
          </a:prstGeom>
          <a:noFill/>
        </p:spPr>
        <p:txBody>
          <a:bodyPr wrap="none" rtlCol="0">
            <a:spAutoFit/>
          </a:bodyPr>
          <a:p>
            <a:pPr marL="285750" indent="-285750" algn="l">
              <a:buFont typeface="Arial" panose="020B0604020202020204" pitchFamily="34" charset="0"/>
              <a:buChar char="•"/>
            </a:pPr>
            <a:r>
              <a:rPr lang="zh-CN" altLang="en-US"/>
              <a:t>四大基本函数式接口</a:t>
            </a:r>
            <a:endParaRPr lang="zh-CN" altLang="en-US"/>
          </a:p>
          <a:p>
            <a:pPr marL="742950" lvl="1" indent="-285750" algn="l">
              <a:buFont typeface="Arial" panose="020B0604020202020204" pitchFamily="34" charset="0"/>
              <a:buChar char="•"/>
            </a:pP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特殊函数式接口</a:t>
            </a:r>
            <a:r>
              <a:rPr lang="en-US" altLang="zh-CN"/>
              <a:t> </a:t>
            </a:r>
            <a:endParaRPr lang="en-US" altLang="zh-CN"/>
          </a:p>
          <a:p>
            <a:pPr marL="285750" indent="-285750" algn="l">
              <a:buFont typeface="Arial" panose="020B0604020202020204" pitchFamily="34" charset="0"/>
              <a:buChar char="•"/>
            </a:pPr>
            <a:endParaRPr lang="en-US" altLang="zh-CN"/>
          </a:p>
          <a:p>
            <a:pPr marL="742950" lvl="1" indent="-285750" algn="l">
              <a:buFont typeface="Arial" panose="020B0604020202020204" pitchFamily="34" charset="0"/>
              <a:buChar char="•"/>
            </a:pPr>
            <a:r>
              <a:rPr lang="en-US" altLang="zh-CN"/>
              <a:t>Runnable </a:t>
            </a:r>
            <a:endParaRPr lang="en-US" altLang="zh-CN"/>
          </a:p>
          <a:p>
            <a:pPr marL="1200150" lvl="2" indent="-285750" algn="l">
              <a:buFont typeface="Arial" panose="020B0604020202020204" pitchFamily="34" charset="0"/>
              <a:buChar char="•"/>
            </a:pPr>
            <a:r>
              <a:rPr lang="zh-CN" altLang="en-US"/>
              <a:t>（）</a:t>
            </a:r>
            <a:r>
              <a:rPr lang="en-US" altLang="zh-CN"/>
              <a:t> -&gt; void</a:t>
            </a:r>
            <a:endParaRPr lang="en-US" altLang="zh-CN"/>
          </a:p>
          <a:p>
            <a:pPr marL="742950" lvl="1" indent="-285750" algn="l">
              <a:buFont typeface="Arial" panose="020B0604020202020204" pitchFamily="34" charset="0"/>
              <a:buChar char="•"/>
            </a:pPr>
            <a:r>
              <a:rPr lang="en-US" altLang="zh-CN">
                <a:solidFill>
                  <a:schemeClr val="tx1"/>
                </a:solidFill>
              </a:rPr>
              <a:t>Comparator</a:t>
            </a:r>
            <a:endParaRPr lang="en-US" altLang="zh-CN">
              <a:solidFill>
                <a:schemeClr val="tx1"/>
              </a:solidFill>
            </a:endParaRPr>
          </a:p>
          <a:p>
            <a:pPr marL="1200150" lvl="2" indent="-285750" algn="l">
              <a:buFont typeface="Arial" panose="020B0604020202020204" pitchFamily="34" charset="0"/>
              <a:buChar char="•"/>
            </a:pPr>
            <a:r>
              <a:rPr lang="zh-CN" altLang="en-US">
                <a:solidFill>
                  <a:schemeClr val="tx1"/>
                </a:solidFill>
              </a:rPr>
              <a:t>（</a:t>
            </a:r>
            <a:r>
              <a:rPr lang="en-US" altLang="zh-CN">
                <a:solidFill>
                  <a:schemeClr val="tx1"/>
                </a:solidFill>
              </a:rPr>
              <a:t>T, T</a:t>
            </a:r>
            <a:r>
              <a:rPr lang="zh-CN" altLang="en-US">
                <a:solidFill>
                  <a:schemeClr val="tx1"/>
                </a:solidFill>
              </a:rPr>
              <a:t>）</a:t>
            </a:r>
            <a:r>
              <a:rPr lang="en-US" altLang="zh-CN">
                <a:solidFill>
                  <a:schemeClr val="tx1"/>
                </a:solidFill>
              </a:rPr>
              <a:t> -&gt;  (TT;TT;)I</a:t>
            </a:r>
            <a:endParaRPr lang="en-US" altLang="zh-CN">
              <a:solidFill>
                <a:schemeClr val="tx1"/>
              </a:solidFill>
            </a:endParaRPr>
          </a:p>
        </p:txBody>
      </p:sp>
    </p:spTree>
  </p:cSld>
  <p:clrMapOvr>
    <a:masterClrMapping/>
  </p:clrMapOvr>
</p:sld>
</file>

<file path=ppt/tags/tag1.xml><?xml version="1.0" encoding="utf-8"?>
<p:tagLst xmlns:p="http://schemas.openxmlformats.org/presentationml/2006/main">
  <p:tag name="KSO_WM_UNIT_TABLE_BEAUTIFY" val="smartTable{68644f89-563f-44c1-860a-1e4521ec8dfa}"/>
  <p:tag name="TABLE_ENDDRAG_ORIGIN_RECT" val="500*489"/>
  <p:tag name="TABLE_ENDDRAG_RECT" val="447*34*500*489"/>
</p:tagLst>
</file>

<file path=ppt/tags/tag2.xml><?xml version="1.0" encoding="utf-8"?>
<p:tagLst xmlns:p="http://schemas.openxmlformats.org/presentationml/2006/main">
  <p:tag name="KSO_WM_UNIT_PLACING_PICTURE_USER_VIEWPORT" val="{&quot;height&quot;:6768,&quot;width&quot;:9600}"/>
</p:tagLst>
</file>

<file path=ppt/tags/tag3.xml><?xml version="1.0" encoding="utf-8"?>
<p:tagLst xmlns:p="http://schemas.openxmlformats.org/presentationml/2006/main">
  <p:tag name="KSO_WM_UNIT_TABLE_BEAUTIFY" val="smartTable{2f947cd8-bde5-4358-998c-767a6ab3c744}"/>
  <p:tag name="TABLE_ENDDRAG_ORIGIN_RECT" val="776*453"/>
  <p:tag name="TABLE_ENDDRAG_RECT" val="91*86*776*4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7680</Words>
  <Application>WPS 演示</Application>
  <PresentationFormat>宽屏</PresentationFormat>
  <Paragraphs>535</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Arial Unicode MS</vt:lpstr>
      <vt:lpstr>Calibri</vt:lpstr>
      <vt:lpstr>微软雅黑</vt:lpstr>
      <vt:lpstr>Consolas</vt:lpstr>
      <vt:lpstr>Times New Roman</vt:lpstr>
      <vt:lpstr>HiddenHorzOCR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Jacky</dc:creator>
  <cp:lastModifiedBy>zhengrun</cp:lastModifiedBy>
  <cp:revision>69</cp:revision>
  <dcterms:created xsi:type="dcterms:W3CDTF">2022-03-31T01:57:00Z</dcterms:created>
  <dcterms:modified xsi:type="dcterms:W3CDTF">2022-04-01T07:58:25Z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7553547AAAA74F29AA0014ECCE24042F</vt:lpwstr>
  </property>
  <property fmtid="{D5CDD505-2E9C-101B-9397-08002B2CF9AE}" pid="3" name="KSOProductBuildVer">
    <vt:lpwstr>2052-11.1.0.11365</vt:lpwstr>
  </property>
</Properties>
</file>