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8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eb.stanford.edu/class/archive/cs/cs143/cs143.1128/" TargetMode="External"/><Relationship Id="rId2" Type="http://schemas.openxmlformats.org/officeDocument/2006/relationships/hyperlink" Target="https://www.cs.toronto.edu/~flavell/compilers/index.html" TargetMode="External"/><Relationship Id="rId1" Type="http://schemas.openxmlformats.org/officeDocument/2006/relationships/slideLayout" Target="../slideLayouts/slideLayout2.xml"/><Relationship Id="rId4" Type="http://schemas.openxmlformats.org/officeDocument/2006/relationships/hyperlink" Target="https://www.geeksforgeeks.org/symbol-table-in-compiler-desig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Understanding Symbol Table in Compilers</a:t>
            </a:r>
          </a:p>
        </p:txBody>
      </p:sp>
      <p:sp>
        <p:nvSpPr>
          <p:cNvPr id="3" name="Subtitle 2"/>
          <p:cNvSpPr>
            <a:spLocks noGrp="1"/>
          </p:cNvSpPr>
          <p:nvPr>
            <p:ph type="subTitle" idx="1"/>
          </p:nvPr>
        </p:nvSpPr>
        <p:spPr/>
        <p:txBody>
          <a:bodyPr/>
          <a:lstStyle/>
          <a:p>
            <a:r>
              <a:rPr dirty="0"/>
              <a:t>A Key Component of Compiler Design</a:t>
            </a:r>
          </a:p>
          <a:p>
            <a:r>
              <a:rPr dirty="0"/>
              <a:t>Presented by: </a:t>
            </a:r>
            <a:r>
              <a:rPr lang="en-IN" dirty="0"/>
              <a:t>R. Arunkumar</a:t>
            </a:r>
            <a:endParaRPr dirty="0"/>
          </a:p>
          <a:p>
            <a:r>
              <a:rPr dirty="0"/>
              <a:t>Date: </a:t>
            </a:r>
            <a:r>
              <a:rPr lang="en-IN" dirty="0"/>
              <a:t>15-10-2024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Symbol Table</a:t>
            </a:r>
          </a:p>
        </p:txBody>
      </p:sp>
      <p:sp>
        <p:nvSpPr>
          <p:cNvPr id="3" name="Content Placeholder 2"/>
          <p:cNvSpPr>
            <a:spLocks noGrp="1"/>
          </p:cNvSpPr>
          <p:nvPr>
            <p:ph idx="1"/>
          </p:nvPr>
        </p:nvSpPr>
        <p:spPr/>
        <p:txBody>
          <a:bodyPr/>
          <a:lstStyle/>
          <a:p>
            <a:pPr marL="0" indent="0">
              <a:buNone/>
            </a:pPr>
            <a:r>
              <a:rPr dirty="0">
                <a:solidFill>
                  <a:schemeClr val="accent1"/>
                </a:solidFill>
              </a:rPr>
              <a:t>Definition</a:t>
            </a:r>
            <a:r>
              <a:rPr dirty="0"/>
              <a:t>:</a:t>
            </a:r>
          </a:p>
          <a:p>
            <a:r>
              <a:rPr dirty="0"/>
              <a:t>A symbol table is a </a:t>
            </a:r>
            <a:r>
              <a:rPr dirty="0">
                <a:solidFill>
                  <a:srgbClr val="FF0000"/>
                </a:solidFill>
              </a:rPr>
              <a:t>data structure used by a compiler</a:t>
            </a:r>
            <a:r>
              <a:rPr dirty="0"/>
              <a:t> to store information about identifiers (e.g., variables, functions).</a:t>
            </a:r>
          </a:p>
          <a:p>
            <a:endParaRPr dirty="0"/>
          </a:p>
          <a:p>
            <a:pPr marL="0" indent="0">
              <a:buNone/>
            </a:pPr>
            <a:r>
              <a:rPr dirty="0">
                <a:solidFill>
                  <a:schemeClr val="accent1"/>
                </a:solidFill>
              </a:rPr>
              <a:t>Purpose</a:t>
            </a:r>
            <a:r>
              <a:rPr dirty="0"/>
              <a:t>:</a:t>
            </a:r>
          </a:p>
          <a:p>
            <a:r>
              <a:rPr dirty="0"/>
              <a:t>Helps with </a:t>
            </a:r>
            <a:r>
              <a:rPr dirty="0">
                <a:solidFill>
                  <a:srgbClr val="FF0000"/>
                </a:solidFill>
              </a:rPr>
              <a:t>semantic analysis </a:t>
            </a:r>
            <a:r>
              <a:rPr dirty="0"/>
              <a:t>and </a:t>
            </a:r>
            <a:r>
              <a:rPr dirty="0">
                <a:solidFill>
                  <a:srgbClr val="FF0000"/>
                </a:solidFill>
              </a:rPr>
              <a:t>code generation</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Functions of a Symbol Table</a:t>
            </a:r>
          </a:p>
        </p:txBody>
      </p:sp>
      <p:sp>
        <p:nvSpPr>
          <p:cNvPr id="3" name="Content Placeholder 2"/>
          <p:cNvSpPr>
            <a:spLocks noGrp="1"/>
          </p:cNvSpPr>
          <p:nvPr>
            <p:ph idx="1"/>
          </p:nvPr>
        </p:nvSpPr>
        <p:spPr/>
        <p:txBody>
          <a:bodyPr>
            <a:normAutofit fontScale="62500" lnSpcReduction="20000"/>
          </a:bodyPr>
          <a:lstStyle/>
          <a:p>
            <a:pPr marL="0" indent="0">
              <a:buNone/>
            </a:pPr>
            <a:r>
              <a:rPr dirty="0"/>
              <a:t>1. </a:t>
            </a:r>
            <a:r>
              <a:rPr dirty="0">
                <a:solidFill>
                  <a:schemeClr val="accent1"/>
                </a:solidFill>
              </a:rPr>
              <a:t>Store Information About Identifiers</a:t>
            </a:r>
          </a:p>
          <a:p>
            <a:pPr marL="400050" lvl="1" indent="0">
              <a:buNone/>
            </a:pPr>
            <a:r>
              <a:rPr dirty="0"/>
              <a:t> - Records names, data types, and memory locations.</a:t>
            </a:r>
          </a:p>
          <a:p>
            <a:endParaRPr dirty="0"/>
          </a:p>
          <a:p>
            <a:pPr marL="0" indent="0">
              <a:buNone/>
            </a:pPr>
            <a:r>
              <a:rPr dirty="0"/>
              <a:t>2. </a:t>
            </a:r>
            <a:r>
              <a:rPr dirty="0">
                <a:solidFill>
                  <a:schemeClr val="accent1"/>
                </a:solidFill>
              </a:rPr>
              <a:t>Aid in Semantic Analysis</a:t>
            </a:r>
          </a:p>
          <a:p>
            <a:pPr marL="400050" lvl="1" indent="0">
              <a:buNone/>
            </a:pPr>
            <a:r>
              <a:rPr dirty="0"/>
              <a:t> - Verifies correct usage of identifiers.</a:t>
            </a:r>
          </a:p>
          <a:p>
            <a:endParaRPr dirty="0"/>
          </a:p>
          <a:p>
            <a:pPr marL="0" indent="0">
              <a:buNone/>
            </a:pPr>
            <a:r>
              <a:rPr dirty="0"/>
              <a:t>3. </a:t>
            </a:r>
            <a:r>
              <a:rPr dirty="0">
                <a:solidFill>
                  <a:schemeClr val="accent1"/>
                </a:solidFill>
              </a:rPr>
              <a:t>Handle Scoping</a:t>
            </a:r>
          </a:p>
          <a:p>
            <a:pPr marL="400050" lvl="1" indent="0">
              <a:buNone/>
            </a:pPr>
            <a:r>
              <a:rPr dirty="0"/>
              <a:t> - Manages different scopes (local, global).</a:t>
            </a:r>
          </a:p>
          <a:p>
            <a:endParaRPr dirty="0"/>
          </a:p>
          <a:p>
            <a:pPr marL="0" indent="0">
              <a:buNone/>
            </a:pPr>
            <a:r>
              <a:rPr dirty="0"/>
              <a:t>4. </a:t>
            </a:r>
            <a:r>
              <a:rPr dirty="0">
                <a:solidFill>
                  <a:schemeClr val="accent1"/>
                </a:solidFill>
              </a:rPr>
              <a:t>Assist in Type Checking</a:t>
            </a:r>
          </a:p>
          <a:p>
            <a:pPr marL="400050" lvl="1" indent="0">
              <a:buNone/>
            </a:pPr>
            <a:r>
              <a:rPr dirty="0"/>
              <a:t> - Ensures compatible data types are used.</a:t>
            </a:r>
          </a:p>
          <a:p>
            <a:endParaRPr lang="en-IN" dirty="0"/>
          </a:p>
          <a:p>
            <a:pPr marL="0" indent="0">
              <a:buNone/>
            </a:pPr>
            <a:r>
              <a:rPr dirty="0"/>
              <a:t>5. </a:t>
            </a:r>
            <a:r>
              <a:rPr dirty="0">
                <a:solidFill>
                  <a:schemeClr val="accent1"/>
                </a:solidFill>
              </a:rPr>
              <a:t>Memory Management</a:t>
            </a:r>
          </a:p>
          <a:p>
            <a:pPr marL="400050" lvl="1" indent="0">
              <a:buNone/>
            </a:pPr>
            <a:r>
              <a:rPr dirty="0"/>
              <a:t>- Tracks memory locations for efficient code generation.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Structure of a Symbol Table</a:t>
            </a:r>
          </a:p>
        </p:txBody>
      </p:sp>
      <p:sp>
        <p:nvSpPr>
          <p:cNvPr id="3" name="Content Placeholder 2"/>
          <p:cNvSpPr>
            <a:spLocks noGrp="1"/>
          </p:cNvSpPr>
          <p:nvPr>
            <p:ph idx="1"/>
          </p:nvPr>
        </p:nvSpPr>
        <p:spPr/>
        <p:txBody>
          <a:bodyPr>
            <a:normAutofit fontScale="92500" lnSpcReduction="20000"/>
          </a:bodyPr>
          <a:lstStyle/>
          <a:p>
            <a:pPr marL="0" indent="0">
              <a:buNone/>
            </a:pPr>
            <a:r>
              <a:rPr dirty="0">
                <a:solidFill>
                  <a:schemeClr val="accent1"/>
                </a:solidFill>
              </a:rPr>
              <a:t>Implementation</a:t>
            </a:r>
            <a:r>
              <a:rPr dirty="0"/>
              <a:t>:</a:t>
            </a:r>
          </a:p>
          <a:p>
            <a:r>
              <a:rPr dirty="0"/>
              <a:t>Typically implemented as a hash table or tree.</a:t>
            </a:r>
          </a:p>
          <a:p>
            <a:endParaRPr sz="1600" dirty="0"/>
          </a:p>
          <a:p>
            <a:pPr marL="0" indent="0">
              <a:buNone/>
            </a:pPr>
            <a:r>
              <a:rPr dirty="0">
                <a:solidFill>
                  <a:schemeClr val="accent1"/>
                </a:solidFill>
              </a:rPr>
              <a:t>Entry Components</a:t>
            </a:r>
            <a:r>
              <a:rPr dirty="0"/>
              <a:t>:</a:t>
            </a:r>
          </a:p>
          <a:p>
            <a:pPr marL="400050" lvl="1" indent="0">
              <a:buNone/>
            </a:pPr>
            <a:r>
              <a:rPr dirty="0"/>
              <a:t>- Name of Symbol: Identifier name (e.g., variable, function).</a:t>
            </a:r>
          </a:p>
          <a:p>
            <a:pPr marL="400050" lvl="1" indent="0">
              <a:buNone/>
            </a:pPr>
            <a:r>
              <a:rPr dirty="0"/>
              <a:t>- Type of Symbol: Data type (e.g., int, float).</a:t>
            </a:r>
          </a:p>
          <a:p>
            <a:pPr marL="400050" lvl="1" indent="0">
              <a:buNone/>
            </a:pPr>
            <a:r>
              <a:rPr dirty="0"/>
              <a:t>- Memory Address: Storage location.</a:t>
            </a:r>
          </a:p>
          <a:p>
            <a:pPr marL="400050" lvl="1" indent="0">
              <a:buNone/>
            </a:pPr>
            <a:r>
              <a:rPr dirty="0"/>
              <a:t>- Scope Information: Local or global.</a:t>
            </a:r>
          </a:p>
          <a:p>
            <a:pPr marL="400050" lvl="1" indent="0">
              <a:buNone/>
            </a:pPr>
            <a:r>
              <a:rPr dirty="0"/>
              <a:t>- Other Attributes: Function parameters, return types,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of a Symbol Table</a:t>
            </a:r>
          </a:p>
        </p:txBody>
      </p:sp>
      <p:sp>
        <p:nvSpPr>
          <p:cNvPr id="3" name="Content Placeholder 2"/>
          <p:cNvSpPr>
            <a:spLocks noGrp="1"/>
          </p:cNvSpPr>
          <p:nvPr>
            <p:ph idx="1"/>
          </p:nvPr>
        </p:nvSpPr>
        <p:spPr/>
        <p:txBody>
          <a:bodyPr>
            <a:normAutofit fontScale="55000" lnSpcReduction="20000"/>
          </a:bodyPr>
          <a:lstStyle/>
          <a:p>
            <a:r>
              <a:rPr lang="en-IN" dirty="0"/>
              <a:t>Code Snippet:</a:t>
            </a:r>
          </a:p>
          <a:p>
            <a:r>
              <a:rPr lang="en-IN" dirty="0"/>
              <a:t>int x;</a:t>
            </a:r>
          </a:p>
          <a:p>
            <a:r>
              <a:rPr lang="en-IN" dirty="0"/>
              <a:t>float y;</a:t>
            </a:r>
          </a:p>
          <a:p>
            <a:r>
              <a:rPr lang="en-IN" dirty="0"/>
              <a:t>void </a:t>
            </a:r>
            <a:r>
              <a:rPr lang="en-IN" dirty="0" err="1"/>
              <a:t>func</a:t>
            </a:r>
            <a:r>
              <a:rPr lang="en-IN" dirty="0"/>
              <a:t>(int a) {</a:t>
            </a:r>
          </a:p>
          <a:p>
            <a:r>
              <a:rPr lang="en-IN" dirty="0"/>
              <a:t>    int x;</a:t>
            </a:r>
          </a:p>
          <a:p>
            <a:r>
              <a:rPr lang="en-IN" dirty="0"/>
              <a:t>    x = a;</a:t>
            </a:r>
          </a:p>
          <a:p>
            <a:r>
              <a:rPr lang="en-IN" dirty="0"/>
              <a:t>}</a:t>
            </a:r>
          </a:p>
          <a:p>
            <a:endParaRPr dirty="0"/>
          </a:p>
          <a:p>
            <a:r>
              <a:rPr dirty="0"/>
              <a:t>Symbol Table:</a:t>
            </a:r>
          </a:p>
          <a:p>
            <a:r>
              <a:rPr dirty="0"/>
              <a:t>| Name | Type   | Scope  | Memory Address |</a:t>
            </a:r>
          </a:p>
          <a:p>
            <a:r>
              <a:rPr dirty="0"/>
              <a:t>|------|--------|--------|----------------|</a:t>
            </a:r>
          </a:p>
          <a:p>
            <a:r>
              <a:rPr dirty="0"/>
              <a:t>| x    | int    | global | 0x1000         |</a:t>
            </a:r>
          </a:p>
          <a:p>
            <a:r>
              <a:rPr dirty="0"/>
              <a:t>| y    | float  | global | 0x1004         |</a:t>
            </a:r>
          </a:p>
          <a:p>
            <a:r>
              <a:rPr dirty="0"/>
              <a:t>| </a:t>
            </a:r>
            <a:r>
              <a:rPr dirty="0" err="1"/>
              <a:t>func</a:t>
            </a:r>
            <a:r>
              <a:rPr dirty="0"/>
              <a:t> | void() | global | 0x1008         |</a:t>
            </a:r>
          </a:p>
          <a:p>
            <a:r>
              <a:rPr dirty="0"/>
              <a:t>| a    | int    | local  | 0x2000         |</a:t>
            </a:r>
          </a:p>
          <a:p>
            <a:r>
              <a:rPr dirty="0"/>
              <a:t>| x    | int    | local  | 0x2004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the Symbol Table</a:t>
            </a:r>
          </a:p>
        </p:txBody>
      </p:sp>
      <p:sp>
        <p:nvSpPr>
          <p:cNvPr id="3" name="Content Placeholder 2"/>
          <p:cNvSpPr>
            <a:spLocks noGrp="1"/>
          </p:cNvSpPr>
          <p:nvPr>
            <p:ph idx="1"/>
          </p:nvPr>
        </p:nvSpPr>
        <p:spPr/>
        <p:txBody>
          <a:bodyPr>
            <a:normAutofit fontScale="85000" lnSpcReduction="20000"/>
          </a:bodyPr>
          <a:lstStyle/>
          <a:p>
            <a:pPr marL="0" indent="0">
              <a:buNone/>
            </a:pPr>
            <a:r>
              <a:rPr dirty="0"/>
              <a:t>1. </a:t>
            </a:r>
            <a:r>
              <a:rPr dirty="0">
                <a:solidFill>
                  <a:schemeClr val="accent1"/>
                </a:solidFill>
              </a:rPr>
              <a:t>Lexical and Syntax Analysis</a:t>
            </a:r>
            <a:r>
              <a:rPr dirty="0"/>
              <a:t>:</a:t>
            </a:r>
          </a:p>
          <a:p>
            <a:pPr marL="400050" lvl="1" indent="0">
              <a:buNone/>
            </a:pPr>
            <a:r>
              <a:rPr dirty="0"/>
              <a:t>- Identifies and stores tokens.</a:t>
            </a:r>
          </a:p>
          <a:p>
            <a:endParaRPr dirty="0"/>
          </a:p>
          <a:p>
            <a:pPr marL="0" indent="0">
              <a:buNone/>
            </a:pPr>
            <a:r>
              <a:rPr dirty="0"/>
              <a:t>2. </a:t>
            </a:r>
            <a:r>
              <a:rPr dirty="0">
                <a:solidFill>
                  <a:schemeClr val="accent1"/>
                </a:solidFill>
              </a:rPr>
              <a:t>Semantic Analysis</a:t>
            </a:r>
            <a:r>
              <a:rPr dirty="0"/>
              <a:t>:</a:t>
            </a:r>
          </a:p>
          <a:p>
            <a:pPr marL="400050" lvl="1" indent="0">
              <a:buNone/>
            </a:pPr>
            <a:r>
              <a:rPr dirty="0"/>
              <a:t> - Ensures correct variable/function usage.</a:t>
            </a:r>
          </a:p>
          <a:p>
            <a:endParaRPr dirty="0"/>
          </a:p>
          <a:p>
            <a:pPr marL="0" indent="0">
              <a:buNone/>
            </a:pPr>
            <a:r>
              <a:rPr dirty="0"/>
              <a:t>3. </a:t>
            </a:r>
            <a:r>
              <a:rPr dirty="0">
                <a:solidFill>
                  <a:schemeClr val="accent1"/>
                </a:solidFill>
              </a:rPr>
              <a:t>Code Optimization</a:t>
            </a:r>
            <a:r>
              <a:rPr dirty="0"/>
              <a:t>:</a:t>
            </a:r>
          </a:p>
          <a:p>
            <a:pPr marL="400050" lvl="1" indent="0">
              <a:buNone/>
            </a:pPr>
            <a:r>
              <a:rPr dirty="0"/>
              <a:t> - Optimizes memory usage and access.</a:t>
            </a:r>
          </a:p>
          <a:p>
            <a:endParaRPr dirty="0"/>
          </a:p>
          <a:p>
            <a:pPr marL="0" indent="0">
              <a:buNone/>
            </a:pPr>
            <a:r>
              <a:rPr dirty="0"/>
              <a:t>4. </a:t>
            </a:r>
            <a:r>
              <a:rPr dirty="0">
                <a:solidFill>
                  <a:schemeClr val="accent1"/>
                </a:solidFill>
              </a:rPr>
              <a:t>Code Generation</a:t>
            </a:r>
            <a:r>
              <a:rPr dirty="0"/>
              <a:t>:</a:t>
            </a:r>
          </a:p>
          <a:p>
            <a:pPr marL="400050" lvl="1" indent="0">
              <a:buNone/>
            </a:pPr>
            <a:r>
              <a:rPr dirty="0"/>
              <a:t> - References memory addresses and scopes for translation.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70000" lnSpcReduction="20000"/>
          </a:bodyPr>
          <a:lstStyle/>
          <a:p>
            <a:pPr marL="0" indent="0">
              <a:buNone/>
            </a:pPr>
            <a:r>
              <a:rPr dirty="0">
                <a:solidFill>
                  <a:schemeClr val="accent1"/>
                </a:solidFill>
              </a:rPr>
              <a:t>Summary</a:t>
            </a:r>
            <a:r>
              <a:rPr dirty="0"/>
              <a:t>:</a:t>
            </a:r>
          </a:p>
          <a:p>
            <a:pPr marL="0" indent="0" algn="just">
              <a:buNone/>
            </a:pPr>
            <a:r>
              <a:rPr dirty="0"/>
              <a:t>The symbol table is crucial in compiler design, facilitating identifier tracking and enabling various compilation phases.</a:t>
            </a:r>
            <a:endParaRPr lang="en-IN" dirty="0"/>
          </a:p>
          <a:p>
            <a:pPr marL="0" indent="0" algn="just">
              <a:buNone/>
            </a:pPr>
            <a:endParaRPr lang="en-IN" dirty="0"/>
          </a:p>
          <a:p>
            <a:pPr marL="0" indent="0" algn="just">
              <a:buNone/>
            </a:pPr>
            <a:r>
              <a:rPr lang="en-US" dirty="0"/>
              <a:t>A </a:t>
            </a:r>
            <a:r>
              <a:rPr lang="en-US" b="1" dirty="0"/>
              <a:t>symbol table</a:t>
            </a:r>
            <a:r>
              <a:rPr lang="en-US" dirty="0"/>
              <a:t> in a compiler is a critical data structure used to store information about the various identifiers (symbols) used in a source program. These identifiers can be variables, functions, objects, classes, etc. The symbol table helps the compiler with semantic analysis and code generation by storing and retrieving information about the program's elements.</a:t>
            </a:r>
            <a:endParaRPr dirty="0"/>
          </a:p>
          <a:p>
            <a:endParaRPr dirty="0"/>
          </a:p>
          <a:p>
            <a:pPr marL="0" indent="0">
              <a:buNone/>
            </a:pPr>
            <a:r>
              <a:rPr dirty="0">
                <a:solidFill>
                  <a:schemeClr val="accent1"/>
                </a:solidFill>
              </a:rPr>
              <a:t>Questions:</a:t>
            </a:r>
          </a:p>
          <a:p>
            <a:r>
              <a:rPr dirty="0"/>
              <a:t>Any questions or discussions?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5" name="Rectangle 2">
            <a:extLst>
              <a:ext uri="{FF2B5EF4-FFF2-40B4-BE49-F238E27FC236}">
                <a16:creationId xmlns:a16="http://schemas.microsoft.com/office/drawing/2014/main" id="{DC3C805C-7548-B4F8-8FEF-A8E90FED2639}"/>
              </a:ext>
            </a:extLst>
          </p:cNvPr>
          <p:cNvSpPr>
            <a:spLocks noGrp="1" noChangeArrowheads="1"/>
          </p:cNvSpPr>
          <p:nvPr>
            <p:ph idx="1"/>
          </p:nvPr>
        </p:nvSpPr>
        <p:spPr bwMode="auto">
          <a:xfrm>
            <a:off x="539015" y="1249536"/>
            <a:ext cx="838841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Books: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Aho, A. V., Sethi, R., &amp; Ullman, J. D. (2006). </a:t>
            </a:r>
            <a:r>
              <a:rPr kumimoji="0" lang="en-US" altLang="en-US" sz="1800" b="0" i="1" u="none" strike="noStrike" cap="none" normalizeH="0" baseline="0" dirty="0">
                <a:ln>
                  <a:noFill/>
                </a:ln>
                <a:solidFill>
                  <a:schemeClr val="tx1"/>
                </a:solidFill>
                <a:effectLst/>
                <a:latin typeface="Arial" panose="020B0604020202020204" pitchFamily="34" charset="0"/>
              </a:rPr>
              <a:t>Compilers: Principles, Techniques,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i="1" dirty="0">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and Tools</a:t>
            </a:r>
            <a:r>
              <a:rPr kumimoji="0" lang="en-US" altLang="en-US" sz="1800" b="0" i="0" u="none" strike="noStrike" cap="none" normalizeH="0" baseline="0" dirty="0">
                <a:ln>
                  <a:noFill/>
                </a:ln>
                <a:solidFill>
                  <a:schemeClr val="tx1"/>
                </a:solidFill>
                <a:effectLst/>
                <a:latin typeface="Arial" panose="020B0604020202020204" pitchFamily="34" charset="0"/>
              </a:rPr>
              <a:t> (2nd ed.). Addison-Wesley.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Cohen, A. (2012). </a:t>
            </a:r>
            <a:r>
              <a:rPr kumimoji="0" lang="en-US" altLang="en-US" sz="1800" b="0" i="1" u="none" strike="noStrike" cap="none" normalizeH="0" baseline="0" dirty="0">
                <a:ln>
                  <a:noFill/>
                </a:ln>
                <a:solidFill>
                  <a:schemeClr val="tx1"/>
                </a:solidFill>
                <a:effectLst/>
                <a:latin typeface="Arial" panose="020B0604020202020204" pitchFamily="34" charset="0"/>
              </a:rPr>
              <a:t>Lex &amp; Yacc</a:t>
            </a:r>
            <a:r>
              <a:rPr kumimoji="0" lang="en-US" altLang="en-US" sz="1800" b="0" i="0" u="none" strike="noStrike" cap="none" normalizeH="0" baseline="0" dirty="0">
                <a:ln>
                  <a:noFill/>
                </a:ln>
                <a:solidFill>
                  <a:schemeClr val="tx1"/>
                </a:solidFill>
                <a:effectLst/>
                <a:latin typeface="Arial" panose="020B0604020202020204" pitchFamily="34" charset="0"/>
              </a:rPr>
              <a:t>. O'Reilly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Sebesta, R. W. (2015). </a:t>
            </a:r>
            <a:r>
              <a:rPr kumimoji="0" lang="en-US" altLang="en-US" sz="1800" b="0" i="1" u="none" strike="noStrike" cap="none" normalizeH="0" baseline="0" dirty="0">
                <a:ln>
                  <a:noFill/>
                </a:ln>
                <a:solidFill>
                  <a:schemeClr val="tx1"/>
                </a:solidFill>
                <a:effectLst/>
                <a:latin typeface="Arial" panose="020B0604020202020204" pitchFamily="34" charset="0"/>
              </a:rPr>
              <a:t>Concepts of 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(11th 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Addison-Wesley.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Online Resources: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University of Toronto. (n.d.). </a:t>
            </a:r>
            <a:r>
              <a:rPr kumimoji="0" lang="en-US" altLang="en-US" sz="1800" b="0" i="1" u="none" strike="noStrike" cap="none" normalizeH="0" baseline="0" dirty="0">
                <a:ln>
                  <a:noFill/>
                </a:ln>
                <a:solidFill>
                  <a:schemeClr val="tx1"/>
                </a:solidFill>
                <a:effectLst/>
                <a:latin typeface="Arial" panose="020B0604020202020204" pitchFamily="34" charset="0"/>
              </a:rPr>
              <a:t>Compilers and Interpreters</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https://www.cs.toronto.edu/~flavell/compilers/index.html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Stanford University. (n.d.). </a:t>
            </a:r>
            <a:r>
              <a:rPr kumimoji="0" lang="en-US" altLang="en-US" sz="1800" b="0" i="1" u="none" strike="noStrike" cap="none" normalizeH="0" baseline="0" dirty="0">
                <a:ln>
                  <a:noFill/>
                </a:ln>
                <a:solidFill>
                  <a:schemeClr val="tx1"/>
                </a:solidFill>
                <a:effectLst/>
                <a:latin typeface="Arial" panose="020B0604020202020204" pitchFamily="34" charset="0"/>
              </a:rPr>
              <a:t>Compiler Design</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http://web.stanford.edu/class/archive/cs/cs143/cs143.1128/</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GeeksforGeeks. (2021). </a:t>
            </a:r>
            <a:r>
              <a:rPr kumimoji="0" lang="en-US" altLang="en-US" sz="1800" b="0" i="1" u="none" strike="noStrike" cap="none" normalizeH="0" baseline="0" dirty="0">
                <a:ln>
                  <a:noFill/>
                </a:ln>
                <a:solidFill>
                  <a:schemeClr val="tx1"/>
                </a:solidFill>
                <a:effectLst/>
                <a:latin typeface="Arial" panose="020B0604020202020204" pitchFamily="34" charset="0"/>
              </a:rPr>
              <a:t>Symbol Table in Compiler Design</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https://www.geeksforgeeks.org/symbol-table-in-compiler-design/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4A4B1B-6D1B-E138-DDBC-A3C7A8AF8E6B}"/>
              </a:ext>
            </a:extLst>
          </p:cNvPr>
          <p:cNvPicPr>
            <a:picLocks noChangeAspect="1"/>
          </p:cNvPicPr>
          <p:nvPr/>
        </p:nvPicPr>
        <p:blipFill>
          <a:blip r:embed="rId2"/>
          <a:stretch>
            <a:fillRect/>
          </a:stretch>
        </p:blipFill>
        <p:spPr>
          <a:xfrm>
            <a:off x="2786062" y="1643062"/>
            <a:ext cx="3571875" cy="3571875"/>
          </a:xfrm>
          <a:prstGeom prst="rect">
            <a:avLst/>
          </a:prstGeom>
        </p:spPr>
      </p:pic>
    </p:spTree>
    <p:extLst>
      <p:ext uri="{BB962C8B-B14F-4D97-AF65-F5344CB8AC3E}">
        <p14:creationId xmlns:p14="http://schemas.microsoft.com/office/powerpoint/2010/main" val="3660547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TotalTime>
  <Words>626</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Understanding Symbol Table in Compilers</vt:lpstr>
      <vt:lpstr>Introduction to Symbol Table</vt:lpstr>
      <vt:lpstr>Key Functions of a Symbol Table</vt:lpstr>
      <vt:lpstr>Structure of a Symbol Table</vt:lpstr>
      <vt:lpstr>Example of a Symbol Table</vt:lpstr>
      <vt:lpstr>Importance of the Symbol Table</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Arunkumar R</dc:creator>
  <cp:keywords/>
  <dc:description>generated using python-pptx</dc:description>
  <cp:lastModifiedBy>Arunkumar R</cp:lastModifiedBy>
  <cp:revision>6</cp:revision>
  <dcterms:created xsi:type="dcterms:W3CDTF">2013-01-27T09:14:16Z</dcterms:created>
  <dcterms:modified xsi:type="dcterms:W3CDTF">2024-10-15T01:53:00Z</dcterms:modified>
  <cp:category/>
</cp:coreProperties>
</file>