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308" r:id="rId8"/>
    <p:sldId id="262" r:id="rId9"/>
    <p:sldId id="306" r:id="rId10"/>
    <p:sldId id="304" r:id="rId11"/>
    <p:sldId id="303" r:id="rId12"/>
    <p:sldId id="263" r:id="rId13"/>
    <p:sldId id="264" r:id="rId14"/>
    <p:sldId id="309" r:id="rId15"/>
    <p:sldId id="265" r:id="rId16"/>
    <p:sldId id="307" r:id="rId17"/>
    <p:sldId id="266" r:id="rId18"/>
    <p:sldId id="267" r:id="rId19"/>
    <p:sldId id="305" r:id="rId20"/>
    <p:sldId id="268" r:id="rId21"/>
    <p:sldId id="310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07E6-64F6-40E3-AC29-C51E54E522D7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FCA5C-E7BC-4025-A810-EC49959DC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203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07E6-64F6-40E3-AC29-C51E54E522D7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FCA5C-E7BC-4025-A810-EC49959DC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625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07E6-64F6-40E3-AC29-C51E54E522D7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FCA5C-E7BC-4025-A810-EC49959DC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87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07E6-64F6-40E3-AC29-C51E54E522D7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FCA5C-E7BC-4025-A810-EC49959DC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34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07E6-64F6-40E3-AC29-C51E54E522D7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FCA5C-E7BC-4025-A810-EC49959DC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528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07E6-64F6-40E3-AC29-C51E54E522D7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FCA5C-E7BC-4025-A810-EC49959DC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31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07E6-64F6-40E3-AC29-C51E54E522D7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FCA5C-E7BC-4025-A810-EC49959DC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0414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07E6-64F6-40E3-AC29-C51E54E522D7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FCA5C-E7BC-4025-A810-EC49959DC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77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07E6-64F6-40E3-AC29-C51E54E522D7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FCA5C-E7BC-4025-A810-EC49959DC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1480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07E6-64F6-40E3-AC29-C51E54E522D7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FCA5C-E7BC-4025-A810-EC49959DC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510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07E6-64F6-40E3-AC29-C51E54E522D7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FCA5C-E7BC-4025-A810-EC49959DC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34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56000">
              <a:schemeClr val="bg1">
                <a:lumMod val="75000"/>
              </a:schemeClr>
            </a:gs>
            <a:gs pos="83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607E6-64F6-40E3-AC29-C51E54E522D7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FCA5C-E7BC-4025-A810-EC49959DC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60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6805" y="1774989"/>
            <a:ext cx="720712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CI\CD with apps </a:t>
            </a:r>
          </a:p>
          <a:p>
            <a:pPr algn="ctr"/>
            <a:r>
              <a:rPr lang="en-US" sz="4400" b="1" dirty="0" smtClean="0"/>
              <a:t>for </a:t>
            </a:r>
            <a:endParaRPr lang="ru-RU" sz="4400" b="1" dirty="0"/>
          </a:p>
          <a:p>
            <a:pPr algn="r"/>
            <a:r>
              <a:rPr lang="en-US" sz="4400" b="1" dirty="0" smtClean="0"/>
              <a:t>EPAM DevOps course</a:t>
            </a:r>
            <a:endParaRPr lang="ru-RU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202393" y="4659636"/>
            <a:ext cx="32652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Telegram: @</a:t>
            </a:r>
            <a:r>
              <a:rPr lang="en-US" dirty="0" err="1" smtClean="0"/>
              <a:t>runalsh</a:t>
            </a:r>
            <a:r>
              <a:rPr lang="en-US" dirty="0"/>
              <a:t> </a:t>
            </a:r>
            <a:r>
              <a:rPr lang="en-US" dirty="0" smtClean="0"/>
              <a:t>or @</a:t>
            </a:r>
            <a:r>
              <a:rPr lang="en-US" dirty="0" err="1" smtClean="0"/>
              <a:t>ilnursh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: github.com/</a:t>
            </a:r>
            <a:r>
              <a:rPr lang="en-US" dirty="0" err="1" smtClean="0"/>
              <a:t>runalsh</a:t>
            </a:r>
            <a:endParaRPr lang="en-US" dirty="0" smtClean="0"/>
          </a:p>
          <a:p>
            <a:r>
              <a:rPr lang="en-US" dirty="0" smtClean="0"/>
              <a:t>Site (trap!) runalsh.ru</a:t>
            </a:r>
            <a:endParaRPr lang="ru-RU" dirty="0" smtClean="0"/>
          </a:p>
          <a:p>
            <a:r>
              <a:rPr lang="en-US" dirty="0" smtClean="0"/>
              <a:t>FB: fb.com/</a:t>
            </a:r>
            <a:r>
              <a:rPr lang="en-US" dirty="0" err="1" smtClean="0"/>
              <a:t>runalsh</a:t>
            </a:r>
            <a:endParaRPr lang="en-US" dirty="0" smtClean="0"/>
          </a:p>
          <a:p>
            <a:r>
              <a:rPr lang="en-US" dirty="0" smtClean="0"/>
              <a:t>VK: vk.com/</a:t>
            </a:r>
            <a:r>
              <a:rPr lang="en-US" dirty="0" err="1" smtClean="0"/>
              <a:t>runalsh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417265" y="4659636"/>
            <a:ext cx="11545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Kazan </a:t>
            </a:r>
          </a:p>
          <a:p>
            <a:endParaRPr lang="ru-RU" dirty="0" smtClean="0"/>
          </a:p>
          <a:p>
            <a:endParaRPr lang="en-US" dirty="0" smtClean="0"/>
          </a:p>
          <a:p>
            <a:r>
              <a:rPr lang="en-US" dirty="0" smtClean="0"/>
              <a:t>May, 2022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775132" y="5398300"/>
            <a:ext cx="20505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Ilnur</a:t>
            </a:r>
            <a:r>
              <a:rPr lang="en-US" sz="2400" dirty="0" smtClean="0"/>
              <a:t> </a:t>
            </a:r>
            <a:r>
              <a:rPr lang="en-US" sz="2400" dirty="0" err="1" smtClean="0"/>
              <a:t>Shaidullin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3894148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10811" y="224051"/>
            <a:ext cx="207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VERSIONING</a:t>
            </a:r>
            <a:endParaRPr lang="ru-RU" sz="28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997296" y="1027941"/>
            <a:ext cx="1574161" cy="9437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PROD</a:t>
            </a:r>
            <a:endParaRPr lang="ru-RU" sz="1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997296" y="3445868"/>
            <a:ext cx="1581645" cy="92058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</a:t>
            </a:r>
            <a:endParaRPr lang="ru-RU" dirty="0"/>
          </a:p>
        </p:txBody>
      </p:sp>
      <p:sp>
        <p:nvSpPr>
          <p:cNvPr id="8" name="Стрелка вправо 7"/>
          <p:cNvSpPr/>
          <p:nvPr/>
        </p:nvSpPr>
        <p:spPr>
          <a:xfrm>
            <a:off x="4571457" y="1323595"/>
            <a:ext cx="6334125" cy="35242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8"/>
          <p:cNvSpPr/>
          <p:nvPr/>
        </p:nvSpPr>
        <p:spPr>
          <a:xfrm>
            <a:off x="4571458" y="3729949"/>
            <a:ext cx="3607170" cy="35242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углом 9"/>
          <p:cNvSpPr/>
          <p:nvPr/>
        </p:nvSpPr>
        <p:spPr>
          <a:xfrm rot="16200000" flipV="1">
            <a:off x="4336034" y="2502237"/>
            <a:ext cx="2299892" cy="647457"/>
          </a:xfrm>
          <a:prstGeom prst="bentArrow">
            <a:avLst>
              <a:gd name="adj1" fmla="val 25000"/>
              <a:gd name="adj2" fmla="val 25736"/>
              <a:gd name="adj3" fmla="val 25000"/>
              <a:gd name="adj4" fmla="val 4375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5489771" y="1366921"/>
            <a:ext cx="266319" cy="2663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углом 11"/>
          <p:cNvSpPr/>
          <p:nvPr/>
        </p:nvSpPr>
        <p:spPr>
          <a:xfrm rot="16200000" flipV="1">
            <a:off x="6993509" y="2502237"/>
            <a:ext cx="2299892" cy="647457"/>
          </a:xfrm>
          <a:prstGeom prst="bentArrow">
            <a:avLst>
              <a:gd name="adj1" fmla="val 25000"/>
              <a:gd name="adj2" fmla="val 25736"/>
              <a:gd name="adj3" fmla="val 25000"/>
              <a:gd name="adj4" fmla="val 4375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8178627" y="1395758"/>
            <a:ext cx="266319" cy="2663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2997296" y="4757607"/>
            <a:ext cx="60895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 smtClean="0"/>
              <a:t>1 </a:t>
            </a:r>
            <a:r>
              <a:rPr lang="en-US" sz="2800" dirty="0" smtClean="0"/>
              <a:t>cluster – 2 namespace DEV and PROD. </a:t>
            </a:r>
          </a:p>
          <a:p>
            <a:pPr algn="ctr"/>
            <a:r>
              <a:rPr lang="en-US" sz="2800" dirty="0" smtClean="0"/>
              <a:t>1 DB for both  space.</a:t>
            </a:r>
          </a:p>
          <a:p>
            <a:pPr algn="ctr"/>
            <a:r>
              <a:rPr lang="en-US" sz="2800" dirty="0" smtClean="0"/>
              <a:t>Why?</a:t>
            </a:r>
            <a:endParaRPr lang="ru-RU" sz="2800" dirty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98" y="1528917"/>
            <a:ext cx="2238687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80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70774" y="244479"/>
            <a:ext cx="3138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CONTAINERIZATION</a:t>
            </a: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19074" y="1123387"/>
            <a:ext cx="3428696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For smaller size of application </a:t>
            </a:r>
          </a:p>
          <a:p>
            <a:r>
              <a:rPr lang="en-US" dirty="0" smtClean="0"/>
              <a:t>images I using multistage building</a:t>
            </a:r>
          </a:p>
          <a:p>
            <a:r>
              <a:rPr lang="en-US" dirty="0" smtClean="0"/>
              <a:t> in Docker.</a:t>
            </a:r>
          </a:p>
          <a:p>
            <a:r>
              <a:rPr lang="en-US" dirty="0" smtClean="0"/>
              <a:t>Just 23 Mb for backend and 21 Mb</a:t>
            </a:r>
          </a:p>
          <a:p>
            <a:r>
              <a:rPr lang="en-US" dirty="0" smtClean="0"/>
              <a:t> for frontend.</a:t>
            </a:r>
          </a:p>
          <a:p>
            <a:r>
              <a:rPr lang="en-US" dirty="0" smtClean="0"/>
              <a:t>As builder used Python Alpine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After each building on </a:t>
            </a:r>
            <a:r>
              <a:rPr lang="en-US" dirty="0" err="1" smtClean="0"/>
              <a:t>selfhosted</a:t>
            </a:r>
            <a:r>
              <a:rPr lang="en-US" dirty="0" smtClean="0"/>
              <a:t> </a:t>
            </a:r>
          </a:p>
          <a:p>
            <a:r>
              <a:rPr lang="en-US" dirty="0" smtClean="0"/>
              <a:t>GH runner local registry cleaning </a:t>
            </a:r>
          </a:p>
          <a:p>
            <a:r>
              <a:rPr lang="en-US" dirty="0"/>
              <a:t>f</a:t>
            </a:r>
            <a:r>
              <a:rPr lang="en-US" dirty="0" smtClean="0"/>
              <a:t>or save space EXCEPT original</a:t>
            </a:r>
          </a:p>
          <a:p>
            <a:r>
              <a:rPr lang="en-US" dirty="0" smtClean="0"/>
              <a:t>Images like </a:t>
            </a:r>
            <a:r>
              <a:rPr lang="en-US" dirty="0" err="1" smtClean="0"/>
              <a:t>sonarcloud</a:t>
            </a:r>
            <a:r>
              <a:rPr lang="en-US" dirty="0"/>
              <a:t>,</a:t>
            </a:r>
            <a:r>
              <a:rPr lang="en-US" dirty="0" smtClean="0"/>
              <a:t> python</a:t>
            </a:r>
          </a:p>
          <a:p>
            <a:r>
              <a:rPr lang="en-US" dirty="0" smtClean="0"/>
              <a:t>for save network bandwidth</a:t>
            </a:r>
          </a:p>
          <a:p>
            <a:r>
              <a:rPr lang="en-US" dirty="0" smtClean="0"/>
              <a:t>  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9" y="2803467"/>
            <a:ext cx="8220076" cy="20670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99" y="899682"/>
            <a:ext cx="7620001" cy="19037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999" y="5149068"/>
            <a:ext cx="7993510" cy="125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22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5649" y="73029"/>
            <a:ext cx="1289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ALARM</a:t>
            </a:r>
            <a:endParaRPr lang="ru-RU" sz="28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412" y="521852"/>
            <a:ext cx="3629025" cy="1450092"/>
          </a:xfrm>
          <a:prstGeom prst="rect">
            <a:avLst/>
          </a:prstGeom>
        </p:spPr>
      </p:pic>
      <p:sp>
        <p:nvSpPr>
          <p:cNvPr id="5" name="Скругленный прямоугольник 4"/>
          <p:cNvSpPr/>
          <p:nvPr/>
        </p:nvSpPr>
        <p:spPr>
          <a:xfrm>
            <a:off x="688652" y="1824036"/>
            <a:ext cx="1876425" cy="90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Github</a:t>
            </a:r>
            <a:r>
              <a:rPr lang="en-US" dirty="0" smtClean="0"/>
              <a:t> Runner</a:t>
            </a:r>
            <a:endParaRPr lang="en-US" dirty="0"/>
          </a:p>
          <a:p>
            <a:pPr algn="ctr"/>
            <a:r>
              <a:rPr lang="en-US" dirty="0" smtClean="0"/>
              <a:t>Action failure</a:t>
            </a:r>
            <a:endParaRPr lang="ru-RU" dirty="0"/>
          </a:p>
        </p:txBody>
      </p:sp>
      <p:cxnSp>
        <p:nvCxnSpPr>
          <p:cNvPr id="7" name="Прямая со стрелкой 6"/>
          <p:cNvCxnSpPr>
            <a:stCxn id="5" idx="3"/>
          </p:cNvCxnSpPr>
          <p:nvPr/>
        </p:nvCxnSpPr>
        <p:spPr>
          <a:xfrm flipV="1">
            <a:off x="2565077" y="1440501"/>
            <a:ext cx="2225048" cy="835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endCxn id="3" idx="1"/>
          </p:cNvCxnSpPr>
          <p:nvPr/>
        </p:nvCxnSpPr>
        <p:spPr>
          <a:xfrm flipV="1">
            <a:off x="5801364" y="1246898"/>
            <a:ext cx="2225048" cy="193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5" idx="3"/>
          </p:cNvCxnSpPr>
          <p:nvPr/>
        </p:nvCxnSpPr>
        <p:spPr>
          <a:xfrm>
            <a:off x="2565077" y="2276474"/>
            <a:ext cx="2267876" cy="721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endCxn id="33" idx="1"/>
          </p:cNvCxnSpPr>
          <p:nvPr/>
        </p:nvCxnSpPr>
        <p:spPr>
          <a:xfrm>
            <a:off x="5855883" y="2997871"/>
            <a:ext cx="2081732" cy="145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Рисунок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615" y="2185986"/>
            <a:ext cx="3629025" cy="19144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4" name="Скругленный прямоугольник 43"/>
          <p:cNvSpPr/>
          <p:nvPr/>
        </p:nvSpPr>
        <p:spPr>
          <a:xfrm>
            <a:off x="549169" y="3568323"/>
            <a:ext cx="2155393" cy="14222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Alerts on state of runner and cluster:</a:t>
            </a:r>
          </a:p>
          <a:p>
            <a:pPr marL="285750" indent="-285750" algn="ctr">
              <a:buFontTx/>
              <a:buChar char="-"/>
            </a:pPr>
            <a:r>
              <a:rPr lang="en-US" sz="1600" dirty="0"/>
              <a:t>m</a:t>
            </a:r>
            <a:r>
              <a:rPr lang="en-US" sz="1600" dirty="0" smtClean="0"/>
              <a:t>em usage</a:t>
            </a:r>
          </a:p>
          <a:p>
            <a:pPr marL="285750" indent="-285750" algn="ctr">
              <a:buFontTx/>
              <a:buChar char="-"/>
            </a:pPr>
            <a:r>
              <a:rPr lang="en-US" sz="1600" dirty="0" err="1" smtClean="0"/>
              <a:t>cpu</a:t>
            </a:r>
            <a:r>
              <a:rPr lang="en-US" sz="1600" dirty="0" smtClean="0"/>
              <a:t> usage</a:t>
            </a:r>
          </a:p>
          <a:p>
            <a:pPr marL="285750" indent="-285750" algn="ctr">
              <a:buFontTx/>
              <a:buChar char="-"/>
            </a:pPr>
            <a:r>
              <a:rPr lang="en-US" sz="1600" dirty="0" smtClean="0"/>
              <a:t>disk usage</a:t>
            </a:r>
            <a:endParaRPr lang="ru-RU" sz="1600" dirty="0"/>
          </a:p>
        </p:txBody>
      </p:sp>
      <p:pic>
        <p:nvPicPr>
          <p:cNvPr id="48" name="Рисунок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500" y="4346501"/>
            <a:ext cx="4137139" cy="210625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0" name="Прямая со стрелкой 49"/>
          <p:cNvCxnSpPr>
            <a:stCxn id="44" idx="3"/>
          </p:cNvCxnSpPr>
          <p:nvPr/>
        </p:nvCxnSpPr>
        <p:spPr>
          <a:xfrm>
            <a:off x="2704562" y="4279471"/>
            <a:ext cx="339178" cy="933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>
            <a:off x="3887561" y="5212920"/>
            <a:ext cx="606653" cy="57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 flipV="1">
            <a:off x="5354023" y="5244772"/>
            <a:ext cx="453262" cy="25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endCxn id="48" idx="1"/>
          </p:cNvCxnSpPr>
          <p:nvPr/>
        </p:nvCxnSpPr>
        <p:spPr>
          <a:xfrm>
            <a:off x="6830215" y="5244772"/>
            <a:ext cx="599285" cy="154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Рисунок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1348" y="935833"/>
            <a:ext cx="1028793" cy="1028793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3831" y="2637172"/>
            <a:ext cx="1034901" cy="813137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5314" y="4987082"/>
            <a:ext cx="1034901" cy="813137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4392" y="4482923"/>
            <a:ext cx="1112752" cy="1459994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24625" y="4645893"/>
            <a:ext cx="1201597" cy="149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76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5649" y="73029"/>
            <a:ext cx="2249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MONITORING</a:t>
            </a:r>
            <a:endParaRPr lang="ru-RU" sz="28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550" y="596249"/>
            <a:ext cx="5868618" cy="29089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850" y="3698170"/>
            <a:ext cx="5970318" cy="26835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885825" y="1057275"/>
            <a:ext cx="434849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 Action </a:t>
            </a:r>
          </a:p>
          <a:p>
            <a:r>
              <a:rPr lang="en-US" dirty="0" err="1" smtClean="0"/>
              <a:t>Selfhosted</a:t>
            </a:r>
            <a:r>
              <a:rPr lang="en-US" dirty="0" smtClean="0"/>
              <a:t> runner</a:t>
            </a:r>
          </a:p>
          <a:p>
            <a:r>
              <a:rPr lang="en-US" dirty="0" smtClean="0"/>
              <a:t>Dashboard: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Disk usage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Memory usage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Cpu</a:t>
            </a:r>
            <a:r>
              <a:rPr lang="en-US" dirty="0" smtClean="0"/>
              <a:t> usage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Logs from started jobs and count number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Logs from failed jobs and </a:t>
            </a:r>
            <a:r>
              <a:rPr lang="en-US" dirty="0"/>
              <a:t>count number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4010025"/>
            <a:ext cx="46101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Cluster dashboard: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Disk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Cpu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Memory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network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Number of pod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Number of nodes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RDS free space and connection number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9983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56449" y="73029"/>
            <a:ext cx="4725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MONITORING (GRAFANA opt)</a:t>
            </a:r>
            <a:endParaRPr lang="ru-RU" sz="28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550" y="1939016"/>
            <a:ext cx="5868618" cy="29089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825844" y="1985645"/>
            <a:ext cx="46101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Cluster dashboard: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Disk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Cpu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Memory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network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Number of pod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Number of nodes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RDS free space and connection number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792627" y="996778"/>
            <a:ext cx="6686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dirty="0" smtClean="0">
                <a:solidFill>
                  <a:srgbClr val="FF0000"/>
                </a:solidFill>
              </a:rPr>
              <a:t>ДОБАВИТЬ</a:t>
            </a:r>
            <a:r>
              <a:rPr lang="en-US" sz="6000" dirty="0" smtClean="0">
                <a:solidFill>
                  <a:srgbClr val="FF0000"/>
                </a:solidFill>
              </a:rPr>
              <a:t> </a:t>
            </a:r>
            <a:r>
              <a:rPr lang="ru-RU" sz="6000" dirty="0" smtClean="0">
                <a:solidFill>
                  <a:srgbClr val="FF0000"/>
                </a:solidFill>
              </a:rPr>
              <a:t>СКРИНЫ</a:t>
            </a:r>
            <a:endParaRPr lang="ru-RU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517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5649" y="73029"/>
            <a:ext cx="971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LOGS</a:t>
            </a:r>
            <a:endParaRPr lang="ru-RU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33475" y="1638300"/>
            <a:ext cx="16008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 logs: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pods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applications</a:t>
            </a:r>
          </a:p>
          <a:p>
            <a:pPr marL="285750" indent="-285750">
              <a:buFontTx/>
              <a:buChar char="-"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52717" y="4394084"/>
            <a:ext cx="21624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Runner logs: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Github</a:t>
            </a:r>
            <a:r>
              <a:rPr lang="en-US" dirty="0" smtClean="0"/>
              <a:t> runner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Cloudwatch</a:t>
            </a:r>
            <a:r>
              <a:rPr lang="en-US" dirty="0" smtClean="0"/>
              <a:t> agent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Cloudinit</a:t>
            </a:r>
            <a:r>
              <a:rPr lang="en-US" dirty="0" smtClean="0"/>
              <a:t> agent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948" y="3769251"/>
            <a:ext cx="7991475" cy="26214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661" y="794161"/>
            <a:ext cx="6694663" cy="26628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16165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71265" y="127528"/>
            <a:ext cx="2166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APPLICATION</a:t>
            </a:r>
            <a:endParaRPr lang="ru-RU" sz="28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45" y="768647"/>
            <a:ext cx="6453930" cy="29758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817" y="841248"/>
            <a:ext cx="5175008" cy="2830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099" y="5442599"/>
            <a:ext cx="4552950" cy="9717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9974" y="4155419"/>
            <a:ext cx="4067175" cy="828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9974" y="5362575"/>
            <a:ext cx="4076700" cy="990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1099" y="4055406"/>
            <a:ext cx="4657725" cy="1028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9848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Скругленный прямоугольник 60"/>
          <p:cNvSpPr/>
          <p:nvPr/>
        </p:nvSpPr>
        <p:spPr>
          <a:xfrm>
            <a:off x="7030409" y="900155"/>
            <a:ext cx="4410075" cy="250979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0" name="Скругленный прямоугольник 59"/>
          <p:cNvSpPr/>
          <p:nvPr/>
        </p:nvSpPr>
        <p:spPr>
          <a:xfrm>
            <a:off x="581025" y="947803"/>
            <a:ext cx="4410075" cy="23624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152015" y="1304100"/>
            <a:ext cx="1619250" cy="71259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Backend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800577" y="1304100"/>
            <a:ext cx="1619250" cy="71259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Frontend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771265" y="127528"/>
            <a:ext cx="2309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APPLICATIONs</a:t>
            </a:r>
            <a:endParaRPr lang="ru-RU" sz="2800" b="1" dirty="0"/>
          </a:p>
        </p:txBody>
      </p:sp>
      <p:grpSp>
        <p:nvGrpSpPr>
          <p:cNvPr id="73" name="Группа 72"/>
          <p:cNvGrpSpPr/>
          <p:nvPr/>
        </p:nvGrpSpPr>
        <p:grpSpPr>
          <a:xfrm>
            <a:off x="1684651" y="2537505"/>
            <a:ext cx="3086614" cy="383572"/>
            <a:chOff x="962025" y="2426732"/>
            <a:chExt cx="3086614" cy="383572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962025" y="2426732"/>
              <a:ext cx="3086614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62025" y="2440972"/>
              <a:ext cx="3086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http://node-prod.a.runalsh.ru/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" name="Прямая со стрелкой 11"/>
          <p:cNvCxnSpPr>
            <a:stCxn id="9" idx="1"/>
            <a:endCxn id="10" idx="3"/>
          </p:cNvCxnSpPr>
          <p:nvPr/>
        </p:nvCxnSpPr>
        <p:spPr>
          <a:xfrm flipH="1">
            <a:off x="2419827" y="1660398"/>
            <a:ext cx="732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10" idx="2"/>
            <a:endCxn id="97" idx="2"/>
          </p:cNvCxnSpPr>
          <p:nvPr/>
        </p:nvCxnSpPr>
        <p:spPr>
          <a:xfrm flipH="1">
            <a:off x="1087631" y="2016696"/>
            <a:ext cx="522571" cy="279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10202" y="578471"/>
            <a:ext cx="149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PRODUCTION</a:t>
            </a:r>
            <a:endParaRPr lang="ru-RU" b="1" u="sng" dirty="0"/>
          </a:p>
        </p:txBody>
      </p:sp>
      <p:sp>
        <p:nvSpPr>
          <p:cNvPr id="17" name="Овал 16"/>
          <p:cNvSpPr/>
          <p:nvPr/>
        </p:nvSpPr>
        <p:spPr>
          <a:xfrm>
            <a:off x="5483912" y="1468279"/>
            <a:ext cx="1009650" cy="10096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17" idx="2"/>
            <a:endCxn id="9" idx="3"/>
          </p:cNvCxnSpPr>
          <p:nvPr/>
        </p:nvCxnSpPr>
        <p:spPr>
          <a:xfrm flipH="1" flipV="1">
            <a:off x="4771265" y="1660398"/>
            <a:ext cx="712647" cy="312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Скругленный прямоугольник 30"/>
          <p:cNvSpPr/>
          <p:nvPr/>
        </p:nvSpPr>
        <p:spPr>
          <a:xfrm>
            <a:off x="7142349" y="1296646"/>
            <a:ext cx="1619250" cy="71259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Backend</a:t>
            </a:r>
            <a:endParaRPr lang="ru-RU" dirty="0"/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9531723" y="1304100"/>
            <a:ext cx="1619250" cy="71259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Frontend</a:t>
            </a:r>
            <a:endParaRPr lang="ru-RU" dirty="0"/>
          </a:p>
        </p:txBody>
      </p:sp>
      <p:cxnSp>
        <p:nvCxnSpPr>
          <p:cNvPr id="35" name="Прямая со стрелкой 34"/>
          <p:cNvCxnSpPr>
            <a:stCxn id="31" idx="3"/>
            <a:endCxn id="32" idx="1"/>
          </p:cNvCxnSpPr>
          <p:nvPr/>
        </p:nvCxnSpPr>
        <p:spPr>
          <a:xfrm>
            <a:off x="8761599" y="1652944"/>
            <a:ext cx="770124" cy="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32" idx="2"/>
            <a:endCxn id="90" idx="0"/>
          </p:cNvCxnSpPr>
          <p:nvPr/>
        </p:nvCxnSpPr>
        <p:spPr>
          <a:xfrm>
            <a:off x="10341348" y="2016696"/>
            <a:ext cx="572674" cy="222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614720" y="530823"/>
            <a:ext cx="1063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DEVELOP</a:t>
            </a:r>
            <a:endParaRPr lang="ru-RU" b="1" u="sng" dirty="0"/>
          </a:p>
        </p:txBody>
      </p:sp>
      <p:cxnSp>
        <p:nvCxnSpPr>
          <p:cNvPr id="38" name="Прямая со стрелкой 37"/>
          <p:cNvCxnSpPr>
            <a:stCxn id="17" idx="6"/>
            <a:endCxn id="31" idx="1"/>
          </p:cNvCxnSpPr>
          <p:nvPr/>
        </p:nvCxnSpPr>
        <p:spPr>
          <a:xfrm flipV="1">
            <a:off x="6493562" y="1652944"/>
            <a:ext cx="648787" cy="32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Группа 67"/>
          <p:cNvGrpSpPr/>
          <p:nvPr/>
        </p:nvGrpSpPr>
        <p:grpSpPr>
          <a:xfrm>
            <a:off x="7226208" y="2528590"/>
            <a:ext cx="3086614" cy="401403"/>
            <a:chOff x="7142349" y="2336565"/>
            <a:chExt cx="3086614" cy="401403"/>
          </a:xfrm>
        </p:grpSpPr>
        <p:sp>
          <p:nvSpPr>
            <p:cNvPr id="33" name="Прямоугольник 32"/>
            <p:cNvSpPr/>
            <p:nvPr/>
          </p:nvSpPr>
          <p:spPr>
            <a:xfrm>
              <a:off x="7142349" y="2368636"/>
              <a:ext cx="3086614" cy="36933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202622" y="2336565"/>
              <a:ext cx="2966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http://</a:t>
              </a:r>
              <a:r>
                <a:rPr lang="en-US" dirty="0" smtClean="0">
                  <a:solidFill>
                    <a:schemeClr val="bg1"/>
                  </a:solidFill>
                </a:rPr>
                <a:t>node-dev.a.runalsh.ru</a:t>
              </a:r>
              <a:r>
                <a:rPr lang="en-US" dirty="0">
                  <a:solidFill>
                    <a:schemeClr val="bg1"/>
                  </a:solidFill>
                </a:rPr>
                <a:t>/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Улыбающееся лицо 52"/>
          <p:cNvSpPr/>
          <p:nvPr/>
        </p:nvSpPr>
        <p:spPr>
          <a:xfrm>
            <a:off x="5456102" y="5600700"/>
            <a:ext cx="1076325" cy="1076325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6" name="Прямая со стрелкой 55"/>
          <p:cNvCxnSpPr>
            <a:endCxn id="53" idx="0"/>
          </p:cNvCxnSpPr>
          <p:nvPr/>
        </p:nvCxnSpPr>
        <p:spPr>
          <a:xfrm>
            <a:off x="5988737" y="4568357"/>
            <a:ext cx="5528" cy="1032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525012" y="2769023"/>
            <a:ext cx="9021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Route 53</a:t>
            </a:r>
          </a:p>
          <a:p>
            <a:pPr algn="ctr"/>
            <a:r>
              <a:rPr lang="en-US" sz="1400" b="1" dirty="0" smtClean="0"/>
              <a:t>Weighted</a:t>
            </a:r>
          </a:p>
          <a:p>
            <a:pPr algn="ctr"/>
            <a:r>
              <a:rPr lang="en-US" sz="1400" b="1" dirty="0" smtClean="0"/>
              <a:t>(80/20)</a:t>
            </a:r>
          </a:p>
        </p:txBody>
      </p:sp>
      <p:sp>
        <p:nvSpPr>
          <p:cNvPr id="63" name="Прямоугольник 62"/>
          <p:cNvSpPr/>
          <p:nvPr/>
        </p:nvSpPr>
        <p:spPr>
          <a:xfrm>
            <a:off x="6532427" y="575926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Dev </a:t>
            </a:r>
            <a:r>
              <a:rPr lang="en-US" b="1" dirty="0"/>
              <a:t>-</a:t>
            </a:r>
            <a:r>
              <a:rPr lang="en-US" b="1" dirty="0" smtClean="0"/>
              <a:t>20%</a:t>
            </a:r>
            <a:endParaRPr lang="ru-RU" b="1" dirty="0"/>
          </a:p>
        </p:txBody>
      </p:sp>
      <p:cxnSp>
        <p:nvCxnSpPr>
          <p:cNvPr id="65" name="Прямая со стрелкой 64"/>
          <p:cNvCxnSpPr>
            <a:stCxn id="33" idx="1"/>
            <a:endCxn id="59" idx="3"/>
          </p:cNvCxnSpPr>
          <p:nvPr/>
        </p:nvCxnSpPr>
        <p:spPr>
          <a:xfrm flipH="1">
            <a:off x="6427182" y="2745327"/>
            <a:ext cx="799026" cy="393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7" idx="3"/>
            <a:endCxn id="59" idx="1"/>
          </p:cNvCxnSpPr>
          <p:nvPr/>
        </p:nvCxnSpPr>
        <p:spPr>
          <a:xfrm>
            <a:off x="4771265" y="2736411"/>
            <a:ext cx="753747" cy="401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Прямоугольник 76"/>
          <p:cNvSpPr/>
          <p:nvPr/>
        </p:nvSpPr>
        <p:spPr>
          <a:xfrm>
            <a:off x="4230493" y="5774040"/>
            <a:ext cx="1212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Prod -</a:t>
            </a:r>
            <a:r>
              <a:rPr lang="en-US" b="1" dirty="0" smtClean="0"/>
              <a:t> 80%</a:t>
            </a:r>
            <a:endParaRPr lang="en-US" b="1" dirty="0"/>
          </a:p>
        </p:txBody>
      </p:sp>
      <p:pic>
        <p:nvPicPr>
          <p:cNvPr id="90" name="Рисунок 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834" y="2239167"/>
            <a:ext cx="714375" cy="742950"/>
          </a:xfrm>
          <a:prstGeom prst="rect">
            <a:avLst/>
          </a:prstGeom>
        </p:spPr>
      </p:pic>
      <p:pic>
        <p:nvPicPr>
          <p:cNvPr id="97" name="Рисунок 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730444" y="2296173"/>
            <a:ext cx="714375" cy="742950"/>
          </a:xfrm>
          <a:prstGeom prst="rect">
            <a:avLst/>
          </a:prstGeom>
        </p:spPr>
      </p:pic>
      <p:cxnSp>
        <p:nvCxnSpPr>
          <p:cNvPr id="108" name="Прямая со стрелкой 107"/>
          <p:cNvCxnSpPr>
            <a:stCxn id="97" idx="1"/>
          </p:cNvCxnSpPr>
          <p:nvPr/>
        </p:nvCxnSpPr>
        <p:spPr>
          <a:xfrm>
            <a:off x="1444819" y="2667648"/>
            <a:ext cx="239832" cy="54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stCxn id="90" idx="1"/>
          </p:cNvCxnSpPr>
          <p:nvPr/>
        </p:nvCxnSpPr>
        <p:spPr>
          <a:xfrm flipH="1">
            <a:off x="10320054" y="2610642"/>
            <a:ext cx="236780" cy="111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Рисунок 114"/>
          <p:cNvPicPr>
            <a:picLocks noChangeAspect="1"/>
          </p:cNvPicPr>
          <p:nvPr/>
        </p:nvPicPr>
        <p:blipFill rotWithShape="1">
          <a:blip r:embed="rId3"/>
          <a:srcRect t="14220" r="59034" b="38863"/>
          <a:stretch/>
        </p:blipFill>
        <p:spPr>
          <a:xfrm>
            <a:off x="499220" y="4187382"/>
            <a:ext cx="3548905" cy="22151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6" name="Рисунок 115"/>
          <p:cNvPicPr>
            <a:picLocks noChangeAspect="1"/>
          </p:cNvPicPr>
          <p:nvPr/>
        </p:nvPicPr>
        <p:blipFill rotWithShape="1">
          <a:blip r:embed="rId4"/>
          <a:srcRect r="17463" b="12385"/>
          <a:stretch/>
        </p:blipFill>
        <p:spPr>
          <a:xfrm>
            <a:off x="7766036" y="4003896"/>
            <a:ext cx="3825129" cy="246647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8" name="Прямая со стрелкой 117"/>
          <p:cNvCxnSpPr>
            <a:stCxn id="53" idx="7"/>
            <a:endCxn id="116" idx="1"/>
          </p:cNvCxnSpPr>
          <p:nvPr/>
        </p:nvCxnSpPr>
        <p:spPr>
          <a:xfrm flipV="1">
            <a:off x="6374803" y="5237131"/>
            <a:ext cx="1391233" cy="521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>
            <a:stCxn id="53" idx="1"/>
            <a:endCxn id="115" idx="3"/>
          </p:cNvCxnSpPr>
          <p:nvPr/>
        </p:nvCxnSpPr>
        <p:spPr>
          <a:xfrm flipH="1" flipV="1">
            <a:off x="4048125" y="5294936"/>
            <a:ext cx="1565601" cy="463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Группа 134"/>
          <p:cNvGrpSpPr/>
          <p:nvPr/>
        </p:nvGrpSpPr>
        <p:grpSpPr>
          <a:xfrm>
            <a:off x="4892140" y="4820080"/>
            <a:ext cx="2267993" cy="369332"/>
            <a:chOff x="4915035" y="4727956"/>
            <a:chExt cx="2267993" cy="369332"/>
          </a:xfrm>
          <a:solidFill>
            <a:schemeClr val="accent2"/>
          </a:solidFill>
        </p:grpSpPr>
        <p:sp>
          <p:nvSpPr>
            <p:cNvPr id="134" name="Прямоугольник 133"/>
            <p:cNvSpPr/>
            <p:nvPr/>
          </p:nvSpPr>
          <p:spPr>
            <a:xfrm>
              <a:off x="4991100" y="4728162"/>
              <a:ext cx="2089579" cy="3563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7" name="Прямоугольник 126"/>
            <p:cNvSpPr/>
            <p:nvPr/>
          </p:nvSpPr>
          <p:spPr>
            <a:xfrm>
              <a:off x="4915035" y="4727956"/>
              <a:ext cx="2267993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ru-RU" dirty="0"/>
                <a:t>http://lb.a.runalsh.ru/</a:t>
              </a:r>
            </a:p>
          </p:txBody>
        </p:sp>
      </p:grpSp>
      <p:pic>
        <p:nvPicPr>
          <p:cNvPr id="138" name="Рисунок 1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0714" y="3409314"/>
            <a:ext cx="1022848" cy="113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378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58492" y="111644"/>
            <a:ext cx="2334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AUTOSCALING</a:t>
            </a:r>
            <a:endParaRPr lang="ru-RU" sz="28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530" y="1247775"/>
            <a:ext cx="8280786" cy="11190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9100" y="1705749"/>
            <a:ext cx="2175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1) We have 1 replicas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19100" y="3048000"/>
            <a:ext cx="2668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2) Run stress several times</a:t>
            </a:r>
          </a:p>
          <a:p>
            <a:r>
              <a:rPr lang="en-US" dirty="0" smtClean="0"/>
              <a:t> for frontend app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73340" y="4667250"/>
            <a:ext cx="23599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3) After stop load and </a:t>
            </a:r>
          </a:p>
          <a:p>
            <a:r>
              <a:rPr lang="en-US" dirty="0" smtClean="0"/>
              <a:t>idling 2 minutes </a:t>
            </a:r>
          </a:p>
          <a:p>
            <a:r>
              <a:rPr lang="en-US" dirty="0" smtClean="0"/>
              <a:t>replica count goes to 1 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530" y="2736882"/>
            <a:ext cx="8278295" cy="126856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530" y="4580930"/>
            <a:ext cx="80867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281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59048" y="245557"/>
            <a:ext cx="2870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LOAD BALANCING</a:t>
            </a:r>
            <a:endParaRPr lang="ru-RU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02530" y="899378"/>
            <a:ext cx="1085066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 verify load balancing between pods and check traffic route rule between PROD and DEV by wealth </a:t>
            </a:r>
          </a:p>
          <a:p>
            <a:r>
              <a:rPr lang="en-US" sz="2000" dirty="0" smtClean="0"/>
              <a:t>we run curl command and grab some statistic.</a:t>
            </a:r>
            <a:endParaRPr lang="ru-RU" sz="2000" dirty="0" smtClean="0"/>
          </a:p>
          <a:p>
            <a:r>
              <a:rPr lang="en-US" sz="2000" dirty="0" smtClean="0"/>
              <a:t>				</a:t>
            </a:r>
          </a:p>
          <a:p>
            <a:r>
              <a:rPr lang="en-US" sz="2000" i="1" dirty="0"/>
              <a:t> watch -n 0.1 curl -s lb.a.runalsh.ru/ping &gt;&gt; </a:t>
            </a:r>
            <a:r>
              <a:rPr lang="en-US" sz="2000" i="1" dirty="0" smtClean="0"/>
              <a:t>wow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We have 2 replicas for frontend </a:t>
            </a:r>
          </a:p>
          <a:p>
            <a:r>
              <a:rPr lang="en-US" sz="2000" dirty="0" smtClean="0"/>
              <a:t>on dev and prod. </a:t>
            </a:r>
            <a:r>
              <a:rPr lang="ru-RU" sz="2000" dirty="0" smtClean="0"/>
              <a:t>80% </a:t>
            </a:r>
            <a:r>
              <a:rPr lang="en-US" sz="2000" dirty="0" smtClean="0"/>
              <a:t>of traffic sent to </a:t>
            </a:r>
          </a:p>
          <a:p>
            <a:r>
              <a:rPr lang="en-US" sz="2000" dirty="0" smtClean="0"/>
              <a:t>prod and 20% to dev by s53 traffic policy.</a:t>
            </a:r>
          </a:p>
          <a:p>
            <a:endParaRPr lang="en-US" sz="2000" dirty="0"/>
          </a:p>
          <a:p>
            <a:r>
              <a:rPr lang="en-US" sz="2000" dirty="0" smtClean="0"/>
              <a:t>Check statistic:</a:t>
            </a:r>
            <a:endParaRPr lang="ru-RU" sz="20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r="46790"/>
          <a:stretch/>
        </p:blipFill>
        <p:spPr>
          <a:xfrm>
            <a:off x="7358063" y="1484866"/>
            <a:ext cx="3157538" cy="1095375"/>
          </a:xfrm>
          <a:prstGeom prst="rect">
            <a:avLst/>
          </a:prstGeom>
        </p:spPr>
      </p:pic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376260"/>
              </p:ext>
            </p:extLst>
          </p:nvPr>
        </p:nvGraphicFramePr>
        <p:xfrm>
          <a:off x="569205" y="4200078"/>
          <a:ext cx="10948988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7247"/>
                <a:gridCol w="2737247"/>
                <a:gridCol w="2737247"/>
                <a:gridCol w="27372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grep -o -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prod-6cb9c9ff6c-vvnkr wow | </a:t>
                      </a:r>
                      <a:r>
                        <a:rPr lang="en-US" dirty="0" err="1" smtClean="0"/>
                        <a:t>wc</a:t>
                      </a:r>
                      <a:r>
                        <a:rPr lang="en-US" dirty="0" smtClean="0"/>
                        <a:t> -l</a:t>
                      </a:r>
                    </a:p>
                    <a:p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grep -o -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prod-6cb9c9ff6c-wpnhg wow | </a:t>
                      </a:r>
                      <a:r>
                        <a:rPr lang="en-US" dirty="0" err="1" smtClean="0"/>
                        <a:t>wc</a:t>
                      </a:r>
                      <a:r>
                        <a:rPr lang="en-US" dirty="0" smtClean="0"/>
                        <a:t> -l</a:t>
                      </a:r>
                    </a:p>
                    <a:p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grep -o -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dev-6bf5c75d6-fc4mg wow | </a:t>
                      </a:r>
                      <a:r>
                        <a:rPr lang="en-US" dirty="0" err="1" smtClean="0"/>
                        <a:t>wc</a:t>
                      </a:r>
                      <a:r>
                        <a:rPr lang="en-US" dirty="0" smtClean="0"/>
                        <a:t> -l</a:t>
                      </a:r>
                    </a:p>
                    <a:p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grep -o -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dev-6bf5c75d6-sxczn wow | </a:t>
                      </a:r>
                      <a:r>
                        <a:rPr lang="en-US" dirty="0" err="1" smtClean="0"/>
                        <a:t>wc</a:t>
                      </a:r>
                      <a:r>
                        <a:rPr lang="en-US" dirty="0" smtClean="0"/>
                        <a:t> -l</a:t>
                      </a:r>
                    </a:p>
                    <a:p>
                      <a:endParaRPr lang="ru-RU" b="0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Production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Develop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r>
                        <a:rPr lang="ru-RU" dirty="0" smtClean="0"/>
                        <a:t>5</a:t>
                      </a:r>
                      <a:r>
                        <a:rPr lang="en-US" dirty="0" smtClean="0"/>
                        <a:t>0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233 (73%)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86</a:t>
                      </a:r>
                      <a:r>
                        <a:rPr lang="ru-RU" baseline="0" dirty="0" smtClean="0"/>
                        <a:t> (</a:t>
                      </a:r>
                      <a:r>
                        <a:rPr lang="en-US" dirty="0" smtClean="0"/>
                        <a:t>27%</a:t>
                      </a:r>
                      <a:r>
                        <a:rPr lang="ru-RU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457" y="2641304"/>
            <a:ext cx="295275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266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86880" y="1475345"/>
            <a:ext cx="349884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Task and r</a:t>
            </a:r>
            <a:r>
              <a:rPr lang="ru-RU" dirty="0" err="1" smtClean="0"/>
              <a:t>eqiurements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Selected tools and technologies</a:t>
            </a:r>
            <a:endParaRPr lang="ru-RU" dirty="0" smtClean="0"/>
          </a:p>
          <a:p>
            <a:pPr marL="342900" indent="-342900">
              <a:buAutoNum type="arabicParenR"/>
            </a:pPr>
            <a:r>
              <a:rPr lang="en-US" dirty="0" smtClean="0"/>
              <a:t>Infrastructure</a:t>
            </a:r>
          </a:p>
          <a:p>
            <a:pPr marL="342900" indent="-342900">
              <a:buAutoNum type="arabicParenR"/>
            </a:pPr>
            <a:r>
              <a:rPr lang="en-US" dirty="0" smtClean="0"/>
              <a:t>Push action example</a:t>
            </a:r>
          </a:p>
          <a:p>
            <a:pPr marL="342900" indent="-342900">
              <a:buAutoNum type="arabicParenR"/>
            </a:pPr>
            <a:r>
              <a:rPr lang="en-US" dirty="0" smtClean="0"/>
              <a:t>Versioning</a:t>
            </a:r>
          </a:p>
          <a:p>
            <a:pPr marL="342900" indent="-342900">
              <a:buAutoNum type="arabicParenR"/>
            </a:pPr>
            <a:r>
              <a:rPr lang="en-US" dirty="0" smtClean="0"/>
              <a:t>Containerization</a:t>
            </a:r>
          </a:p>
          <a:p>
            <a:pPr marL="342900" indent="-342900">
              <a:buAutoNum type="arabicParenR"/>
            </a:pPr>
            <a:r>
              <a:rPr lang="en-US" dirty="0" smtClean="0"/>
              <a:t>Alarm</a:t>
            </a:r>
          </a:p>
          <a:p>
            <a:pPr marL="342900" indent="-342900">
              <a:buAutoNum type="arabicParenR"/>
            </a:pPr>
            <a:r>
              <a:rPr lang="en-US" dirty="0" smtClean="0"/>
              <a:t>Monitoring</a:t>
            </a:r>
          </a:p>
          <a:p>
            <a:pPr marL="342900" indent="-342900">
              <a:buAutoNum type="arabicParenR"/>
            </a:pPr>
            <a:r>
              <a:rPr lang="en-US" dirty="0" smtClean="0"/>
              <a:t>Logs</a:t>
            </a:r>
          </a:p>
          <a:p>
            <a:pPr marL="342900" indent="-342900">
              <a:buAutoNum type="arabicParenR"/>
            </a:pPr>
            <a:r>
              <a:rPr lang="en-US" dirty="0" smtClean="0"/>
              <a:t>Applications</a:t>
            </a:r>
          </a:p>
          <a:p>
            <a:pPr marL="342900" indent="-342900">
              <a:buAutoNum type="arabicParenR"/>
            </a:pPr>
            <a:r>
              <a:rPr lang="en-US" dirty="0" err="1" smtClean="0"/>
              <a:t>Autoscaling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Load</a:t>
            </a:r>
            <a:r>
              <a:rPr lang="ru-RU" dirty="0" smtClean="0"/>
              <a:t> </a:t>
            </a:r>
            <a:r>
              <a:rPr lang="en-US" dirty="0" smtClean="0"/>
              <a:t>balancing</a:t>
            </a:r>
          </a:p>
          <a:p>
            <a:pPr marL="342900" indent="-342900">
              <a:buAutoNum type="arabicParenR"/>
            </a:pPr>
            <a:r>
              <a:rPr lang="en-US" dirty="0" smtClean="0"/>
              <a:t>Pricing and coast</a:t>
            </a:r>
            <a:r>
              <a:rPr lang="en-US" dirty="0"/>
              <a:t>s</a:t>
            </a:r>
            <a:endParaRPr lang="en-US" dirty="0" smtClean="0"/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486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10892" y="130694"/>
            <a:ext cx="1426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PRICING</a:t>
            </a:r>
            <a:endParaRPr lang="ru-RU" sz="2800" b="1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182444"/>
              </p:ext>
            </p:extLst>
          </p:nvPr>
        </p:nvGraphicFramePr>
        <p:xfrm>
          <a:off x="533400" y="545828"/>
          <a:ext cx="11201399" cy="611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5200"/>
                <a:gridCol w="965638"/>
                <a:gridCol w="1710325"/>
                <a:gridCol w="1577754"/>
                <a:gridCol w="1577754"/>
                <a:gridCol w="1924728"/>
              </a:tblGrid>
              <a:tr h="911497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Version 1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SCM – </a:t>
                      </a:r>
                      <a:r>
                        <a:rPr lang="en-US" sz="1600" dirty="0" err="1" smtClean="0">
                          <a:latin typeface="+mn-lt"/>
                        </a:rPr>
                        <a:t>Github</a:t>
                      </a:r>
                      <a:endParaRPr lang="en-US" sz="16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Version 2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Version 1+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Runner – </a:t>
                      </a:r>
                      <a:r>
                        <a:rPr lang="en-US" sz="1600" dirty="0" err="1" smtClean="0">
                          <a:latin typeface="+mn-lt"/>
                        </a:rPr>
                        <a:t>Github</a:t>
                      </a:r>
                      <a:r>
                        <a:rPr lang="en-US" sz="1600" dirty="0" smtClean="0">
                          <a:latin typeface="+mn-lt"/>
                        </a:rPr>
                        <a:t> Action Cloud </a:t>
                      </a:r>
                      <a:r>
                        <a:rPr lang="en-US" sz="1400" dirty="0" smtClean="0">
                          <a:latin typeface="+mn-lt"/>
                        </a:rPr>
                        <a:t>(2000 min\</a:t>
                      </a:r>
                      <a:r>
                        <a:rPr lang="en-US" sz="1400" dirty="0" err="1" smtClean="0">
                          <a:latin typeface="+mn-lt"/>
                        </a:rPr>
                        <a:t>mount</a:t>
                      </a:r>
                      <a:r>
                        <a:rPr lang="en-US" sz="1400" i="1" dirty="0" err="1" smtClean="0">
                          <a:latin typeface="+mn-lt"/>
                        </a:rPr>
                        <a:t>h</a:t>
                      </a:r>
                      <a:r>
                        <a:rPr lang="en-US" sz="1400" i="1" dirty="0" smtClean="0"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Version 3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Version2 +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Cluster</a:t>
                      </a:r>
                      <a:r>
                        <a:rPr lang="en-US" sz="1600" baseline="0" dirty="0" smtClean="0">
                          <a:latin typeface="+mn-lt"/>
                        </a:rPr>
                        <a:t> – ECS</a:t>
                      </a:r>
                      <a:r>
                        <a:rPr lang="ru-RU" sz="1600" baseline="0" dirty="0" smtClean="0">
                          <a:latin typeface="+mn-lt"/>
                        </a:rPr>
                        <a:t> </a:t>
                      </a:r>
                      <a:r>
                        <a:rPr lang="en-US" sz="1600" baseline="0" dirty="0" smtClean="0">
                          <a:latin typeface="+mn-lt"/>
                        </a:rPr>
                        <a:t>(EC</a:t>
                      </a:r>
                      <a:r>
                        <a:rPr lang="ru-RU" sz="1600" baseline="0" dirty="0" smtClean="0">
                          <a:latin typeface="+mn-lt"/>
                        </a:rPr>
                        <a:t>2 </a:t>
                      </a:r>
                      <a:r>
                        <a:rPr lang="en-US" sz="1600" baseline="0" dirty="0" smtClean="0">
                          <a:latin typeface="+mn-lt"/>
                        </a:rPr>
                        <a:t>mode</a:t>
                      </a:r>
                      <a:r>
                        <a:rPr lang="ru-RU" sz="1600" baseline="0" dirty="0" smtClean="0">
                          <a:latin typeface="+mn-lt"/>
                        </a:rPr>
                        <a:t>)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+mn-lt"/>
                        </a:rPr>
                        <a:t>Yandex</a:t>
                      </a:r>
                      <a:r>
                        <a:rPr lang="en-US" sz="2000" baseline="0" dirty="0" smtClean="0">
                          <a:latin typeface="+mn-lt"/>
                        </a:rPr>
                        <a:t> cloud </a:t>
                      </a:r>
                    </a:p>
                    <a:p>
                      <a:pPr algn="ctr"/>
                      <a:r>
                        <a:rPr lang="en-US" sz="2000" baseline="0" dirty="0" smtClean="0">
                          <a:latin typeface="+mn-lt"/>
                        </a:rPr>
                        <a:t>as Variant 1</a:t>
                      </a:r>
                      <a:endParaRPr lang="ru-RU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+mn-lt"/>
                        </a:rPr>
                        <a:t>Google Cloud </a:t>
                      </a:r>
                    </a:p>
                    <a:p>
                      <a:pPr algn="ctr"/>
                      <a:r>
                        <a:rPr lang="en-US" sz="2400" b="1" dirty="0" smtClean="0">
                          <a:latin typeface="+mn-lt"/>
                        </a:rPr>
                        <a:t>as variant</a:t>
                      </a:r>
                      <a:r>
                        <a:rPr lang="en-US" sz="2400" b="1" baseline="0" dirty="0" smtClean="0">
                          <a:latin typeface="+mn-lt"/>
                        </a:rPr>
                        <a:t> 1</a:t>
                      </a:r>
                      <a:endParaRPr lang="ru-RU" sz="2400" b="1" dirty="0">
                        <a:latin typeface="+mn-lt"/>
                      </a:endParaRPr>
                    </a:p>
                  </a:txBody>
                  <a:tcPr/>
                </a:tc>
              </a:tr>
              <a:tr h="296182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AWS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 smtClean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+mn-lt"/>
                        </a:rPr>
                        <a:t>YaC</a:t>
                      </a:r>
                      <a:endParaRPr lang="en-US" sz="16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</a:rPr>
                        <a:t>GCP</a:t>
                      </a:r>
                      <a:endParaRPr lang="ru-RU" sz="1600" b="1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Runner (EC2) t2.micro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11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0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0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16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</a:rPr>
                        <a:t>6</a:t>
                      </a:r>
                      <a:endParaRPr lang="ru-RU" sz="1600" b="1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Cluster - 1 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73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73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0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0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</a:rPr>
                        <a:t>0</a:t>
                      </a:r>
                      <a:endParaRPr lang="ru-RU" sz="1600" b="1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Cluster 2 node(t3a.small)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34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34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34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130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</a:rPr>
                        <a:t>16</a:t>
                      </a:r>
                      <a:endParaRPr lang="ru-RU" sz="1600" b="1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RDS PostgreSQL(db.t3.micro)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17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17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17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90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</a:rPr>
                        <a:t>25</a:t>
                      </a:r>
                      <a:endParaRPr lang="ru-RU" sz="1600" b="1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Route 53 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1 domain zone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1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1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1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7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</a:rPr>
                        <a:t>1</a:t>
                      </a:r>
                      <a:endParaRPr lang="ru-RU" sz="1600" b="1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S3 storage - 1 GB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0,02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0,02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0,02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10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</a:rPr>
                        <a:t>0.01</a:t>
                      </a:r>
                      <a:endParaRPr lang="ru-RU" sz="1600" b="1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ECR - 1 Gb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1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1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1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n-lt"/>
                        </a:rPr>
                        <a:t>10</a:t>
                      </a:r>
                      <a:endParaRPr lang="ru-RU" sz="16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</a:rPr>
                        <a:t>0,1</a:t>
                      </a:r>
                      <a:endParaRPr lang="ru-RU" sz="1600" b="1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SNS – 1000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0,05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0,05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0,05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-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</a:rPr>
                        <a:t>0,1</a:t>
                      </a:r>
                      <a:endParaRPr lang="ru-RU" sz="1600" b="1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+mn-lt"/>
                        </a:rPr>
                        <a:t>Cloudwatch</a:t>
                      </a:r>
                      <a:r>
                        <a:rPr lang="en-US" sz="1600" dirty="0" smtClean="0">
                          <a:latin typeface="+mn-lt"/>
                        </a:rPr>
                        <a:t> 10 metrics</a:t>
                      </a:r>
                      <a:r>
                        <a:rPr lang="en-US" sz="1600" baseline="0" dirty="0" smtClean="0">
                          <a:latin typeface="+mn-lt"/>
                        </a:rPr>
                        <a:t>, 2 dashboard, 1 </a:t>
                      </a:r>
                      <a:r>
                        <a:rPr lang="en-US" sz="1600" baseline="0" dirty="0" err="1" smtClean="0">
                          <a:latin typeface="+mn-lt"/>
                        </a:rPr>
                        <a:t>gb</a:t>
                      </a:r>
                      <a:r>
                        <a:rPr lang="en-US" sz="1600" baseline="0" dirty="0" smtClean="0">
                          <a:latin typeface="+mn-lt"/>
                        </a:rPr>
                        <a:t> logs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3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3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3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-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</a:rPr>
                        <a:t>0,5</a:t>
                      </a:r>
                      <a:endParaRPr lang="ru-RU" sz="1600" b="1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</a:rPr>
                        <a:t>Total per mount ($)</a:t>
                      </a:r>
                      <a:endParaRPr lang="ru-RU" sz="16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140,07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129,07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56,07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256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48,7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</a:rPr>
                        <a:t>Per year ($)</a:t>
                      </a:r>
                      <a:endParaRPr lang="ru-RU" sz="16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1680,84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1548,84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672,84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3072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584,4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7507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23935" y="2619632"/>
            <a:ext cx="11480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QA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2664696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3519" y="1908089"/>
            <a:ext cx="10748840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Variant 7. </a:t>
            </a:r>
            <a:endParaRPr lang="en-US" sz="2400" b="1" dirty="0" smtClean="0"/>
          </a:p>
          <a:p>
            <a:endParaRPr lang="en-US" dirty="0"/>
          </a:p>
          <a:p>
            <a:r>
              <a:rPr lang="en-US" dirty="0" smtClean="0"/>
              <a:t>Using </a:t>
            </a:r>
            <a:r>
              <a:rPr lang="en-US" dirty="0"/>
              <a:t>API https://www.metaweather.com/api/ get data about weather in Moscow for current month </a:t>
            </a:r>
            <a:r>
              <a:rPr lang="en-US" dirty="0" smtClean="0"/>
              <a:t>and </a:t>
            </a:r>
          </a:p>
          <a:p>
            <a:r>
              <a:rPr lang="en-US" dirty="0" smtClean="0"/>
              <a:t>store </a:t>
            </a:r>
            <a:r>
              <a:rPr lang="en-US" dirty="0"/>
              <a:t>it into your DB</a:t>
            </a:r>
            <a:r>
              <a:rPr lang="en-US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dirty="0"/>
              <a:t>id, </a:t>
            </a:r>
            <a:r>
              <a:rPr lang="en-US" dirty="0" err="1"/>
              <a:t>weather_state_name</a:t>
            </a:r>
            <a:r>
              <a:rPr lang="en-US" dirty="0"/>
              <a:t>, </a:t>
            </a:r>
            <a:r>
              <a:rPr lang="en-US" dirty="0" err="1"/>
              <a:t>wind_direction_compass</a:t>
            </a:r>
            <a:r>
              <a:rPr lang="en-US" dirty="0"/>
              <a:t>, created, </a:t>
            </a:r>
            <a:r>
              <a:rPr lang="en-US" dirty="0" err="1"/>
              <a:t>applicable_date</a:t>
            </a:r>
            <a:r>
              <a:rPr lang="en-US" dirty="0"/>
              <a:t>, </a:t>
            </a:r>
            <a:r>
              <a:rPr lang="en-US" dirty="0" err="1"/>
              <a:t>min_temp</a:t>
            </a:r>
            <a:r>
              <a:rPr lang="en-US" dirty="0"/>
              <a:t>, </a:t>
            </a:r>
            <a:r>
              <a:rPr lang="en-US" dirty="0" err="1"/>
              <a:t>max_temp</a:t>
            </a:r>
            <a:r>
              <a:rPr lang="en-US" dirty="0"/>
              <a:t>, </a:t>
            </a:r>
            <a:r>
              <a:rPr lang="en-US" dirty="0" err="1"/>
              <a:t>the_temp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Output </a:t>
            </a:r>
            <a:r>
              <a:rPr lang="en-US" dirty="0"/>
              <a:t>the data by date (the date is set) in form of a table and sort them by created in ascending order. </a:t>
            </a:r>
            <a:endParaRPr lang="ru-RU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141635" y="0"/>
            <a:ext cx="919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TASK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737245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876720"/>
              </p:ext>
            </p:extLst>
          </p:nvPr>
        </p:nvGraphicFramePr>
        <p:xfrm>
          <a:off x="825585" y="715289"/>
          <a:ext cx="10387916" cy="595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3428"/>
                <a:gridCol w="1820562"/>
                <a:gridCol w="3781167"/>
                <a:gridCol w="32127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Why?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comment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Source</a:t>
                      </a:r>
                      <a:r>
                        <a:rPr lang="en-US" baseline="0" dirty="0" smtClean="0"/>
                        <a:t> code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management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Github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CI/CD</a:t>
                      </a:r>
                      <a:r>
                        <a:rPr lang="en-US" baseline="0" dirty="0" smtClean="0"/>
                        <a:t> runner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Github</a:t>
                      </a:r>
                      <a:r>
                        <a:rPr lang="en-US" dirty="0" smtClean="0"/>
                        <a:t> Action (</a:t>
                      </a:r>
                      <a:r>
                        <a:rPr lang="en-US" dirty="0" err="1" smtClean="0"/>
                        <a:t>Selfhosted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Full compatible with selected CSM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Your can choose</a:t>
                      </a:r>
                      <a:r>
                        <a:rPr lang="en-US" baseline="0" dirty="0" smtClean="0"/>
                        <a:t> between </a:t>
                      </a:r>
                      <a:r>
                        <a:rPr lang="en-US" baseline="0" dirty="0" err="1" smtClean="0"/>
                        <a:t>selfhosted</a:t>
                      </a:r>
                      <a:r>
                        <a:rPr lang="en-US" baseline="0" dirty="0" smtClean="0"/>
                        <a:t> and </a:t>
                      </a:r>
                      <a:r>
                        <a:rPr lang="en-US" baseline="0" dirty="0" err="1" smtClean="0"/>
                        <a:t>cloudhosted</a:t>
                      </a:r>
                      <a:r>
                        <a:rPr lang="en-US" baseline="0" dirty="0" smtClean="0"/>
                        <a:t> solution. Both realized.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Cloud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AWS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AWS</a:t>
                      </a:r>
                      <a:r>
                        <a:rPr lang="en-US" baseline="0" dirty="0" smtClean="0"/>
                        <a:t> – most popular and have many options and services</a:t>
                      </a:r>
                    </a:p>
                    <a:p>
                      <a:r>
                        <a:rPr lang="en-US" dirty="0" smtClean="0"/>
                        <a:t>GCP – simpler interface,</a:t>
                      </a:r>
                      <a:r>
                        <a:rPr lang="en-US" baseline="0" dirty="0" smtClean="0"/>
                        <a:t> powerful, less outdated services, cheaper and faster than AWS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project began</a:t>
                      </a:r>
                      <a:r>
                        <a:rPr lang="en-US" baseline="0" dirty="0" smtClean="0"/>
                        <a:t> at Google Cloud but after ending trial period and new sanctions was migrated to AWS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Apps language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r>
                        <a:rPr lang="en-US" baseline="0" dirty="0" smtClean="0"/>
                        <a:t> like it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SC</a:t>
                      </a:r>
                      <a:r>
                        <a:rPr lang="en-US" baseline="0" dirty="0" smtClean="0"/>
                        <a:t> tests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Pytest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Pylint</a:t>
                      </a:r>
                      <a:r>
                        <a:rPr lang="en-US" dirty="0" smtClean="0"/>
                        <a:t>,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Pytest</a:t>
                      </a:r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 - </a:t>
                      </a:r>
                      <a:r>
                        <a:rPr lang="en-US" dirty="0" smtClean="0"/>
                        <a:t>functional</a:t>
                      </a:r>
                      <a:r>
                        <a:rPr lang="ru-RU" dirty="0" smtClean="0"/>
                        <a:t> </a:t>
                      </a:r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pylint</a:t>
                      </a:r>
                      <a:r>
                        <a:rPr lang="en-US" baseline="0" dirty="0" smtClean="0"/>
                        <a:t> – checks for errors in code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Quality check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Sonarcube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Bandit (optional)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Detecting bugs, quality</a:t>
                      </a:r>
                      <a:r>
                        <a:rPr lang="en-US" baseline="0" dirty="0" smtClean="0"/>
                        <a:t> inspection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Bandit</a:t>
                      </a:r>
                      <a:r>
                        <a:rPr lang="en-US" baseline="0" dirty="0" smtClean="0"/>
                        <a:t> disabled, but you can </a:t>
                      </a:r>
                      <a:r>
                        <a:rPr lang="en-US" baseline="0" dirty="0" err="1" smtClean="0"/>
                        <a:t>allways</a:t>
                      </a:r>
                      <a:r>
                        <a:rPr lang="en-US" baseline="0" dirty="0" smtClean="0"/>
                        <a:t> enable it uncommenting code section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Database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AWS RDS (</a:t>
                      </a:r>
                      <a:r>
                        <a:rPr lang="en-US" dirty="0" err="1" smtClean="0"/>
                        <a:t>postgresql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208185" y="0"/>
            <a:ext cx="2678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SELECTED TOOLS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977386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594331"/>
              </p:ext>
            </p:extLst>
          </p:nvPr>
        </p:nvGraphicFramePr>
        <p:xfrm>
          <a:off x="914399" y="546671"/>
          <a:ext cx="10387916" cy="440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3428"/>
                <a:gridCol w="2042984"/>
                <a:gridCol w="3558745"/>
                <a:gridCol w="32127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Why?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comment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IaC</a:t>
                      </a:r>
                      <a:r>
                        <a:rPr lang="en-US" dirty="0" smtClean="0"/>
                        <a:t> solution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Terraform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Described in task requirements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Orchestration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Kubernetes – AWS EKS, Helm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Described in task requirements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Scalability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Kubernetes (HPA)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Described in task requirements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Artifact</a:t>
                      </a:r>
                      <a:r>
                        <a:rPr lang="en-US" baseline="0" dirty="0" smtClean="0"/>
                        <a:t> r</a:t>
                      </a:r>
                      <a:r>
                        <a:rPr lang="en-US" dirty="0" smtClean="0"/>
                        <a:t>epository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AWS ECR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Build-in  AWS </a:t>
                      </a:r>
                      <a:r>
                        <a:rPr lang="en-US" baseline="0" dirty="0" smtClean="0"/>
                        <a:t>r</a:t>
                      </a:r>
                      <a:r>
                        <a:rPr lang="en-US" dirty="0" smtClean="0"/>
                        <a:t>epository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Monitoring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AWS </a:t>
                      </a:r>
                      <a:r>
                        <a:rPr lang="en-US" dirty="0" err="1" smtClean="0"/>
                        <a:t>CloudWatch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I </a:t>
                      </a:r>
                      <a:r>
                        <a:rPr lang="en-US" dirty="0" err="1" smtClean="0"/>
                        <a:t>didnt</a:t>
                      </a:r>
                      <a:r>
                        <a:rPr lang="en-US" dirty="0" smtClean="0"/>
                        <a:t> used </a:t>
                      </a:r>
                      <a:r>
                        <a:rPr lang="en-US" dirty="0" err="1" smtClean="0"/>
                        <a:t>Grafana</a:t>
                      </a:r>
                      <a:r>
                        <a:rPr lang="en-US" dirty="0" smtClean="0"/>
                        <a:t> or </a:t>
                      </a:r>
                      <a:r>
                        <a:rPr lang="en-US" dirty="0" smtClean="0"/>
                        <a:t>full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ELK </a:t>
                      </a:r>
                      <a:r>
                        <a:rPr lang="en-US" dirty="0" smtClean="0"/>
                        <a:t>(EFK)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stack for this project because it required one more powerful instance (except </a:t>
                      </a:r>
                      <a:r>
                        <a:rPr lang="en-US" baseline="0" dirty="0" err="1" smtClean="0"/>
                        <a:t>Grafana</a:t>
                      </a:r>
                      <a:r>
                        <a:rPr lang="en-US" baseline="0" dirty="0" smtClean="0"/>
                        <a:t>) and its not </a:t>
                      </a:r>
                      <a:r>
                        <a:rPr lang="en-US" baseline="0" dirty="0" smtClean="0"/>
                        <a:t>cheap.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err="1" smtClean="0"/>
                        <a:t>Grafana</a:t>
                      </a:r>
                      <a:r>
                        <a:rPr lang="en-US" baseline="0" dirty="0" smtClean="0"/>
                        <a:t> added as optional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Alarm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AWS SNS / Telegram/ Email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Logging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AWS </a:t>
                      </a:r>
                      <a:r>
                        <a:rPr lang="en-US" dirty="0" err="1" smtClean="0"/>
                        <a:t>CloudWatch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Logs store and view</a:t>
                      </a:r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874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" name="Таблица 2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758508"/>
              </p:ext>
            </p:extLst>
          </p:nvPr>
        </p:nvGraphicFramePr>
        <p:xfrm>
          <a:off x="2" y="294588"/>
          <a:ext cx="11391898" cy="6563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8039"/>
                <a:gridCol w="1375259"/>
                <a:gridCol w="1600200"/>
                <a:gridCol w="1981200"/>
                <a:gridCol w="1952625"/>
                <a:gridCol w="2314575"/>
              </a:tblGrid>
              <a:tr h="587805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2681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Developing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Tests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Storage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Deployment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Operating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Monitoring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2681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Continuous integration</a:t>
                      </a:r>
                      <a:endParaRPr lang="ru-RU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Continuous Delivery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981" y="92824"/>
            <a:ext cx="525807" cy="64914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764" y="1085085"/>
            <a:ext cx="846391" cy="76251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756" y="2123066"/>
            <a:ext cx="874181" cy="83408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1952" y="3481999"/>
            <a:ext cx="762000" cy="80962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1756" y="3324917"/>
            <a:ext cx="655742" cy="49836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7745" y="3439463"/>
            <a:ext cx="723900" cy="9144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62810" y="485268"/>
            <a:ext cx="790575" cy="81915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94281" y="3396593"/>
            <a:ext cx="772101" cy="853375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06162" y="1472544"/>
            <a:ext cx="689143" cy="860051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56549" y="1750480"/>
            <a:ext cx="685599" cy="900175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7785" y="941955"/>
            <a:ext cx="547158" cy="527960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9897" y="1002935"/>
            <a:ext cx="517888" cy="4059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62017" y="257611"/>
            <a:ext cx="1289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Developers </a:t>
            </a:r>
          </a:p>
          <a:p>
            <a:pPr algn="ctr"/>
            <a:r>
              <a:rPr lang="en-US" dirty="0" smtClean="0"/>
              <a:t>Team</a:t>
            </a:r>
          </a:p>
        </p:txBody>
      </p:sp>
      <p:grpSp>
        <p:nvGrpSpPr>
          <p:cNvPr id="28" name="Группа 27"/>
          <p:cNvGrpSpPr/>
          <p:nvPr/>
        </p:nvGrpSpPr>
        <p:grpSpPr>
          <a:xfrm>
            <a:off x="93207" y="4777241"/>
            <a:ext cx="1257875" cy="767217"/>
            <a:chOff x="1031034" y="4841419"/>
            <a:chExt cx="1359371" cy="695617"/>
          </a:xfrm>
        </p:grpSpPr>
        <p:pic>
          <p:nvPicPr>
            <p:cNvPr id="23" name="Рисунок 22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31034" y="4841419"/>
              <a:ext cx="1359371" cy="653769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116728" y="4867308"/>
              <a:ext cx="1148131" cy="669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arenR"/>
              </a:pPr>
              <a:r>
                <a:rPr lang="en-US" sz="1400" dirty="0" smtClean="0"/>
                <a:t>cluster </a:t>
              </a:r>
            </a:p>
            <a:p>
              <a:pPr marL="342900" indent="-342900">
                <a:buAutoNum type="arabicParenR"/>
              </a:pPr>
              <a:r>
                <a:rPr lang="en-US" sz="1400" dirty="0"/>
                <a:t>r</a:t>
              </a:r>
              <a:r>
                <a:rPr lang="en-US" sz="1400" dirty="0" smtClean="0"/>
                <a:t>unner</a:t>
              </a:r>
            </a:p>
            <a:p>
              <a:pPr marL="342900" indent="-342900">
                <a:buAutoNum type="arabicParenR"/>
              </a:pPr>
              <a:r>
                <a:rPr lang="en-US" sz="1400" dirty="0" smtClean="0"/>
                <a:t>alert</a:t>
              </a:r>
              <a:endParaRPr lang="ru-RU" sz="1400" dirty="0"/>
            </a:p>
          </p:txBody>
        </p:sp>
      </p:grpSp>
      <p:cxnSp>
        <p:nvCxnSpPr>
          <p:cNvPr id="30" name="Соединительная линия уступом 29"/>
          <p:cNvCxnSpPr>
            <a:stCxn id="8" idx="2"/>
            <a:endCxn id="18" idx="2"/>
          </p:cNvCxnSpPr>
          <p:nvPr/>
        </p:nvCxnSpPr>
        <p:spPr>
          <a:xfrm rot="5400000" flipH="1">
            <a:off x="421303" y="1949976"/>
            <a:ext cx="2821709" cy="1861588"/>
          </a:xfrm>
          <a:prstGeom prst="bentConnector3">
            <a:avLst>
              <a:gd name="adj1" fmla="val -81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Соединительная линия уступом 31"/>
          <p:cNvCxnSpPr>
            <a:stCxn id="8" idx="2"/>
            <a:endCxn id="19" idx="2"/>
          </p:cNvCxnSpPr>
          <p:nvPr/>
        </p:nvCxnSpPr>
        <p:spPr>
          <a:xfrm rot="5400000" flipH="1">
            <a:off x="124552" y="1653224"/>
            <a:ext cx="2882690" cy="2394111"/>
          </a:xfrm>
          <a:prstGeom prst="bentConnector3">
            <a:avLst>
              <a:gd name="adj1" fmla="val -7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Группа 59"/>
          <p:cNvGrpSpPr/>
          <p:nvPr/>
        </p:nvGrpSpPr>
        <p:grpSpPr>
          <a:xfrm>
            <a:off x="7371830" y="498031"/>
            <a:ext cx="1521221" cy="902887"/>
            <a:chOff x="8175589" y="337454"/>
            <a:chExt cx="1522364" cy="941959"/>
          </a:xfrm>
        </p:grpSpPr>
        <p:pic>
          <p:nvPicPr>
            <p:cNvPr id="56" name="Рисунок 55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175589" y="337454"/>
              <a:ext cx="800357" cy="941959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8878498" y="516045"/>
              <a:ext cx="8194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GitHub </a:t>
              </a:r>
            </a:p>
            <a:p>
              <a:r>
                <a:rPr lang="en-US" sz="1600" dirty="0" smtClean="0"/>
                <a:t>Runner</a:t>
              </a:r>
              <a:endParaRPr lang="ru-RU" sz="1600" dirty="0"/>
            </a:p>
          </p:txBody>
        </p:sp>
      </p:grpSp>
      <p:sp>
        <p:nvSpPr>
          <p:cNvPr id="63" name="Скругленный прямоугольник 62"/>
          <p:cNvSpPr/>
          <p:nvPr/>
        </p:nvSpPr>
        <p:spPr>
          <a:xfrm>
            <a:off x="2298357" y="294587"/>
            <a:ext cx="9087175" cy="585004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8" name="Рисунок 5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627848" y="92899"/>
            <a:ext cx="1436681" cy="979556"/>
          </a:xfrm>
          <a:prstGeom prst="rect">
            <a:avLst/>
          </a:prstGeom>
        </p:spPr>
      </p:pic>
      <p:pic>
        <p:nvPicPr>
          <p:cNvPr id="64" name="Рисунок 6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464321" y="2284675"/>
            <a:ext cx="790575" cy="819150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7455588" y="2629072"/>
            <a:ext cx="1471491" cy="964590"/>
            <a:chOff x="9174009" y="2153807"/>
            <a:chExt cx="1471491" cy="964590"/>
          </a:xfrm>
        </p:grpSpPr>
        <p:pic>
          <p:nvPicPr>
            <p:cNvPr id="57" name="Рисунок 56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9174009" y="2153807"/>
              <a:ext cx="763866" cy="964590"/>
            </a:xfrm>
            <a:prstGeom prst="rect">
              <a:avLst/>
            </a:prstGeom>
          </p:spPr>
        </p:pic>
        <p:sp>
          <p:nvSpPr>
            <p:cNvPr id="65" name="Прямоугольник 64"/>
            <p:cNvSpPr/>
            <p:nvPr/>
          </p:nvSpPr>
          <p:spPr>
            <a:xfrm>
              <a:off x="9954704" y="2153807"/>
              <a:ext cx="690796" cy="41335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DEV</a:t>
              </a:r>
              <a:endParaRPr lang="ru-RU" dirty="0"/>
            </a:p>
          </p:txBody>
        </p:sp>
        <p:sp>
          <p:nvSpPr>
            <p:cNvPr id="66" name="Прямоугольник 65"/>
            <p:cNvSpPr/>
            <p:nvPr/>
          </p:nvSpPr>
          <p:spPr>
            <a:xfrm>
              <a:off x="9954704" y="2672282"/>
              <a:ext cx="690796" cy="4133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PROD</a:t>
              </a:r>
              <a:endParaRPr lang="ru-RU" sz="1600" dirty="0"/>
            </a:p>
          </p:txBody>
        </p:sp>
      </p:grpSp>
      <p:cxnSp>
        <p:nvCxnSpPr>
          <p:cNvPr id="70" name="Соединительная линия уступом 69"/>
          <p:cNvCxnSpPr>
            <a:stCxn id="8" idx="3"/>
            <a:endCxn id="11" idx="1"/>
          </p:cNvCxnSpPr>
          <p:nvPr/>
        </p:nvCxnSpPr>
        <p:spPr>
          <a:xfrm>
            <a:off x="3143952" y="3886812"/>
            <a:ext cx="883793" cy="98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>
            <a:stCxn id="12" idx="3"/>
            <a:endCxn id="13" idx="1"/>
          </p:cNvCxnSpPr>
          <p:nvPr/>
        </p:nvCxnSpPr>
        <p:spPr>
          <a:xfrm flipV="1">
            <a:off x="4757640" y="894843"/>
            <a:ext cx="805170" cy="13057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12" idx="3"/>
            <a:endCxn id="64" idx="1"/>
          </p:cNvCxnSpPr>
          <p:nvPr/>
        </p:nvCxnSpPr>
        <p:spPr>
          <a:xfrm>
            <a:off x="4757640" y="2200569"/>
            <a:ext cx="706681" cy="4936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3" idx="3"/>
            <a:endCxn id="56" idx="1"/>
          </p:cNvCxnSpPr>
          <p:nvPr/>
        </p:nvCxnSpPr>
        <p:spPr>
          <a:xfrm>
            <a:off x="6353385" y="894843"/>
            <a:ext cx="1018445" cy="54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stCxn id="59" idx="3"/>
            <a:endCxn id="16" idx="0"/>
          </p:cNvCxnSpPr>
          <p:nvPr/>
        </p:nvCxnSpPr>
        <p:spPr>
          <a:xfrm>
            <a:off x="8893051" y="949474"/>
            <a:ext cx="757683" cy="523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Группа 85"/>
          <p:cNvGrpSpPr/>
          <p:nvPr/>
        </p:nvGrpSpPr>
        <p:grpSpPr>
          <a:xfrm>
            <a:off x="4023474" y="1561107"/>
            <a:ext cx="858377" cy="987124"/>
            <a:chOff x="3764300" y="793286"/>
            <a:chExt cx="858377" cy="987124"/>
          </a:xfrm>
        </p:grpSpPr>
        <p:pic>
          <p:nvPicPr>
            <p:cNvPr id="12" name="Рисунок 11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3907916" y="1085085"/>
              <a:ext cx="590550" cy="695325"/>
            </a:xfrm>
            <a:prstGeom prst="rect">
              <a:avLst/>
            </a:prstGeom>
          </p:spPr>
        </p:pic>
        <p:sp>
          <p:nvSpPr>
            <p:cNvPr id="85" name="TextBox 84"/>
            <p:cNvSpPr txBox="1"/>
            <p:nvPr/>
          </p:nvSpPr>
          <p:spPr>
            <a:xfrm>
              <a:off x="3764300" y="793286"/>
              <a:ext cx="858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TFstate</a:t>
              </a:r>
              <a:endParaRPr lang="ru-RU" dirty="0"/>
            </a:p>
          </p:txBody>
        </p:sp>
      </p:grpSp>
      <p:cxnSp>
        <p:nvCxnSpPr>
          <p:cNvPr id="89" name="Прямая со стрелкой 88"/>
          <p:cNvCxnSpPr>
            <a:stCxn id="7" idx="3"/>
            <a:endCxn id="13" idx="1"/>
          </p:cNvCxnSpPr>
          <p:nvPr/>
        </p:nvCxnSpPr>
        <p:spPr>
          <a:xfrm flipV="1">
            <a:off x="2113937" y="894843"/>
            <a:ext cx="3448873" cy="1645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>
            <a:stCxn id="7" idx="3"/>
            <a:endCxn id="64" idx="1"/>
          </p:cNvCxnSpPr>
          <p:nvPr/>
        </p:nvCxnSpPr>
        <p:spPr>
          <a:xfrm>
            <a:off x="2113937" y="2540107"/>
            <a:ext cx="3350384" cy="15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/>
          <p:cNvCxnSpPr>
            <a:stCxn id="64" idx="3"/>
            <a:endCxn id="57" idx="1"/>
          </p:cNvCxnSpPr>
          <p:nvPr/>
        </p:nvCxnSpPr>
        <p:spPr>
          <a:xfrm>
            <a:off x="6254896" y="2694250"/>
            <a:ext cx="1200692" cy="417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stCxn id="7" idx="3"/>
            <a:endCxn id="15" idx="1"/>
          </p:cNvCxnSpPr>
          <p:nvPr/>
        </p:nvCxnSpPr>
        <p:spPr>
          <a:xfrm>
            <a:off x="2113937" y="2540107"/>
            <a:ext cx="4080344" cy="1283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 стрелкой 101"/>
          <p:cNvCxnSpPr>
            <a:stCxn id="15" idx="3"/>
            <a:endCxn id="57" idx="1"/>
          </p:cNvCxnSpPr>
          <p:nvPr/>
        </p:nvCxnSpPr>
        <p:spPr>
          <a:xfrm flipV="1">
            <a:off x="6966382" y="3111367"/>
            <a:ext cx="489206" cy="711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1" idx="3"/>
            <a:endCxn id="15" idx="1"/>
          </p:cNvCxnSpPr>
          <p:nvPr/>
        </p:nvCxnSpPr>
        <p:spPr>
          <a:xfrm flipV="1">
            <a:off x="4751645" y="3823281"/>
            <a:ext cx="1442636" cy="73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 стрелкой 111"/>
          <p:cNvCxnSpPr>
            <a:stCxn id="57" idx="0"/>
            <a:endCxn id="16" idx="1"/>
          </p:cNvCxnSpPr>
          <p:nvPr/>
        </p:nvCxnSpPr>
        <p:spPr>
          <a:xfrm flipV="1">
            <a:off x="7837521" y="1902570"/>
            <a:ext cx="1468641" cy="726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stCxn id="16" idx="3"/>
            <a:endCxn id="17" idx="0"/>
          </p:cNvCxnSpPr>
          <p:nvPr/>
        </p:nvCxnSpPr>
        <p:spPr>
          <a:xfrm flipV="1">
            <a:off x="9995305" y="1750480"/>
            <a:ext cx="904044" cy="152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/>
          <p:cNvCxnSpPr>
            <a:stCxn id="17" idx="2"/>
          </p:cNvCxnSpPr>
          <p:nvPr/>
        </p:nvCxnSpPr>
        <p:spPr>
          <a:xfrm flipH="1">
            <a:off x="10239575" y="2650655"/>
            <a:ext cx="659774" cy="23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18"/>
          <p:cNvCxnSpPr/>
          <p:nvPr/>
        </p:nvCxnSpPr>
        <p:spPr>
          <a:xfrm rot="10800000" flipV="1">
            <a:off x="1351083" y="3092280"/>
            <a:ext cx="8629549" cy="2285904"/>
          </a:xfrm>
          <a:prstGeom prst="bentConnector3">
            <a:avLst>
              <a:gd name="adj1" fmla="val 16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Соединительная линия уступом 122"/>
          <p:cNvCxnSpPr>
            <a:stCxn id="16" idx="2"/>
          </p:cNvCxnSpPr>
          <p:nvPr/>
        </p:nvCxnSpPr>
        <p:spPr>
          <a:xfrm rot="5400000">
            <a:off x="4086915" y="-317662"/>
            <a:ext cx="2913562" cy="82140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Прямая со стрелкой 163"/>
          <p:cNvCxnSpPr>
            <a:stCxn id="65" idx="3"/>
          </p:cNvCxnSpPr>
          <p:nvPr/>
        </p:nvCxnSpPr>
        <p:spPr>
          <a:xfrm>
            <a:off x="8927079" y="2835747"/>
            <a:ext cx="1482942" cy="1205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Прямая со стрелкой 165"/>
          <p:cNvCxnSpPr>
            <a:stCxn id="66" idx="3"/>
          </p:cNvCxnSpPr>
          <p:nvPr/>
        </p:nvCxnSpPr>
        <p:spPr>
          <a:xfrm>
            <a:off x="8927079" y="3354222"/>
            <a:ext cx="1482942" cy="686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Прямая со стрелкой 169"/>
          <p:cNvCxnSpPr>
            <a:stCxn id="22" idx="3"/>
            <a:endCxn id="200" idx="1"/>
          </p:cNvCxnSpPr>
          <p:nvPr/>
        </p:nvCxnSpPr>
        <p:spPr>
          <a:xfrm flipV="1">
            <a:off x="10743597" y="5104063"/>
            <a:ext cx="746350" cy="36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Прямая со стрелкой 190"/>
          <p:cNvCxnSpPr/>
          <p:nvPr/>
        </p:nvCxnSpPr>
        <p:spPr>
          <a:xfrm flipH="1">
            <a:off x="10410021" y="4461635"/>
            <a:ext cx="372628" cy="25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5" name="Рисунок 19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361394" y="1578206"/>
            <a:ext cx="917520" cy="828728"/>
          </a:xfrm>
          <a:prstGeom prst="rect">
            <a:avLst/>
          </a:prstGeom>
        </p:spPr>
      </p:pic>
      <p:cxnSp>
        <p:nvCxnSpPr>
          <p:cNvPr id="197" name="Прямая со стрелкой 196"/>
          <p:cNvCxnSpPr>
            <a:stCxn id="64" idx="3"/>
            <a:endCxn id="195" idx="1"/>
          </p:cNvCxnSpPr>
          <p:nvPr/>
        </p:nvCxnSpPr>
        <p:spPr>
          <a:xfrm flipV="1">
            <a:off x="6254896" y="1992570"/>
            <a:ext cx="1106498" cy="70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Прямоугольник 197"/>
          <p:cNvSpPr/>
          <p:nvPr/>
        </p:nvSpPr>
        <p:spPr>
          <a:xfrm>
            <a:off x="210422" y="341779"/>
            <a:ext cx="1203559" cy="4666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06" name="Группа 205"/>
          <p:cNvGrpSpPr/>
          <p:nvPr/>
        </p:nvGrpSpPr>
        <p:grpSpPr>
          <a:xfrm>
            <a:off x="127676" y="5498303"/>
            <a:ext cx="1291700" cy="639567"/>
            <a:chOff x="247014" y="5954878"/>
            <a:chExt cx="1291700" cy="656760"/>
          </a:xfrm>
        </p:grpSpPr>
        <p:sp>
          <p:nvSpPr>
            <p:cNvPr id="21" name="TextBox 20"/>
            <p:cNvSpPr txBox="1"/>
            <p:nvPr/>
          </p:nvSpPr>
          <p:spPr>
            <a:xfrm>
              <a:off x="247014" y="5954878"/>
              <a:ext cx="12917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Monitoring </a:t>
              </a:r>
            </a:p>
            <a:p>
              <a:pPr algn="ctr"/>
              <a:r>
                <a:rPr lang="en-US" dirty="0" smtClean="0"/>
                <a:t>Team</a:t>
              </a:r>
            </a:p>
          </p:txBody>
        </p:sp>
        <p:sp>
          <p:nvSpPr>
            <p:cNvPr id="199" name="Прямоугольник 198"/>
            <p:cNvSpPr/>
            <p:nvPr/>
          </p:nvSpPr>
          <p:spPr>
            <a:xfrm>
              <a:off x="247014" y="5965307"/>
              <a:ext cx="1203559" cy="6463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4" name="Группа 213"/>
          <p:cNvGrpSpPr/>
          <p:nvPr/>
        </p:nvGrpSpPr>
        <p:grpSpPr>
          <a:xfrm>
            <a:off x="11489947" y="4249968"/>
            <a:ext cx="545528" cy="1708189"/>
            <a:chOff x="11227624" y="2945901"/>
            <a:chExt cx="770070" cy="3670760"/>
          </a:xfrm>
        </p:grpSpPr>
        <p:sp>
          <p:nvSpPr>
            <p:cNvPr id="128" name="TextBox 127"/>
            <p:cNvSpPr txBox="1"/>
            <p:nvPr/>
          </p:nvSpPr>
          <p:spPr>
            <a:xfrm>
              <a:off x="11362261" y="3067351"/>
              <a:ext cx="468853" cy="3174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</a:p>
            <a:p>
              <a:r>
                <a:rPr lang="en-US" dirty="0" smtClean="0"/>
                <a:t>S</a:t>
              </a:r>
            </a:p>
            <a:p>
              <a:r>
                <a:rPr lang="en-US" dirty="0" smtClean="0"/>
                <a:t>E</a:t>
              </a:r>
            </a:p>
            <a:p>
              <a:r>
                <a:rPr lang="en-US" dirty="0" smtClean="0"/>
                <a:t>R</a:t>
              </a:r>
            </a:p>
            <a:p>
              <a:r>
                <a:rPr lang="en-US" dirty="0"/>
                <a:t>S</a:t>
              </a:r>
              <a:endParaRPr lang="ru-RU" dirty="0"/>
            </a:p>
          </p:txBody>
        </p:sp>
        <p:sp>
          <p:nvSpPr>
            <p:cNvPr id="200" name="Прямоугольник 199"/>
            <p:cNvSpPr/>
            <p:nvPr/>
          </p:nvSpPr>
          <p:spPr>
            <a:xfrm>
              <a:off x="11227624" y="2945901"/>
              <a:ext cx="770070" cy="36707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4427260" y="-123380"/>
            <a:ext cx="2864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INFRASTRUCTURE</a:t>
            </a:r>
            <a:endParaRPr lang="ru-RU" sz="2800" b="1" dirty="0"/>
          </a:p>
        </p:txBody>
      </p:sp>
      <p:cxnSp>
        <p:nvCxnSpPr>
          <p:cNvPr id="4" name="Прямая со стрелкой 3"/>
          <p:cNvCxnSpPr>
            <a:stCxn id="195" idx="3"/>
          </p:cNvCxnSpPr>
          <p:nvPr/>
        </p:nvCxnSpPr>
        <p:spPr>
          <a:xfrm flipV="1">
            <a:off x="8278914" y="1902570"/>
            <a:ext cx="1027248" cy="9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764388" y="2858812"/>
            <a:ext cx="517949" cy="40696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282600" y="3825424"/>
            <a:ext cx="673687" cy="762039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913938" y="4659422"/>
            <a:ext cx="829659" cy="96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669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57700" y="2867025"/>
            <a:ext cx="2985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нарисовать с </a:t>
            </a:r>
            <a:r>
              <a:rPr lang="ru-RU" dirty="0" err="1" smtClean="0"/>
              <a:t>сабнетами</a:t>
            </a:r>
            <a:r>
              <a:rPr lang="ru-RU" dirty="0" smtClean="0"/>
              <a:t> и </a:t>
            </a:r>
            <a:r>
              <a:rPr lang="ru-RU" dirty="0" err="1" smtClean="0"/>
              <a:t>тд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624" y="0"/>
            <a:ext cx="10331818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420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/>
          <p:cNvSpPr/>
          <p:nvPr/>
        </p:nvSpPr>
        <p:spPr>
          <a:xfrm>
            <a:off x="590030" y="1876167"/>
            <a:ext cx="1037967" cy="6013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Push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080050" y="1180069"/>
            <a:ext cx="1037967" cy="6013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Runner</a:t>
            </a:r>
            <a:endParaRPr lang="ru-RU" dirty="0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3741007" y="1188308"/>
            <a:ext cx="1037967" cy="6013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Tests</a:t>
            </a:r>
            <a:endParaRPr lang="ru-RU" dirty="0"/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931376" y="4061254"/>
            <a:ext cx="1076070" cy="902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S53 route</a:t>
            </a:r>
            <a:endParaRPr lang="en-US" dirty="0"/>
          </a:p>
          <a:p>
            <a:pPr algn="ctr"/>
            <a:r>
              <a:rPr lang="en-US" dirty="0" smtClean="0"/>
              <a:t>wealth</a:t>
            </a:r>
            <a:endParaRPr lang="ru-RU" dirty="0"/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8763514" y="2286000"/>
            <a:ext cx="1037967" cy="6013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Helm</a:t>
            </a:r>
            <a:endParaRPr lang="ru-RU" dirty="0"/>
          </a:p>
        </p:txBody>
      </p:sp>
      <p:sp>
        <p:nvSpPr>
          <p:cNvPr id="29" name="Блок-схема: решение 28"/>
          <p:cNvSpPr/>
          <p:nvPr/>
        </p:nvSpPr>
        <p:spPr>
          <a:xfrm>
            <a:off x="8874214" y="982362"/>
            <a:ext cx="1993556" cy="10338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More than 5 images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10832757" y="545753"/>
            <a:ext cx="922638" cy="387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</a:t>
            </a:r>
            <a:endParaRPr lang="ru-RU" dirty="0"/>
          </a:p>
        </p:txBody>
      </p:sp>
      <p:cxnSp>
        <p:nvCxnSpPr>
          <p:cNvPr id="32" name="Соединительная линия уступом 31"/>
          <p:cNvCxnSpPr>
            <a:stCxn id="29" idx="3"/>
            <a:endCxn id="30" idx="2"/>
          </p:cNvCxnSpPr>
          <p:nvPr/>
        </p:nvCxnSpPr>
        <p:spPr>
          <a:xfrm flipV="1">
            <a:off x="10867770" y="932932"/>
            <a:ext cx="426306" cy="5663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Группа 34"/>
          <p:cNvGrpSpPr/>
          <p:nvPr/>
        </p:nvGrpSpPr>
        <p:grpSpPr>
          <a:xfrm>
            <a:off x="5557449" y="784654"/>
            <a:ext cx="1037967" cy="1392194"/>
            <a:chOff x="5321641" y="510747"/>
            <a:chExt cx="1037967" cy="1392194"/>
          </a:xfrm>
        </p:grpSpPr>
        <p:sp>
          <p:nvSpPr>
            <p:cNvPr id="16" name="Скругленный прямоугольник 15"/>
            <p:cNvSpPr/>
            <p:nvPr/>
          </p:nvSpPr>
          <p:spPr>
            <a:xfrm>
              <a:off x="5321641" y="906163"/>
              <a:ext cx="1037967" cy="6013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Build  images</a:t>
              </a:r>
              <a:endParaRPr lang="ru-RU" dirty="0"/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5508022" y="510747"/>
              <a:ext cx="665204" cy="38717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DEV</a:t>
              </a:r>
              <a:endParaRPr lang="ru-RU" dirty="0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5508022" y="1515762"/>
              <a:ext cx="665204" cy="3871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PROD</a:t>
              </a:r>
              <a:endParaRPr lang="ru-RU" sz="1600" dirty="0"/>
            </a:p>
          </p:txBody>
        </p:sp>
      </p:grpSp>
      <p:grpSp>
        <p:nvGrpSpPr>
          <p:cNvPr id="38" name="Группа 37"/>
          <p:cNvGrpSpPr/>
          <p:nvPr/>
        </p:nvGrpSpPr>
        <p:grpSpPr>
          <a:xfrm>
            <a:off x="7218406" y="792892"/>
            <a:ext cx="1037967" cy="1408668"/>
            <a:chOff x="7148382" y="494273"/>
            <a:chExt cx="1037967" cy="1408668"/>
          </a:xfrm>
        </p:grpSpPr>
        <p:sp>
          <p:nvSpPr>
            <p:cNvPr id="6" name="Скругленный прямоугольник 5"/>
            <p:cNvSpPr/>
            <p:nvPr/>
          </p:nvSpPr>
          <p:spPr>
            <a:xfrm>
              <a:off x="7148382" y="897926"/>
              <a:ext cx="1037967" cy="6013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Push images to ECR</a:t>
              </a:r>
              <a:endParaRPr lang="ru-RU" sz="1400" dirty="0"/>
            </a:p>
          </p:txBody>
        </p:sp>
        <p:sp>
          <p:nvSpPr>
            <p:cNvPr id="36" name="Прямоугольник 35"/>
            <p:cNvSpPr/>
            <p:nvPr/>
          </p:nvSpPr>
          <p:spPr>
            <a:xfrm>
              <a:off x="7334763" y="1515762"/>
              <a:ext cx="665204" cy="3871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PROD</a:t>
              </a:r>
              <a:endParaRPr lang="ru-RU" sz="1600" dirty="0"/>
            </a:p>
          </p:txBody>
        </p:sp>
        <p:sp>
          <p:nvSpPr>
            <p:cNvPr id="37" name="Прямоугольник 36"/>
            <p:cNvSpPr/>
            <p:nvPr/>
          </p:nvSpPr>
          <p:spPr>
            <a:xfrm>
              <a:off x="7320347" y="494273"/>
              <a:ext cx="665204" cy="38717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DEV</a:t>
              </a:r>
              <a:endParaRPr lang="ru-RU" dirty="0"/>
            </a:p>
          </p:txBody>
        </p:sp>
      </p:grpSp>
      <p:cxnSp>
        <p:nvCxnSpPr>
          <p:cNvPr id="40" name="Прямая со стрелкой 39"/>
          <p:cNvCxnSpPr>
            <a:stCxn id="6" idx="3"/>
            <a:endCxn id="29" idx="1"/>
          </p:cNvCxnSpPr>
          <p:nvPr/>
        </p:nvCxnSpPr>
        <p:spPr>
          <a:xfrm>
            <a:off x="8256373" y="1497226"/>
            <a:ext cx="617841" cy="2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787898" y="1204783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ru-RU" dirty="0"/>
          </a:p>
        </p:txBody>
      </p:sp>
      <p:cxnSp>
        <p:nvCxnSpPr>
          <p:cNvPr id="63" name="Прямая со стрелкой 62"/>
          <p:cNvCxnSpPr>
            <a:stCxn id="6" idx="3"/>
            <a:endCxn id="28" idx="0"/>
          </p:cNvCxnSpPr>
          <p:nvPr/>
        </p:nvCxnSpPr>
        <p:spPr>
          <a:xfrm>
            <a:off x="8256373" y="1497226"/>
            <a:ext cx="1026125" cy="788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28" idx="2"/>
            <a:endCxn id="56" idx="0"/>
          </p:cNvCxnSpPr>
          <p:nvPr/>
        </p:nvCxnSpPr>
        <p:spPr>
          <a:xfrm flipH="1">
            <a:off x="7722973" y="2887362"/>
            <a:ext cx="1559525" cy="601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16" idx="3"/>
            <a:endCxn id="6" idx="1"/>
          </p:cNvCxnSpPr>
          <p:nvPr/>
        </p:nvCxnSpPr>
        <p:spPr>
          <a:xfrm>
            <a:off x="6595416" y="1480751"/>
            <a:ext cx="622990" cy="16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>
            <a:stCxn id="17" idx="3"/>
            <a:endCxn id="16" idx="1"/>
          </p:cNvCxnSpPr>
          <p:nvPr/>
        </p:nvCxnSpPr>
        <p:spPr>
          <a:xfrm flipV="1">
            <a:off x="4778974" y="1480751"/>
            <a:ext cx="778475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stCxn id="4" idx="3"/>
            <a:endCxn id="17" idx="1"/>
          </p:cNvCxnSpPr>
          <p:nvPr/>
        </p:nvCxnSpPr>
        <p:spPr>
          <a:xfrm>
            <a:off x="3118017" y="1480750"/>
            <a:ext cx="622990" cy="8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>
            <a:stCxn id="3" idx="3"/>
            <a:endCxn id="4" idx="1"/>
          </p:cNvCxnSpPr>
          <p:nvPr/>
        </p:nvCxnSpPr>
        <p:spPr>
          <a:xfrm flipV="1">
            <a:off x="1627997" y="1480750"/>
            <a:ext cx="452053" cy="696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Группа 91"/>
          <p:cNvGrpSpPr/>
          <p:nvPr/>
        </p:nvGrpSpPr>
        <p:grpSpPr>
          <a:xfrm>
            <a:off x="5045675" y="3488724"/>
            <a:ext cx="5354595" cy="2949146"/>
            <a:chOff x="5887995" y="3288956"/>
            <a:chExt cx="5354595" cy="2949146"/>
          </a:xfrm>
        </p:grpSpPr>
        <p:grpSp>
          <p:nvGrpSpPr>
            <p:cNvPr id="60" name="Группа 59"/>
            <p:cNvGrpSpPr/>
            <p:nvPr/>
          </p:nvGrpSpPr>
          <p:grpSpPr>
            <a:xfrm>
              <a:off x="5887995" y="3288956"/>
              <a:ext cx="5354595" cy="2949146"/>
              <a:chOff x="3973728" y="3234384"/>
              <a:chExt cx="5354595" cy="2949146"/>
            </a:xfrm>
          </p:grpSpPr>
          <p:sp>
            <p:nvSpPr>
              <p:cNvPr id="56" name="Скругленный прямоугольник 55"/>
              <p:cNvSpPr/>
              <p:nvPr/>
            </p:nvSpPr>
            <p:spPr>
              <a:xfrm>
                <a:off x="3973728" y="3234384"/>
                <a:ext cx="5354595" cy="29491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Cluster</a:t>
                </a:r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ru-RU" dirty="0"/>
              </a:p>
            </p:txBody>
          </p:sp>
          <p:sp>
            <p:nvSpPr>
              <p:cNvPr id="58" name="Прямоугольник 57"/>
              <p:cNvSpPr/>
              <p:nvPr/>
            </p:nvSpPr>
            <p:spPr>
              <a:xfrm>
                <a:off x="6651026" y="3643179"/>
                <a:ext cx="2369405" cy="2374563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DEV ns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ru-RU" dirty="0"/>
              </a:p>
            </p:txBody>
          </p:sp>
          <p:sp>
            <p:nvSpPr>
              <p:cNvPr id="59" name="Прямоугольник 58"/>
              <p:cNvSpPr/>
              <p:nvPr/>
            </p:nvSpPr>
            <p:spPr>
              <a:xfrm>
                <a:off x="4346486" y="3629800"/>
                <a:ext cx="2237604" cy="238794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PROD ns</a:t>
                </a:r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 smtClean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 smtClean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 smtClean="0"/>
              </a:p>
              <a:p>
                <a:pPr algn="ctr"/>
                <a:endParaRPr lang="en-US" sz="1600" dirty="0"/>
              </a:p>
              <a:p>
                <a:pPr algn="ctr"/>
                <a:endParaRPr lang="ru-RU" sz="1600" dirty="0"/>
              </a:p>
            </p:txBody>
          </p:sp>
        </p:grpSp>
        <p:sp>
          <p:nvSpPr>
            <p:cNvPr id="74" name="Прямоугольник 73"/>
            <p:cNvSpPr/>
            <p:nvPr/>
          </p:nvSpPr>
          <p:spPr>
            <a:xfrm>
              <a:off x="6751937" y="4219832"/>
              <a:ext cx="1318054" cy="5436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Backend</a:t>
              </a:r>
              <a:endParaRPr lang="ru-RU" dirty="0"/>
            </a:p>
          </p:txBody>
        </p:sp>
        <p:sp>
          <p:nvSpPr>
            <p:cNvPr id="75" name="Прямоугольник 74"/>
            <p:cNvSpPr/>
            <p:nvPr/>
          </p:nvSpPr>
          <p:spPr>
            <a:xfrm>
              <a:off x="6751937" y="4763529"/>
              <a:ext cx="1318054" cy="5436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Frontend</a:t>
              </a:r>
              <a:endParaRPr lang="ru-RU" dirty="0"/>
            </a:p>
          </p:txBody>
        </p:sp>
        <p:sp>
          <p:nvSpPr>
            <p:cNvPr id="76" name="Прямоугольник 75"/>
            <p:cNvSpPr/>
            <p:nvPr/>
          </p:nvSpPr>
          <p:spPr>
            <a:xfrm>
              <a:off x="9084787" y="4256905"/>
              <a:ext cx="1318054" cy="5436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Backend</a:t>
              </a:r>
              <a:endParaRPr lang="ru-RU" dirty="0"/>
            </a:p>
          </p:txBody>
        </p:sp>
        <p:sp>
          <p:nvSpPr>
            <p:cNvPr id="77" name="Прямоугольник 76"/>
            <p:cNvSpPr/>
            <p:nvPr/>
          </p:nvSpPr>
          <p:spPr>
            <a:xfrm>
              <a:off x="9084787" y="4800602"/>
              <a:ext cx="1318054" cy="5436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Frontend</a:t>
              </a:r>
              <a:endParaRPr lang="ru-RU" dirty="0"/>
            </a:p>
          </p:txBody>
        </p:sp>
        <p:sp>
          <p:nvSpPr>
            <p:cNvPr id="78" name="Блок-схема: решение 77"/>
            <p:cNvSpPr/>
            <p:nvPr/>
          </p:nvSpPr>
          <p:spPr>
            <a:xfrm>
              <a:off x="6334897" y="5373120"/>
              <a:ext cx="2172726" cy="605489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Autoscaling</a:t>
              </a:r>
              <a:endParaRPr lang="ru-RU" sz="1400" dirty="0"/>
            </a:p>
          </p:txBody>
        </p:sp>
        <p:sp>
          <p:nvSpPr>
            <p:cNvPr id="79" name="Блок-схема: решение 78"/>
            <p:cNvSpPr/>
            <p:nvPr/>
          </p:nvSpPr>
          <p:spPr>
            <a:xfrm>
              <a:off x="8729535" y="5352531"/>
              <a:ext cx="2172726" cy="605489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Autoscaling</a:t>
              </a:r>
              <a:endParaRPr lang="ru-RU" sz="1400" dirty="0"/>
            </a:p>
          </p:txBody>
        </p:sp>
      </p:grpSp>
      <p:cxnSp>
        <p:nvCxnSpPr>
          <p:cNvPr id="86" name="Соединительная линия уступом 85"/>
          <p:cNvCxnSpPr>
            <a:stCxn id="59" idx="1"/>
            <a:endCxn id="26" idx="3"/>
          </p:cNvCxnSpPr>
          <p:nvPr/>
        </p:nvCxnSpPr>
        <p:spPr>
          <a:xfrm rot="10800000">
            <a:off x="2007447" y="4512277"/>
            <a:ext cx="3410987" cy="5658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Соединительная линия уступом 87"/>
          <p:cNvCxnSpPr/>
          <p:nvPr/>
        </p:nvCxnSpPr>
        <p:spPr>
          <a:xfrm rot="5400000" flipH="1">
            <a:off x="4541094" y="1955965"/>
            <a:ext cx="1308785" cy="7438265"/>
          </a:xfrm>
          <a:prstGeom prst="bentConnector3">
            <a:avLst>
              <a:gd name="adj1" fmla="val -174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4737525" y="128801"/>
            <a:ext cx="2246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PUSH ACTION</a:t>
            </a:r>
            <a:endParaRPr lang="ru-RU" sz="2800" b="1" dirty="0"/>
          </a:p>
        </p:txBody>
      </p:sp>
      <p:sp>
        <p:nvSpPr>
          <p:cNvPr id="106" name="Скругленный прямоугольник 105"/>
          <p:cNvSpPr/>
          <p:nvPr/>
        </p:nvSpPr>
        <p:spPr>
          <a:xfrm>
            <a:off x="2674200" y="4169635"/>
            <a:ext cx="1037967" cy="6013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LB PROD</a:t>
            </a:r>
            <a:endParaRPr lang="ru-RU" dirty="0"/>
          </a:p>
        </p:txBody>
      </p:sp>
      <p:sp>
        <p:nvSpPr>
          <p:cNvPr id="107" name="Скругленный прямоугольник 106"/>
          <p:cNvSpPr/>
          <p:nvPr/>
        </p:nvSpPr>
        <p:spPr>
          <a:xfrm>
            <a:off x="2522057" y="6178377"/>
            <a:ext cx="1037967" cy="60136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LB DEV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8873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r="78203"/>
          <a:stretch/>
        </p:blipFill>
        <p:spPr>
          <a:xfrm>
            <a:off x="85725" y="945619"/>
            <a:ext cx="3609925" cy="48836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37525" y="128801"/>
            <a:ext cx="2246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PUSH ACTION</a:t>
            </a:r>
            <a:endParaRPr lang="ru-RU" sz="28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25" y="652021"/>
            <a:ext cx="8429675" cy="297403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325" y="3691428"/>
            <a:ext cx="8429675" cy="316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9266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Капля</Template>
  <TotalTime>8895</TotalTime>
  <Words>916</Words>
  <Application>Microsoft Office PowerPoint</Application>
  <PresentationFormat>Широкоэкранный</PresentationFormat>
  <Paragraphs>369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85</cp:revision>
  <dcterms:created xsi:type="dcterms:W3CDTF">2022-05-05T07:13:08Z</dcterms:created>
  <dcterms:modified xsi:type="dcterms:W3CDTF">2022-05-19T11:04:23Z</dcterms:modified>
</cp:coreProperties>
</file>