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89" r:id="rId2"/>
    <p:sldId id="259" r:id="rId3"/>
    <p:sldId id="258" r:id="rId4"/>
    <p:sldId id="278" r:id="rId5"/>
    <p:sldId id="264" r:id="rId6"/>
    <p:sldId id="265" r:id="rId7"/>
    <p:sldId id="282" r:id="rId8"/>
    <p:sldId id="283" r:id="rId9"/>
    <p:sldId id="284" r:id="rId10"/>
    <p:sldId id="285" r:id="rId11"/>
    <p:sldId id="286" r:id="rId12"/>
    <p:sldId id="287" r:id="rId13"/>
    <p:sldId id="273" r:id="rId14"/>
    <p:sldId id="274" r:id="rId15"/>
    <p:sldId id="275" r:id="rId16"/>
    <p:sldId id="276" r:id="rId17"/>
    <p:sldId id="277" r:id="rId18"/>
    <p:sldId id="268" r:id="rId19"/>
    <p:sldId id="279" r:id="rId20"/>
    <p:sldId id="288" r:id="rId21"/>
    <p:sldId id="280" r:id="rId22"/>
    <p:sldId id="2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5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42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6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63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8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8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6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2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2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2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18FB-290C-4A3E-B540-445370424DAE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6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scripts/1.php?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92.168.1.170/scripts/1.php?q=SELECT%20*%20FROM%20artic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runalsh.local/scripts/1.php?q=DROP%20TABLEarticles" TargetMode="External"/><Relationship Id="rId2" Type="http://schemas.openxmlformats.org/officeDocument/2006/relationships/hyperlink" Target="http://web.runalsh.local/scripts/1.php?q=SELECT%20*%20FROM%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runalsh.local/scripts/1.php?q=SELECT%20*%20FROM%20artic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854" y="13750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Newspaper &lt;&lt;Kazan Times&gt;&gt;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1155" y="3207224"/>
            <a:ext cx="10515600" cy="422398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How we build infrastructure</a:t>
            </a:r>
          </a:p>
          <a:p>
            <a:pPr algn="r"/>
            <a:r>
              <a:rPr lang="en-US" sz="2400" dirty="0" smtClean="0"/>
              <a:t>Monitoring the </a:t>
            </a:r>
            <a:r>
              <a:rPr lang="en-US" sz="2400" dirty="0"/>
              <a:t>state of the </a:t>
            </a:r>
            <a:r>
              <a:rPr lang="en-US" sz="2400" dirty="0" smtClean="0"/>
              <a:t>system</a:t>
            </a:r>
            <a:endParaRPr lang="ru-RU" sz="2400" dirty="0" smtClean="0"/>
          </a:p>
          <a:p>
            <a:pPr algn="r"/>
            <a:r>
              <a:rPr lang="en-US" sz="2400" dirty="0" smtClean="0"/>
              <a:t>Storing and collecting logs</a:t>
            </a:r>
          </a:p>
          <a:p>
            <a:pPr algn="r"/>
            <a:r>
              <a:rPr lang="en-US" sz="2400" dirty="0" smtClean="0"/>
              <a:t>Alerting</a:t>
            </a:r>
          </a:p>
          <a:p>
            <a:pPr algn="r"/>
            <a:r>
              <a:rPr lang="en-US" sz="2400" dirty="0" smtClean="0"/>
              <a:t>We using backups too!</a:t>
            </a:r>
            <a:endParaRPr lang="ru-RU" sz="2400" dirty="0" smtClean="0"/>
          </a:p>
          <a:p>
            <a:pPr algn="r"/>
            <a:r>
              <a:rPr lang="en-US" sz="2400" dirty="0" smtClean="0"/>
              <a:t>How </a:t>
            </a:r>
            <a:r>
              <a:rPr lang="en-US" sz="2400" dirty="0"/>
              <a:t>we attacked </a:t>
            </a:r>
            <a:r>
              <a:rPr lang="en-US" sz="2400" dirty="0" smtClean="0"/>
              <a:t>by competitors</a:t>
            </a:r>
          </a:p>
          <a:p>
            <a:pPr algn="r"/>
            <a:r>
              <a:rPr lang="en-US" sz="2400" dirty="0" err="1" smtClean="0"/>
              <a:t>Tg</a:t>
            </a:r>
            <a:r>
              <a:rPr lang="en-US" sz="2400" dirty="0" smtClean="0"/>
              <a:t>: @</a:t>
            </a:r>
            <a:r>
              <a:rPr lang="en-US" sz="2400" dirty="0" err="1" smtClean="0"/>
              <a:t>ilnursh</a:t>
            </a:r>
            <a:r>
              <a:rPr lang="en-US" sz="2400" dirty="0" smtClean="0"/>
              <a:t>  @</a:t>
            </a:r>
            <a:r>
              <a:rPr lang="en-US" sz="2400" dirty="0" err="1" smtClean="0"/>
              <a:t>runalsh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01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046" y="851707"/>
            <a:ext cx="44117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make some logs and on WEB  run</a:t>
            </a:r>
          </a:p>
          <a:p>
            <a:endParaRPr lang="en-US" dirty="0" smtClean="0"/>
          </a:p>
          <a:p>
            <a:r>
              <a:rPr lang="en-US" dirty="0" smtClean="0"/>
              <a:t>curl  </a:t>
            </a:r>
            <a:r>
              <a:rPr lang="en-US" dirty="0" smtClean="0">
                <a:hlinkClick r:id="rId2"/>
              </a:rPr>
              <a:t>http://localhost/scripts/1.php?q</a:t>
            </a:r>
            <a:r>
              <a:rPr lang="en-US" dirty="0" smtClean="0"/>
              <a:t>=</a:t>
            </a:r>
          </a:p>
          <a:p>
            <a:r>
              <a:rPr lang="en-US" dirty="0" smtClean="0"/>
              <a:t>SELECT%20*%20FROM%20articles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As you can see – our request form </a:t>
            </a:r>
          </a:p>
          <a:p>
            <a:r>
              <a:rPr lang="en-US" dirty="0" err="1" smtClean="0"/>
              <a:t>Nginxcome</a:t>
            </a:r>
            <a:r>
              <a:rPr lang="en-US" dirty="0" smtClean="0"/>
              <a:t> to </a:t>
            </a:r>
            <a:r>
              <a:rPr lang="en-US" dirty="0" err="1" smtClean="0"/>
              <a:t>Logstash</a:t>
            </a:r>
            <a:r>
              <a:rPr lang="en-US" dirty="0" smtClean="0"/>
              <a:t> and ELK.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31" y="181519"/>
            <a:ext cx="7328848" cy="3371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046" y="3754573"/>
            <a:ext cx="4065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lets test syslog.</a:t>
            </a:r>
          </a:p>
          <a:p>
            <a:endParaRPr lang="en-US" dirty="0" smtClean="0"/>
          </a:p>
          <a:p>
            <a:r>
              <a:rPr lang="en-US" dirty="0" smtClean="0"/>
              <a:t>On WEB bash write </a:t>
            </a:r>
          </a:p>
          <a:p>
            <a:endParaRPr lang="en-US" dirty="0" smtClean="0"/>
          </a:p>
          <a:p>
            <a:r>
              <a:rPr lang="en-US" dirty="0" smtClean="0"/>
              <a:t>logger HELLO </a:t>
            </a:r>
            <a:r>
              <a:rPr lang="en-US" dirty="0" err="1" smtClean="0"/>
              <a:t>HELLO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EPAM FROM ILNUR AND ITS MESSAGE </a:t>
            </a:r>
          </a:p>
          <a:p>
            <a:r>
              <a:rPr lang="en-US" dirty="0" smtClean="0"/>
              <a:t>FROM SYSLOG WEB</a:t>
            </a:r>
          </a:p>
          <a:p>
            <a:endParaRPr lang="en-US" dirty="0"/>
          </a:p>
          <a:p>
            <a:r>
              <a:rPr lang="en-US" dirty="0" smtClean="0"/>
              <a:t>We saw this message in </a:t>
            </a:r>
            <a:r>
              <a:rPr lang="en-US" dirty="0" err="1" smtClean="0"/>
              <a:t>Kibana</a:t>
            </a:r>
            <a:r>
              <a:rPr lang="ru-RU" dirty="0" smtClean="0"/>
              <a:t>,</a:t>
            </a:r>
            <a:r>
              <a:rPr lang="en-US" dirty="0" smtClean="0"/>
              <a:t> cheers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31411" t="21756" b="-1"/>
          <a:stretch/>
        </p:blipFill>
        <p:spPr>
          <a:xfrm>
            <a:off x="4708933" y="3553222"/>
            <a:ext cx="7328848" cy="30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7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5964" y="193302"/>
            <a:ext cx="4067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Monitoring  - Section 2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161" y="927710"/>
            <a:ext cx="520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focused for network data checking on Router.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6605" y="1393052"/>
            <a:ext cx="318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Established TCP session 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-ant | grep ESTABLISHED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54" y="1294009"/>
            <a:ext cx="7769246" cy="807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933" y="2487191"/>
            <a:ext cx="5126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counters (IN/OUT/DROPPED/ERRORs)</a:t>
            </a:r>
            <a:endParaRPr lang="ru-RU" dirty="0"/>
          </a:p>
          <a:p>
            <a:r>
              <a:rPr lang="en-US" dirty="0" smtClean="0"/>
              <a:t>We can get full information with  </a:t>
            </a:r>
          </a:p>
          <a:p>
            <a:r>
              <a:rPr lang="en-US" dirty="0" smtClean="0"/>
              <a:t>cat /proc/net/dev but more friendly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–I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ifconfig</a:t>
            </a:r>
            <a:r>
              <a:rPr lang="en-US" dirty="0" smtClean="0"/>
              <a:t>  give us information for each </a:t>
            </a:r>
          </a:p>
          <a:p>
            <a:r>
              <a:rPr lang="en-US" dirty="0" smtClean="0"/>
              <a:t>interface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575" y="2174205"/>
            <a:ext cx="6334125" cy="21431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25933" y="4653159"/>
            <a:ext cx="2951193" cy="1585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Packets forwarded/routed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netstat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–s command display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for each protocol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126" y="4562321"/>
            <a:ext cx="2971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52" y="317867"/>
            <a:ext cx="8496300" cy="1743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9871" y="317867"/>
            <a:ext cx="30882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Utilization: multicast broadcast</a:t>
            </a:r>
          </a:p>
          <a:p>
            <a:r>
              <a:rPr lang="en-US" dirty="0" smtClean="0"/>
              <a:t>unicast</a:t>
            </a:r>
            <a:endParaRPr lang="ru-RU" dirty="0"/>
          </a:p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/>
              <a:t>ip</a:t>
            </a:r>
            <a:r>
              <a:rPr lang="en-US" dirty="0" smtClean="0"/>
              <a:t> -s link show </a:t>
            </a:r>
          </a:p>
          <a:p>
            <a:r>
              <a:rPr lang="en-US" dirty="0" smtClean="0"/>
              <a:t>show information for each </a:t>
            </a:r>
          </a:p>
          <a:p>
            <a:r>
              <a:rPr lang="en-US" dirty="0" smtClean="0"/>
              <a:t>interface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34020" y="2376542"/>
            <a:ext cx="1991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</a:t>
            </a:r>
            <a:r>
              <a:rPr lang="en-US" dirty="0" smtClean="0"/>
              <a:t>sessions</a:t>
            </a:r>
          </a:p>
          <a:p>
            <a:r>
              <a:rPr lang="en-US" dirty="0"/>
              <a:t>T</a:t>
            </a:r>
            <a:r>
              <a:rPr lang="en-US" dirty="0" smtClean="0"/>
              <a:t>o display list of all </a:t>
            </a:r>
          </a:p>
          <a:p>
            <a:r>
              <a:rPr lang="en-US" dirty="0" err="1" smtClean="0"/>
              <a:t>nat</a:t>
            </a:r>
            <a:r>
              <a:rPr lang="en-US" dirty="0" smtClean="0"/>
              <a:t> connections</a:t>
            </a:r>
          </a:p>
          <a:p>
            <a:r>
              <a:rPr lang="en-US" dirty="0" err="1" smtClean="0"/>
              <a:t>netstat-nat</a:t>
            </a:r>
            <a:r>
              <a:rPr lang="en-US" dirty="0" smtClean="0"/>
              <a:t> -s</a:t>
            </a:r>
          </a:p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52" y="2237400"/>
            <a:ext cx="6864147" cy="13878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13077" y="3855710"/>
            <a:ext cx="38427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Grafana</a:t>
            </a:r>
            <a:r>
              <a:rPr lang="en-US" sz="3200" b="1" dirty="0" smtClean="0"/>
              <a:t> + </a:t>
            </a:r>
            <a:r>
              <a:rPr lang="en-US" sz="3200" b="1" dirty="0" err="1" smtClean="0"/>
              <a:t>Pometheus</a:t>
            </a:r>
            <a:endParaRPr lang="en-US" sz="3200" b="1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34020" y="4372514"/>
            <a:ext cx="845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visiualizate</a:t>
            </a:r>
            <a:r>
              <a:rPr lang="en-US" dirty="0" smtClean="0"/>
              <a:t> some metrics from router we used </a:t>
            </a:r>
            <a:r>
              <a:rPr lang="en-US" dirty="0" err="1" smtClean="0"/>
              <a:t>Promehteus</a:t>
            </a:r>
            <a:r>
              <a:rPr lang="en-US" dirty="0" smtClean="0"/>
              <a:t> and </a:t>
            </a:r>
            <a:r>
              <a:rPr lang="en-US" dirty="0" err="1" smtClean="0"/>
              <a:t>Grafana</a:t>
            </a:r>
            <a:r>
              <a:rPr lang="en-US" dirty="0" smtClean="0"/>
              <a:t> as visualizer.</a:t>
            </a:r>
          </a:p>
          <a:p>
            <a:r>
              <a:rPr lang="en-US" dirty="0" smtClean="0"/>
              <a:t>To get some information also installed </a:t>
            </a:r>
            <a:r>
              <a:rPr lang="en-US" dirty="0" err="1" smtClean="0"/>
              <a:t>node_exporter</a:t>
            </a:r>
            <a:r>
              <a:rPr lang="en-US" dirty="0" smtClean="0"/>
              <a:t> and </a:t>
            </a:r>
            <a:r>
              <a:rPr lang="en-US" dirty="0" err="1" smtClean="0"/>
              <a:t>netdata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583140" y="5364660"/>
            <a:ext cx="8393374" cy="131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178917" y="5692206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Netdata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158703" y="5685382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Prometheus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043570" y="5685382"/>
            <a:ext cx="1579308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NodeExporter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962475" y="5685382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endParaRPr lang="ru-RU" dirty="0"/>
          </a:p>
        </p:txBody>
      </p:sp>
      <p:sp>
        <p:nvSpPr>
          <p:cNvPr id="21" name="Улыбающееся лицо 20"/>
          <p:cNvSpPr/>
          <p:nvPr/>
        </p:nvSpPr>
        <p:spPr>
          <a:xfrm>
            <a:off x="10385871" y="5364660"/>
            <a:ext cx="1201003" cy="120100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7508726" y="5868537"/>
            <a:ext cx="495152" cy="35484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9367549" y="5766692"/>
            <a:ext cx="862977" cy="51179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Выгнутая влево стрелка 25"/>
          <p:cNvSpPr/>
          <p:nvPr/>
        </p:nvSpPr>
        <p:spPr>
          <a:xfrm rot="16200000">
            <a:off x="5541901" y="5697767"/>
            <a:ext cx="451555" cy="1868910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 rot="16200000" flipH="1">
            <a:off x="4421664" y="3520801"/>
            <a:ext cx="551423" cy="3667418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5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2" y="903600"/>
            <a:ext cx="10445087" cy="479434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43041" y="255474"/>
            <a:ext cx="220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Grafana</a:t>
            </a:r>
            <a:r>
              <a:rPr lang="en-US" dirty="0"/>
              <a:t> + </a:t>
            </a:r>
            <a:r>
              <a:rPr lang="en-US" dirty="0" err="1"/>
              <a:t>Pometheus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0434" y="6086902"/>
            <a:ext cx="916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easy add new dashboards from </a:t>
            </a:r>
            <a:r>
              <a:rPr lang="en-US" dirty="0"/>
              <a:t>big collection https://grafana.com/grafana/dashboards/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85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1338" y="239570"/>
            <a:ext cx="3092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Database section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6219" y="1014821"/>
            <a:ext cx="4766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project I </a:t>
            </a:r>
            <a:r>
              <a:rPr lang="en-US" dirty="0" err="1" smtClean="0"/>
              <a:t>choosed</a:t>
            </a:r>
            <a:r>
              <a:rPr lang="en-US" dirty="0" smtClean="0"/>
              <a:t> PostgreSQL </a:t>
            </a:r>
            <a:r>
              <a:rPr lang="en-US" dirty="0" err="1" smtClean="0"/>
              <a:t>db</a:t>
            </a:r>
            <a:r>
              <a:rPr lang="en-US" dirty="0" smtClean="0"/>
              <a:t> as base.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r>
              <a:rPr lang="en-US" dirty="0" smtClean="0"/>
              <a:t>Object relative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Easy integration with other tools and languages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6219" y="4788393"/>
            <a:ext cx="415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for GUI installed </a:t>
            </a:r>
            <a:r>
              <a:rPr lang="en-US" dirty="0" err="1" smtClean="0"/>
              <a:t>PGAdmin</a:t>
            </a:r>
            <a:r>
              <a:rPr lang="en-US" dirty="0" smtClean="0"/>
              <a:t> as service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46" y="3168396"/>
            <a:ext cx="5848224" cy="235565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44" y="762038"/>
            <a:ext cx="4094330" cy="2223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9091" y="5808489"/>
            <a:ext cx="839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according to requirements we have 2 storage LVM and </a:t>
            </a:r>
            <a:r>
              <a:rPr lang="en-US" dirty="0" err="1" smtClean="0"/>
              <a:t>Mdraid</a:t>
            </a:r>
            <a:r>
              <a:rPr lang="en-US" dirty="0" smtClean="0"/>
              <a:t> with RAID1 scheme.</a:t>
            </a:r>
          </a:p>
          <a:p>
            <a:r>
              <a:rPr lang="en-US" dirty="0" smtClean="0"/>
              <a:t>Files from /local/files available from ROUTER and WEB via </a:t>
            </a:r>
            <a:r>
              <a:rPr lang="en-US" dirty="0" err="1" smtClean="0"/>
              <a:t>sshfs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86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648" y="199513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WEB</a:t>
            </a:r>
            <a:r>
              <a:rPr lang="ru-RU" sz="3200" b="1" dirty="0" smtClean="0"/>
              <a:t> </a:t>
            </a:r>
            <a:r>
              <a:rPr lang="en-US" sz="3200" b="1" dirty="0" smtClean="0"/>
              <a:t>section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3959" y="1569494"/>
            <a:ext cx="921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web server using  Nginx with </a:t>
            </a:r>
            <a:r>
              <a:rPr lang="en-US" dirty="0" err="1" smtClean="0"/>
              <a:t>php</a:t>
            </a:r>
            <a:r>
              <a:rPr lang="en-US" dirty="0" smtClean="0"/>
              <a:t>-fpm and python</a:t>
            </a:r>
            <a:endParaRPr lang="ru-RU" dirty="0" smtClean="0"/>
          </a:p>
          <a:p>
            <a:r>
              <a:rPr lang="en-US" dirty="0" smtClean="0"/>
              <a:t> modules. For </a:t>
            </a:r>
            <a:r>
              <a:rPr lang="en-US" dirty="0"/>
              <a:t>PostgreSQL integration added </a:t>
            </a:r>
            <a:r>
              <a:rPr lang="en-US" dirty="0" smtClean="0"/>
              <a:t>psycopg2 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pdo_pgsql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WEB server have connection to Extranet</a:t>
            </a:r>
          </a:p>
          <a:p>
            <a:endParaRPr lang="en-US" dirty="0"/>
          </a:p>
          <a:p>
            <a:r>
              <a:rPr lang="en-US" dirty="0" smtClean="0"/>
              <a:t>For direct query to DB we can and parameters after q=</a:t>
            </a:r>
          </a:p>
          <a:p>
            <a:endParaRPr lang="en-US" dirty="0"/>
          </a:p>
          <a:p>
            <a:r>
              <a:rPr lang="en-US" dirty="0"/>
              <a:t>Example -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>
                <a:hlinkClick r:id="rId2"/>
              </a:rPr>
              <a:t>192.168.1.170/scripts/1.php?q=SELECT%20*%</a:t>
            </a:r>
            <a:r>
              <a:rPr lang="en-US" dirty="0" smtClean="0">
                <a:hlinkClick r:id="rId2"/>
              </a:rPr>
              <a:t>20FROM%20articles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don’t write here something like DATABASE DROP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59" y="1392073"/>
            <a:ext cx="5429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3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806" y="216061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Scripts section 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0715" y="1242082"/>
            <a:ext cx="35292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Bash </a:t>
            </a:r>
            <a:r>
              <a:rPr lang="en-US" b="1" dirty="0"/>
              <a:t>script 1 - </a:t>
            </a:r>
            <a:r>
              <a:rPr lang="en-US" b="1" dirty="0" smtClean="0"/>
              <a:t>sc1.sh</a:t>
            </a:r>
          </a:p>
          <a:p>
            <a:endParaRPr lang="en-US" dirty="0" smtClean="0"/>
          </a:p>
          <a:p>
            <a:r>
              <a:rPr lang="en-US" dirty="0" smtClean="0"/>
              <a:t>Located on DB server.</a:t>
            </a:r>
          </a:p>
          <a:p>
            <a:r>
              <a:rPr lang="en-US" dirty="0" smtClean="0"/>
              <a:t>Receive information from database </a:t>
            </a:r>
          </a:p>
          <a:p>
            <a:r>
              <a:rPr lang="en-US" dirty="0" smtClean="0"/>
              <a:t>and save to </a:t>
            </a:r>
            <a:r>
              <a:rPr lang="en-US" dirty="0"/>
              <a:t>/local/files </a:t>
            </a:r>
            <a:r>
              <a:rPr lang="en-US" dirty="0" smtClean="0"/>
              <a:t>directory.</a:t>
            </a:r>
          </a:p>
          <a:p>
            <a:r>
              <a:rPr lang="en-US" dirty="0" smtClean="0"/>
              <a:t>If </a:t>
            </a:r>
            <a:r>
              <a:rPr lang="en-US" dirty="0"/>
              <a:t>more than 3 files </a:t>
            </a:r>
            <a:r>
              <a:rPr lang="en-US" dirty="0" smtClean="0"/>
              <a:t>compress and </a:t>
            </a:r>
          </a:p>
          <a:p>
            <a:r>
              <a:rPr lang="en-US" dirty="0" smtClean="0"/>
              <a:t>move to </a:t>
            </a:r>
            <a:r>
              <a:rPr lang="en-US" dirty="0"/>
              <a:t>/</a:t>
            </a:r>
            <a:r>
              <a:rPr lang="en-US" dirty="0" smtClean="0"/>
              <a:t>local/backups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4408230" y="1087335"/>
            <a:ext cx="7533562" cy="2669485"/>
            <a:chOff x="4408229" y="2145039"/>
            <a:chExt cx="7533562" cy="2669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408229" y="2862049"/>
              <a:ext cx="1460310" cy="110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information from DB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921691" y="2877969"/>
              <a:ext cx="1460310" cy="1107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many files in</a:t>
              </a:r>
              <a:r>
                <a:rPr lang="en-US" dirty="0"/>
                <a:t> /local/files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158484" y="2845453"/>
              <a:ext cx="1783307" cy="115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Archive and move to </a:t>
              </a:r>
            </a:p>
            <a:p>
              <a:pPr algn="ctr"/>
              <a:r>
                <a:rPr lang="en-US" dirty="0"/>
                <a:t>/</a:t>
              </a:r>
              <a:r>
                <a:rPr lang="en-US" dirty="0" smtClean="0"/>
                <a:t>local/backups</a:t>
              </a:r>
              <a:endParaRPr lang="ru-RU" dirty="0"/>
            </a:p>
          </p:txBody>
        </p:sp>
        <p:sp>
          <p:nvSpPr>
            <p:cNvPr id="10" name="Выгнутая вниз стрелка 9"/>
            <p:cNvSpPr/>
            <p:nvPr/>
          </p:nvSpPr>
          <p:spPr>
            <a:xfrm>
              <a:off x="8188658" y="4002481"/>
              <a:ext cx="3111689" cy="81204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Выгнутая вниз стрелка 10"/>
            <p:cNvSpPr/>
            <p:nvPr/>
          </p:nvSpPr>
          <p:spPr>
            <a:xfrm flipH="1">
              <a:off x="4974112" y="4002481"/>
              <a:ext cx="2155021" cy="73129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Выгнутая вниз стрелка 11"/>
            <p:cNvSpPr/>
            <p:nvPr/>
          </p:nvSpPr>
          <p:spPr>
            <a:xfrm flipH="1" flipV="1">
              <a:off x="4763070" y="2145039"/>
              <a:ext cx="6406854" cy="70041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74687" y="4431752"/>
              <a:ext cx="86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3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4015" y="407794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3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5868539" y="3248565"/>
              <a:ext cx="1053152" cy="313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30" y="4413678"/>
            <a:ext cx="3930411" cy="233063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16" y="4734539"/>
            <a:ext cx="4953000" cy="20097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5526" y="4064165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1 – sc1.sh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925554" y="4389993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2 – sc2.sh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73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828734" y="2516301"/>
            <a:ext cx="10847657" cy="3942504"/>
            <a:chOff x="842382" y="2775608"/>
            <a:chExt cx="10847657" cy="3942504"/>
          </a:xfrm>
        </p:grpSpPr>
        <p:sp>
          <p:nvSpPr>
            <p:cNvPr id="19" name="TextBox 18"/>
            <p:cNvSpPr txBox="1"/>
            <p:nvPr/>
          </p:nvSpPr>
          <p:spPr>
            <a:xfrm>
              <a:off x="3164902" y="2775608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than </a:t>
              </a:r>
              <a:r>
                <a:rPr lang="en-US" dirty="0" err="1" smtClean="0"/>
                <a:t>obiem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842382" y="3680188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init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981713" y="3630266"/>
              <a:ext cx="1550571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number of files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209322" y="3574374"/>
              <a:ext cx="1549843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 </a:t>
              </a:r>
              <a:r>
                <a:rPr lang="en-US" dirty="0" smtClean="0"/>
                <a:t>size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325263" y="3574374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alert to root user </a:t>
              </a:r>
              <a:endParaRPr lang="ru-RU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2207158" y="4033176"/>
              <a:ext cx="72711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4579728" y="4065554"/>
              <a:ext cx="1629593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Выгнутая вниз стрелка 13"/>
            <p:cNvSpPr/>
            <p:nvPr/>
          </p:nvSpPr>
          <p:spPr>
            <a:xfrm flipH="1" flipV="1">
              <a:off x="1616117" y="3162851"/>
              <a:ext cx="5480717" cy="44898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4902" y="5241027"/>
              <a:ext cx="1479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than </a:t>
              </a:r>
            </a:p>
            <a:p>
              <a:r>
                <a:rPr lang="en-US" dirty="0" err="1" smtClean="0"/>
                <a:t>files_number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19268" y="3829780"/>
              <a:ext cx="1882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than </a:t>
              </a:r>
              <a:r>
                <a:rPr lang="en-US" dirty="0" err="1" smtClean="0"/>
                <a:t>obiem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7759163" y="4127988"/>
              <a:ext cx="2566100" cy="4691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2141" y="3368115"/>
              <a:ext cx="1944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than </a:t>
              </a:r>
            </a:p>
            <a:p>
              <a:r>
                <a:rPr lang="en-US" dirty="0" err="1" smtClean="0"/>
                <a:t>files_number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712135" y="5172522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alert to root user </a:t>
              </a:r>
              <a:endParaRPr lang="ru-RU" dirty="0"/>
            </a:p>
          </p:txBody>
        </p:sp>
        <p:cxnSp>
          <p:nvCxnSpPr>
            <p:cNvPr id="22" name="Прямая со стрелкой 21"/>
            <p:cNvCxnSpPr>
              <a:stCxn id="6" idx="2"/>
              <a:endCxn id="6" idx="2"/>
            </p:cNvCxnSpPr>
            <p:nvPr/>
          </p:nvCxnSpPr>
          <p:spPr>
            <a:xfrm>
              <a:off x="3756999" y="499504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6" idx="2"/>
            </p:cNvCxnSpPr>
            <p:nvPr/>
          </p:nvCxnSpPr>
          <p:spPr>
            <a:xfrm>
              <a:off x="3756999" y="4995042"/>
              <a:ext cx="955136" cy="10676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0" idx="3"/>
              <a:endCxn id="8" idx="2"/>
            </p:cNvCxnSpPr>
            <p:nvPr/>
          </p:nvCxnSpPr>
          <p:spPr>
            <a:xfrm flipV="1">
              <a:off x="6076911" y="4939150"/>
              <a:ext cx="907333" cy="91576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Выгнутая вниз стрелка 28"/>
            <p:cNvSpPr/>
            <p:nvPr/>
          </p:nvSpPr>
          <p:spPr>
            <a:xfrm flipH="1">
              <a:off x="945352" y="4974972"/>
              <a:ext cx="10263118" cy="17431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1148774" y="332905"/>
            <a:ext cx="10763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Bash script 2 – sc2.sh</a:t>
            </a:r>
          </a:p>
          <a:p>
            <a:endParaRPr lang="en-US" dirty="0" smtClean="0"/>
          </a:p>
          <a:p>
            <a:r>
              <a:rPr lang="en-US" dirty="0" smtClean="0"/>
              <a:t>Sent </a:t>
            </a:r>
            <a:r>
              <a:rPr lang="en-US" dirty="0"/>
              <a:t>alert to root user under certain conditions</a:t>
            </a:r>
            <a:r>
              <a:rPr lang="ru-RU" dirty="0"/>
              <a:t>.</a:t>
            </a:r>
            <a:r>
              <a:rPr lang="en-US" dirty="0"/>
              <a:t> Alerts can be read from /</a:t>
            </a:r>
            <a:r>
              <a:rPr lang="en-US" dirty="0" err="1"/>
              <a:t>var</a:t>
            </a:r>
            <a:r>
              <a:rPr lang="en-US" dirty="0"/>
              <a:t>/mail/mail</a:t>
            </a:r>
          </a:p>
          <a:p>
            <a:r>
              <a:rPr lang="en-US" dirty="0"/>
              <a:t>Has configuration in /</a:t>
            </a:r>
            <a:r>
              <a:rPr lang="en-US" dirty="0" err="1"/>
              <a:t>etc</a:t>
            </a:r>
            <a:r>
              <a:rPr lang="en-US" dirty="0"/>
              <a:t>/sc2.cfg and you can modify </a:t>
            </a:r>
            <a:r>
              <a:rPr lang="en-US" dirty="0" err="1"/>
              <a:t>parametres</a:t>
            </a:r>
            <a:r>
              <a:rPr lang="en-US" dirty="0"/>
              <a:t>:  </a:t>
            </a:r>
          </a:p>
          <a:p>
            <a:r>
              <a:rPr lang="en-US" dirty="0" err="1"/>
              <a:t>files_number</a:t>
            </a:r>
            <a:r>
              <a:rPr lang="en-US" dirty="0"/>
              <a:t> – if number of files in /local/backups  more than </a:t>
            </a:r>
            <a:r>
              <a:rPr lang="en-US" dirty="0" err="1"/>
              <a:t>files_number</a:t>
            </a:r>
            <a:r>
              <a:rPr lang="en-US" dirty="0"/>
              <a:t> will run script</a:t>
            </a:r>
          </a:p>
          <a:p>
            <a:r>
              <a:rPr lang="en-US" dirty="0" err="1"/>
              <a:t>obiem</a:t>
            </a:r>
            <a:r>
              <a:rPr lang="en-US" dirty="0"/>
              <a:t> - if total size of files in /local/backups  more than X Kb will run script</a:t>
            </a:r>
            <a:endParaRPr lang="ru-RU" dirty="0"/>
          </a:p>
          <a:p>
            <a:r>
              <a:rPr lang="en-US" dirty="0"/>
              <a:t>Running as service with </a:t>
            </a:r>
            <a:r>
              <a:rPr lang="en-US" dirty="0" err="1"/>
              <a:t>pid</a:t>
            </a:r>
            <a:r>
              <a:rPr lang="en-US" dirty="0"/>
              <a:t> file check</a:t>
            </a:r>
          </a:p>
        </p:txBody>
      </p:sp>
    </p:spTree>
    <p:extLst>
      <p:ext uri="{BB962C8B-B14F-4D97-AF65-F5344CB8AC3E}">
        <p14:creationId xmlns:p14="http://schemas.microsoft.com/office/powerpoint/2010/main" val="402531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388" y="518615"/>
            <a:ext cx="9900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script - 1.py</a:t>
            </a:r>
          </a:p>
          <a:p>
            <a:endParaRPr lang="en-US" dirty="0" smtClean="0"/>
          </a:p>
          <a:p>
            <a:r>
              <a:rPr lang="en-US" dirty="0" smtClean="0"/>
              <a:t>Receive </a:t>
            </a:r>
            <a:r>
              <a:rPr lang="en-US" dirty="0"/>
              <a:t>information from </a:t>
            </a:r>
            <a:r>
              <a:rPr lang="en-US" dirty="0" smtClean="0"/>
              <a:t>articles table from DB and print it as </a:t>
            </a:r>
            <a:r>
              <a:rPr lang="en-US" dirty="0"/>
              <a:t>html page to </a:t>
            </a:r>
            <a:r>
              <a:rPr lang="en-US" dirty="0" smtClean="0"/>
              <a:t>/home/vagrant/python.html</a:t>
            </a:r>
          </a:p>
          <a:p>
            <a:r>
              <a:rPr lang="en-US" dirty="0" smtClean="0"/>
              <a:t>Located on WEB in /local/scripts</a:t>
            </a:r>
          </a:p>
          <a:p>
            <a:r>
              <a:rPr lang="en-US" dirty="0" smtClean="0"/>
              <a:t>Running with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1</a:t>
            </a:r>
            <a:r>
              <a:rPr lang="en-US" dirty="0" smtClean="0"/>
              <a:t> minute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62" y="2436713"/>
            <a:ext cx="6440363" cy="24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5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4789" y="170809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MITM  section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1738" y="814972"/>
            <a:ext cx="11798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 attacked our ROUTER and get root privileges throw some 0day </a:t>
            </a:r>
            <a:r>
              <a:rPr lang="en-US" dirty="0" err="1" smtClean="0"/>
              <a:t>exp</a:t>
            </a:r>
            <a:r>
              <a:rPr lang="ru-RU" dirty="0" smtClean="0"/>
              <a:t>. </a:t>
            </a:r>
            <a:r>
              <a:rPr lang="en-US" dirty="0" smtClean="0"/>
              <a:t>He is interested to modify </a:t>
            </a:r>
          </a:p>
          <a:p>
            <a:r>
              <a:rPr lang="en-US" dirty="0" smtClean="0"/>
              <a:t>requests between WEB and DB</a:t>
            </a:r>
            <a:r>
              <a:rPr lang="en-US" dirty="0"/>
              <a:t> </a:t>
            </a:r>
            <a:r>
              <a:rPr lang="en-US" dirty="0" smtClean="0"/>
              <a:t>and drop tables on DB. For this he redirected packets from DB to port 80 </a:t>
            </a:r>
          </a:p>
          <a:p>
            <a:r>
              <a:rPr lang="en-US" dirty="0" smtClean="0"/>
              <a:t>on WEB and modified request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585373" y="1798773"/>
            <a:ext cx="7084302" cy="1473956"/>
            <a:chOff x="2706996" y="2776555"/>
            <a:chExt cx="7084302" cy="147395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2706996" y="2776555"/>
              <a:ext cx="1555844" cy="14739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287744" y="2776555"/>
              <a:ext cx="1731945" cy="1473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</a:p>
            <a:p>
              <a:pPr algn="ctr"/>
              <a:r>
                <a:rPr lang="en-US" dirty="0" smtClean="0"/>
                <a:t>Simple forward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8235454" y="2776555"/>
              <a:ext cx="1555844" cy="147395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4262840" y="2826644"/>
              <a:ext cx="3972614" cy="32754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 rot="10800000">
              <a:off x="4262840" y="3949420"/>
              <a:ext cx="3972614" cy="3010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16809" y="4155256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for MITM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585373" y="3767730"/>
            <a:ext cx="7084302" cy="1473956"/>
            <a:chOff x="2706996" y="4991047"/>
            <a:chExt cx="7084302" cy="14739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706996" y="4991047"/>
              <a:ext cx="1555844" cy="14739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287744" y="4991047"/>
              <a:ext cx="1731945" cy="1473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235454" y="4991047"/>
              <a:ext cx="1555844" cy="147395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ru-RU" dirty="0"/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4262840" y="5051026"/>
              <a:ext cx="3972614" cy="32754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 вправо 19"/>
            <p:cNvSpPr/>
            <p:nvPr/>
          </p:nvSpPr>
          <p:spPr>
            <a:xfrm rot="10800000">
              <a:off x="4262840" y="6074609"/>
              <a:ext cx="3972614" cy="3010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7356982" y="4703923"/>
            <a:ext cx="1376633" cy="4630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Hacker, :80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09753" y="5657671"/>
            <a:ext cx="11396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 installed </a:t>
            </a:r>
            <a:r>
              <a:rPr lang="en-US" dirty="0" err="1" smtClean="0"/>
              <a:t>mitmproxy</a:t>
            </a:r>
            <a:r>
              <a:rPr lang="en-US" dirty="0" smtClean="0"/>
              <a:t> tool and made redirect </a:t>
            </a:r>
            <a:r>
              <a:rPr lang="en-US" dirty="0" smtClean="0">
                <a:hlinkClick r:id="rId2"/>
              </a:rPr>
              <a:t>SELECT%20id%20</a:t>
            </a:r>
            <a:r>
              <a:rPr lang="en-US" dirty="0"/>
              <a:t>FROM%20</a:t>
            </a:r>
            <a:r>
              <a:rPr lang="en-US" dirty="0" smtClean="0"/>
              <a:t> to </a:t>
            </a:r>
            <a:r>
              <a:rPr lang="en-US" dirty="0" smtClean="0">
                <a:hlinkClick r:id="rId3"/>
              </a:rPr>
              <a:t>DROP%20TABLE</a:t>
            </a:r>
            <a:r>
              <a:rPr lang="en-US" dirty="0" smtClean="0">
                <a:hlinkClick r:id="rId4"/>
              </a:rPr>
              <a:t>%20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mitmproxy</a:t>
            </a:r>
            <a:r>
              <a:rPr lang="en-US" dirty="0"/>
              <a:t> --mode transparent --</a:t>
            </a:r>
            <a:r>
              <a:rPr lang="en-US" dirty="0" err="1"/>
              <a:t>showhost</a:t>
            </a:r>
            <a:r>
              <a:rPr lang="en-US" dirty="0"/>
              <a:t> --</a:t>
            </a:r>
            <a:r>
              <a:rPr lang="en-US" dirty="0" err="1"/>
              <a:t>ssl</a:t>
            </a:r>
            <a:r>
              <a:rPr lang="en-US" dirty="0"/>
              <a:t>-insecure --map-remote "|</a:t>
            </a:r>
            <a:r>
              <a:rPr lang="en-US" dirty="0" smtClean="0"/>
              <a:t>SELECT%20id%20FROM%20|</a:t>
            </a:r>
          </a:p>
          <a:p>
            <a:r>
              <a:rPr lang="en-US" dirty="0" smtClean="0"/>
              <a:t>DROP%20TABLE%20“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50949" y="2211928"/>
            <a:ext cx="295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 before invasion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2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кругленный прямоугольник 59"/>
          <p:cNvSpPr/>
          <p:nvPr/>
        </p:nvSpPr>
        <p:spPr>
          <a:xfrm>
            <a:off x="1230062" y="3842933"/>
            <a:ext cx="2101755" cy="14603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WEB</a:t>
            </a:r>
          </a:p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smtClean="0"/>
              <a:t>Python script</a:t>
            </a:r>
          </a:p>
          <a:p>
            <a:pPr algn="ctr"/>
            <a:r>
              <a:rPr lang="en-US" dirty="0" err="1" smtClean="0"/>
              <a:t>Sshfs</a:t>
            </a:r>
            <a:endParaRPr lang="en-US" sz="4000" dirty="0" smtClean="0"/>
          </a:p>
          <a:p>
            <a:pPr algn="ctr"/>
            <a:endParaRPr lang="ru-RU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8996149" y="1272655"/>
            <a:ext cx="2101755" cy="14603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ELK</a:t>
            </a:r>
          </a:p>
          <a:p>
            <a:pPr algn="ctr"/>
            <a:r>
              <a:rPr lang="en-US" dirty="0" err="1" smtClean="0"/>
              <a:t>Elasticsearch</a:t>
            </a:r>
            <a:endParaRPr lang="en-US" dirty="0" smtClean="0"/>
          </a:p>
          <a:p>
            <a:pPr algn="ctr"/>
            <a:r>
              <a:rPr lang="en-US" dirty="0" err="1" smtClean="0"/>
              <a:t>Logstash</a:t>
            </a:r>
            <a:endParaRPr lang="en-US" dirty="0" smtClean="0"/>
          </a:p>
          <a:p>
            <a:pPr algn="ctr"/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6405348" y="3935104"/>
            <a:ext cx="2101755" cy="18677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DB</a:t>
            </a:r>
          </a:p>
          <a:p>
            <a:pPr algn="ctr"/>
            <a:r>
              <a:rPr lang="en-US" dirty="0" smtClean="0"/>
              <a:t>PostgreSQL</a:t>
            </a:r>
          </a:p>
          <a:p>
            <a:pPr algn="ctr"/>
            <a:r>
              <a:rPr lang="en-US" dirty="0" err="1" smtClean="0"/>
              <a:t>Pgadmin</a:t>
            </a:r>
            <a:endParaRPr lang="en-US" dirty="0" smtClean="0"/>
          </a:p>
          <a:p>
            <a:pPr algn="ctr"/>
            <a:r>
              <a:rPr lang="en-US" dirty="0" err="1" smtClean="0"/>
              <a:t>Mdraid+Lvm</a:t>
            </a:r>
            <a:endParaRPr lang="en-US" dirty="0" smtClean="0"/>
          </a:p>
          <a:p>
            <a:pPr algn="ctr"/>
            <a:r>
              <a:rPr lang="en-US" dirty="0" smtClean="0"/>
              <a:t>Bash Script 1</a:t>
            </a:r>
          </a:p>
          <a:p>
            <a:pPr algn="ctr"/>
            <a:r>
              <a:rPr lang="en-US" dirty="0" smtClean="0"/>
              <a:t>Bash Script 2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3487003" y="1272655"/>
            <a:ext cx="2101755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ROUTER</a:t>
            </a:r>
          </a:p>
          <a:p>
            <a:pPr algn="ctr"/>
            <a:r>
              <a:rPr lang="en-US" dirty="0" err="1" smtClean="0"/>
              <a:t>Dnsmasq</a:t>
            </a:r>
            <a:endParaRPr lang="en-US" dirty="0" smtClean="0"/>
          </a:p>
          <a:p>
            <a:pPr algn="ctr"/>
            <a:r>
              <a:rPr lang="en-US" dirty="0" err="1" smtClean="0"/>
              <a:t>Grafana</a:t>
            </a:r>
            <a:endParaRPr lang="en-US" dirty="0" smtClean="0"/>
          </a:p>
          <a:p>
            <a:pPr algn="ctr"/>
            <a:r>
              <a:rPr lang="en-US" dirty="0" smtClean="0"/>
              <a:t>Prometheus</a:t>
            </a:r>
          </a:p>
          <a:p>
            <a:pPr algn="ctr"/>
            <a:r>
              <a:rPr lang="en-US" dirty="0" err="1" smtClean="0"/>
              <a:t>Sshfs</a:t>
            </a:r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60444" y="0"/>
            <a:ext cx="259308" cy="672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928047" y="6428096"/>
            <a:ext cx="10959153" cy="3002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4503761" y="667604"/>
            <a:ext cx="5581935" cy="1899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H="1">
            <a:off x="519752" y="4024903"/>
            <a:ext cx="710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0" idx="0"/>
          </p:cNvCxnSpPr>
          <p:nvPr/>
        </p:nvCxnSpPr>
        <p:spPr>
          <a:xfrm flipH="1" flipV="1">
            <a:off x="2280939" y="3367535"/>
            <a:ext cx="1" cy="475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>
            <a:off x="3894959" y="2732965"/>
            <a:ext cx="8301" cy="388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5308975" y="2732965"/>
            <a:ext cx="1" cy="41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7294728" y="3353937"/>
            <a:ext cx="0" cy="581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999627" y="857534"/>
            <a:ext cx="0" cy="41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9572147" y="857534"/>
            <a:ext cx="8581" cy="3922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3" idx="2"/>
          </p:cNvCxnSpPr>
          <p:nvPr/>
        </p:nvCxnSpPr>
        <p:spPr>
          <a:xfrm flipH="1">
            <a:off x="4537880" y="2732965"/>
            <a:ext cx="1" cy="3845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60" idx="2"/>
          </p:cNvCxnSpPr>
          <p:nvPr/>
        </p:nvCxnSpPr>
        <p:spPr>
          <a:xfrm flipH="1">
            <a:off x="2280939" y="5303243"/>
            <a:ext cx="1" cy="11623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62" idx="2"/>
          </p:cNvCxnSpPr>
          <p:nvPr/>
        </p:nvCxnSpPr>
        <p:spPr>
          <a:xfrm>
            <a:off x="7456226" y="5802828"/>
            <a:ext cx="0" cy="7753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61" idx="2"/>
          </p:cNvCxnSpPr>
          <p:nvPr/>
        </p:nvCxnSpPr>
        <p:spPr>
          <a:xfrm>
            <a:off x="10047027" y="2732965"/>
            <a:ext cx="38669" cy="3845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40575" y="6405180"/>
            <a:ext cx="263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10.0.2.0/24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-863266" y="2861468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192.168.1.0/24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1666199" y="3066713"/>
            <a:ext cx="23450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Intra1 192.168.10.0/24</a:t>
            </a:r>
            <a:endParaRPr lang="ru-RU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232815" y="3038483"/>
            <a:ext cx="23450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Intra2 192.168.20.0/24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081253" y="577903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Intra4 192.168.40.0/24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253786" y="3640835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52101" y="57355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0513" y="3605234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04537" y="528568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189356" y="2923412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25683" y="270191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78015" y="270535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0044201" y="26973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9572147" y="88042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69683" y="4159545"/>
            <a:ext cx="1125070" cy="632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LVM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5269683" y="4936136"/>
            <a:ext cx="1125070" cy="6370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MDraid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03260" y="1467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Topology of network</a:t>
            </a:r>
            <a:endParaRPr lang="ru-RU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70917" y="344447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062607" y="92826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7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7001"/>
          <a:stretch/>
        </p:blipFill>
        <p:spPr>
          <a:xfrm>
            <a:off x="2287528" y="0"/>
            <a:ext cx="9856727" cy="1967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172" y="1141640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capture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91" y="2028657"/>
            <a:ext cx="9880599" cy="1496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31" y="25309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modify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656" y="3764695"/>
            <a:ext cx="9928344" cy="1726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2031" y="4187182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 modify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55548" y="5736304"/>
            <a:ext cx="709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 enabled https, disabled http, restored table from file.</a:t>
            </a:r>
          </a:p>
          <a:p>
            <a:r>
              <a:rPr lang="en-US" dirty="0" smtClean="0"/>
              <a:t>But hacker added </a:t>
            </a:r>
            <a:r>
              <a:rPr lang="en-US" dirty="0" err="1" smtClean="0"/>
              <a:t>mitm</a:t>
            </a:r>
            <a:r>
              <a:rPr lang="en-US" dirty="0" smtClean="0"/>
              <a:t> cert</a:t>
            </a:r>
            <a:r>
              <a:rPr lang="ru-RU" dirty="0" smtClean="0"/>
              <a:t> </a:t>
            </a:r>
            <a:r>
              <a:rPr lang="en-US" dirty="0" smtClean="0"/>
              <a:t>to trusted on DB and dropped table </a:t>
            </a:r>
            <a:r>
              <a:rPr lang="en-US" dirty="0" err="1" smtClean="0"/>
              <a:t>againg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00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602" y="0"/>
            <a:ext cx="2034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QA section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81983" y="475311"/>
            <a:ext cx="1099156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Why host machine Vagrant? Why not 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etc</a:t>
            </a:r>
            <a:endParaRPr lang="en-US" sz="1600" b="1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err="1" smtClean="0"/>
              <a:t>Im</a:t>
            </a:r>
            <a:r>
              <a:rPr lang="en-US" sz="1600" dirty="0" smtClean="0"/>
              <a:t> using Windows 10 1809 build and it don’t support Docker host and WSL. Vagrant in virtual box mode. I hate </a:t>
            </a:r>
          </a:p>
          <a:p>
            <a:r>
              <a:rPr lang="en-US" sz="1600" dirty="0" smtClean="0"/>
              <a:t>Windows 10 builds &gt; 1900 because its have many problems with old programs and some </a:t>
            </a:r>
            <a:r>
              <a:rPr lang="en-US" sz="1600" dirty="0"/>
              <a:t>unsupported </a:t>
            </a:r>
            <a:r>
              <a:rPr lang="en-US" sz="1600" dirty="0" smtClean="0"/>
              <a:t> drivers</a:t>
            </a:r>
          </a:p>
          <a:p>
            <a:endParaRPr lang="en-US" sz="1600" dirty="0"/>
          </a:p>
          <a:p>
            <a:r>
              <a:rPr lang="en-US" sz="1600" b="1" dirty="0" smtClean="0"/>
              <a:t>2. Why so much commands in </a:t>
            </a:r>
            <a:r>
              <a:rPr lang="en-US" sz="1600" b="1" dirty="0" err="1" smtClean="0"/>
              <a:t>vagrantfile</a:t>
            </a:r>
            <a:r>
              <a:rPr lang="en-US" sz="1600" b="1" dirty="0" smtClean="0"/>
              <a:t>, why don’t use external .</a:t>
            </a:r>
            <a:r>
              <a:rPr lang="en-US" sz="1600" b="1" dirty="0" err="1" smtClean="0"/>
              <a:t>sh</a:t>
            </a:r>
            <a:r>
              <a:rPr lang="en-US" sz="1600" b="1" dirty="0" smtClean="0"/>
              <a:t> file for deploy? </a:t>
            </a:r>
          </a:p>
          <a:p>
            <a:endParaRPr lang="en-US" sz="1600" dirty="0"/>
          </a:p>
          <a:p>
            <a:r>
              <a:rPr lang="en-US" sz="1600" dirty="0" smtClean="0"/>
              <a:t>For deployment easier to see all command in configurations in one file. If I will open notepad+ with 100500 tabs its </a:t>
            </a:r>
          </a:p>
          <a:p>
            <a:r>
              <a:rPr lang="en-US" sz="1600" dirty="0" smtClean="0"/>
              <a:t>much more difficult to understand problems. Of</a:t>
            </a:r>
            <a:r>
              <a:rPr lang="ru-RU" sz="1600" dirty="0" smtClean="0"/>
              <a:t> </a:t>
            </a:r>
            <a:r>
              <a:rPr lang="en-US" sz="1600" dirty="0" smtClean="0"/>
              <a:t>course I can extract as separated </a:t>
            </a:r>
            <a:r>
              <a:rPr lang="en-US" sz="1600" dirty="0" err="1" smtClean="0"/>
              <a:t>sh</a:t>
            </a:r>
            <a:r>
              <a:rPr lang="en-US" sz="1600" dirty="0" smtClean="0"/>
              <a:t> files.</a:t>
            </a:r>
          </a:p>
          <a:p>
            <a:endParaRPr lang="en-US" sz="1600" dirty="0"/>
          </a:p>
          <a:p>
            <a:r>
              <a:rPr lang="en-US" sz="1600" b="1" dirty="0" smtClean="0"/>
              <a:t>3 Why so much operation </a:t>
            </a:r>
            <a:r>
              <a:rPr lang="en-US" sz="1600" b="1" dirty="0"/>
              <a:t>like </a:t>
            </a:r>
            <a:r>
              <a:rPr lang="en-US" sz="1600" b="1" dirty="0" smtClean="0"/>
              <a:t>“</a:t>
            </a:r>
            <a:r>
              <a:rPr lang="en-US" sz="1600" b="1" dirty="0" err="1" smtClean="0"/>
              <a:t>cp</a:t>
            </a:r>
            <a:r>
              <a:rPr lang="en-US" sz="1600" b="1" dirty="0" smtClean="0"/>
              <a:t> </a:t>
            </a:r>
            <a:r>
              <a:rPr lang="en-US" sz="1600" b="1" dirty="0"/>
              <a:t>/vagrant/Desktop/web/</a:t>
            </a:r>
            <a:r>
              <a:rPr lang="en-US" sz="1600" b="1" dirty="0" err="1"/>
              <a:t>nginx_default</a:t>
            </a:r>
            <a:r>
              <a:rPr lang="en-US" sz="1600" b="1" dirty="0"/>
              <a:t> /home/vagrant/ &amp;&amp; </a:t>
            </a:r>
            <a:endParaRPr lang="en-US" sz="1600" b="1" dirty="0" smtClean="0"/>
          </a:p>
          <a:p>
            <a:r>
              <a:rPr lang="en-US" sz="1600" b="1" dirty="0" err="1" smtClean="0"/>
              <a:t>sudo</a:t>
            </a:r>
            <a:r>
              <a:rPr lang="en-US" sz="1600" b="1" dirty="0" smtClean="0"/>
              <a:t> </a:t>
            </a:r>
            <a:r>
              <a:rPr lang="en-US" sz="1600" b="1" dirty="0" err="1"/>
              <a:t>cp</a:t>
            </a:r>
            <a:r>
              <a:rPr lang="en-US" sz="1600" b="1" dirty="0"/>
              <a:t> /home/vagrant/</a:t>
            </a:r>
            <a:r>
              <a:rPr lang="en-US" sz="1600" b="1" dirty="0" err="1"/>
              <a:t>nginx_default</a:t>
            </a:r>
            <a:r>
              <a:rPr lang="en-US" sz="1600" b="1" dirty="0"/>
              <a:t> /</a:t>
            </a:r>
            <a:r>
              <a:rPr lang="en-US" sz="1600" b="1" dirty="0" err="1" smtClean="0"/>
              <a:t>etc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nginx</a:t>
            </a:r>
            <a:r>
              <a:rPr lang="en-US" sz="1600" b="1" dirty="0" smtClean="0"/>
              <a:t>/sites-available/default”. Why y don’t copy files directly from host to final location in instance ?</a:t>
            </a:r>
          </a:p>
          <a:p>
            <a:endParaRPr lang="en-US" sz="1600" dirty="0" smtClean="0"/>
          </a:p>
          <a:p>
            <a:r>
              <a:rPr lang="en-US" sz="1600" dirty="0" smtClean="0"/>
              <a:t>At first, copy from windows host to </a:t>
            </a:r>
            <a:r>
              <a:rPr lang="en-US" sz="1600" dirty="0" err="1" smtClean="0"/>
              <a:t>linux</a:t>
            </a:r>
            <a:r>
              <a:rPr lang="en-US" sz="1600" dirty="0" smtClean="0"/>
              <a:t> fs break </a:t>
            </a:r>
            <a:r>
              <a:rPr lang="en-US" sz="1600" dirty="0" err="1" smtClean="0"/>
              <a:t>chmod</a:t>
            </a:r>
            <a:r>
              <a:rPr lang="en-US" sz="1600" dirty="0" smtClean="0"/>
              <a:t> and </a:t>
            </a:r>
            <a:r>
              <a:rPr lang="en-US" sz="1600" dirty="0" err="1" smtClean="0"/>
              <a:t>chown</a:t>
            </a:r>
            <a:r>
              <a:rPr lang="en-US" sz="1600" dirty="0" smtClean="0"/>
              <a:t> and by default made as root user. But my project </a:t>
            </a:r>
          </a:p>
          <a:p>
            <a:r>
              <a:rPr lang="en-US" sz="1600" dirty="0" smtClean="0"/>
              <a:t>made for minimal </a:t>
            </a:r>
            <a:r>
              <a:rPr lang="en-US" sz="1600" dirty="0" err="1" smtClean="0"/>
              <a:t>priveleges</a:t>
            </a:r>
            <a:r>
              <a:rPr lang="en-US" sz="1600" dirty="0" smtClean="0"/>
              <a:t> of used commands.</a:t>
            </a:r>
          </a:p>
          <a:p>
            <a:r>
              <a:rPr lang="en-US" sz="1600" dirty="0" smtClean="0"/>
              <a:t>Second, if I made some mistakes in </a:t>
            </a:r>
            <a:r>
              <a:rPr lang="en-US" sz="1600" dirty="0" err="1" smtClean="0"/>
              <a:t>conf</a:t>
            </a:r>
            <a:r>
              <a:rPr lang="en-US" sz="1600" dirty="0" smtClean="0"/>
              <a:t> files I will find it in /home/vagrant directory </a:t>
            </a:r>
            <a:r>
              <a:rPr lang="en-US" sz="1600" dirty="0" err="1" smtClean="0"/>
              <a:t>wihout</a:t>
            </a:r>
            <a:r>
              <a:rPr lang="en-US" sz="1600" dirty="0" smtClean="0"/>
              <a:t> browsing many </a:t>
            </a:r>
            <a:r>
              <a:rPr lang="en-US" sz="1600" dirty="0" err="1" smtClean="0"/>
              <a:t>dirs</a:t>
            </a:r>
            <a:r>
              <a:rPr lang="en-US" sz="1600" dirty="0" smtClean="0"/>
              <a:t> in instance.</a:t>
            </a:r>
          </a:p>
          <a:p>
            <a:r>
              <a:rPr lang="en-US" sz="1600" dirty="0" smtClean="0"/>
              <a:t> </a:t>
            </a:r>
            <a:endParaRPr lang="en-US" sz="1600" b="1" dirty="0" smtClean="0"/>
          </a:p>
          <a:p>
            <a:r>
              <a:rPr lang="en-US" sz="1600" b="1" dirty="0" smtClean="0"/>
              <a:t>4. what the hell with adding </a:t>
            </a:r>
            <a:r>
              <a:rPr lang="en-US" sz="1600" b="1" dirty="0" err="1" smtClean="0"/>
              <a:t>ssh</a:t>
            </a:r>
            <a:r>
              <a:rPr lang="en-US" sz="1600" b="1" dirty="0" smtClean="0"/>
              <a:t> keys in </a:t>
            </a:r>
            <a:r>
              <a:rPr lang="en-US" sz="1600" b="1" dirty="0" err="1" smtClean="0"/>
              <a:t>vagrantfile</a:t>
            </a:r>
            <a:r>
              <a:rPr lang="en-US" sz="1600" b="1" dirty="0" smtClean="0"/>
              <a:t> ?</a:t>
            </a:r>
          </a:p>
          <a:p>
            <a:r>
              <a:rPr lang="en-US" sz="1600" dirty="0" smtClean="0"/>
              <a:t> Yes, </a:t>
            </a:r>
            <a:r>
              <a:rPr lang="en-US" sz="1600" dirty="0" err="1" smtClean="0"/>
              <a:t>Im</a:t>
            </a:r>
            <a:r>
              <a:rPr lang="en-US" sz="1600" dirty="0" smtClean="0"/>
              <a:t> using one key for all instances. Vagrant on each provision generate new keys, I can copy it, generate </a:t>
            </a:r>
            <a:r>
              <a:rPr lang="en-US" sz="1600" dirty="0" err="1" smtClean="0"/>
              <a:t>priv</a:t>
            </a:r>
            <a:r>
              <a:rPr lang="en-US" sz="1600" dirty="0" smtClean="0"/>
              <a:t> keys… </a:t>
            </a:r>
          </a:p>
          <a:p>
            <a:r>
              <a:rPr lang="en-US" sz="1600" dirty="0" smtClean="0"/>
              <a:t>But for educational deployment I think it acceptable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078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5206" y="3930555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else?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28048" y="736980"/>
            <a:ext cx="9376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Can we run you vagrant </a:t>
            </a:r>
            <a:r>
              <a:rPr lang="en-US" b="1" dirty="0" err="1" smtClean="0"/>
              <a:t>config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Yeah, just put </a:t>
            </a:r>
            <a:r>
              <a:rPr lang="en-US" dirty="0" err="1" smtClean="0"/>
              <a:t>vagrantfile</a:t>
            </a:r>
            <a:r>
              <a:rPr lang="en-US" dirty="0" smtClean="0"/>
              <a:t> in you location </a:t>
            </a:r>
            <a:r>
              <a:rPr lang="ru-RU" dirty="0" smtClean="0"/>
              <a:t>, </a:t>
            </a:r>
            <a:r>
              <a:rPr lang="en-US" dirty="0" smtClean="0"/>
              <a:t>change home directory </a:t>
            </a:r>
            <a:r>
              <a:rPr lang="en-US" dirty="0"/>
              <a:t>/</a:t>
            </a:r>
            <a:r>
              <a:rPr lang="en-US" dirty="0" smtClean="0"/>
              <a:t>vagrant/Desktop/ to your</a:t>
            </a:r>
            <a:r>
              <a:rPr lang="ru-RU" dirty="0" smtClean="0"/>
              <a:t> </a:t>
            </a:r>
            <a:r>
              <a:rPr lang="en-US" dirty="0" smtClean="0"/>
              <a:t>and put </a:t>
            </a:r>
            <a:r>
              <a:rPr lang="en-US" dirty="0" err="1" smtClean="0"/>
              <a:t>dirs</a:t>
            </a:r>
            <a:r>
              <a:rPr lang="en-US" dirty="0" smtClean="0"/>
              <a:t> there </a:t>
            </a:r>
          </a:p>
          <a:p>
            <a:endParaRPr lang="en-US" dirty="0"/>
          </a:p>
          <a:p>
            <a:r>
              <a:rPr lang="en-US" b="1" dirty="0" smtClean="0"/>
              <a:t>6. Scripts/files?</a:t>
            </a:r>
          </a:p>
          <a:p>
            <a:endParaRPr lang="en-US" dirty="0"/>
          </a:p>
          <a:p>
            <a:r>
              <a:rPr lang="en-US" dirty="0"/>
              <a:t>Will be here https://github.com/runalsh/for_epam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кругленный прямоугольник 59"/>
          <p:cNvSpPr/>
          <p:nvPr/>
        </p:nvSpPr>
        <p:spPr>
          <a:xfrm>
            <a:off x="1542197" y="4049794"/>
            <a:ext cx="1066475" cy="14603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WEB</a:t>
            </a:r>
            <a:endParaRPr lang="ru-RU" sz="2800" b="1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9840035" y="805218"/>
            <a:ext cx="682261" cy="2015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ELK</a:t>
            </a:r>
            <a:endParaRPr lang="ru-RU" sz="2000" b="1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9840036" y="3510431"/>
            <a:ext cx="748059" cy="23444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DB</a:t>
            </a:r>
            <a:endParaRPr lang="ru-RU" sz="2800" b="1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1465836" y="860330"/>
            <a:ext cx="1188653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OUTER</a:t>
            </a:r>
            <a:endParaRPr lang="ru-RU" b="1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60444" y="0"/>
            <a:ext cx="259308" cy="672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928047" y="6428096"/>
            <a:ext cx="10959153" cy="300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4240575" y="6405180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10.0.2.0/24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-863266" y="2861468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192.168.1.0/24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384734" y="3598167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5432 : PostgreSQL</a:t>
            </a:r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384734" y="4128641"/>
            <a:ext cx="2453154" cy="3089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5050 : </a:t>
            </a:r>
            <a:r>
              <a:rPr lang="en-US" dirty="0" err="1" smtClean="0"/>
              <a:t>Pgadmin</a:t>
            </a:r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608672" y="4167150"/>
            <a:ext cx="2195212" cy="3484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 : 80,443</a:t>
            </a:r>
            <a:endParaRPr lang="ru-RU" dirty="0" smtClean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2646655" y="1030179"/>
            <a:ext cx="2326816" cy="28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Dnsmasq</a:t>
            </a:r>
            <a:r>
              <a:rPr lang="en-US" dirty="0" smtClean="0"/>
              <a:t> : 53</a:t>
            </a:r>
            <a:endParaRPr lang="ru-RU" dirty="0" smtClean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646655" y="1964538"/>
            <a:ext cx="2326816" cy="28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r>
              <a:rPr lang="en-US" dirty="0" smtClean="0"/>
              <a:t> : 3000</a:t>
            </a:r>
            <a:endParaRPr lang="ru-RU" dirty="0" smtClean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7386882" y="5414082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 : Exim</a:t>
            </a:r>
            <a:endParaRPr lang="ru-RU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7386882" y="4933991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: SSH</a:t>
            </a:r>
            <a:endParaRPr lang="ru-RU" dirty="0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629500" y="4880715"/>
            <a:ext cx="2174384" cy="3075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 : 22</a:t>
            </a:r>
            <a:endParaRPr lang="ru-RU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2646656" y="1505316"/>
            <a:ext cx="2326816" cy="299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 : 22</a:t>
            </a:r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7386881" y="1017995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5601 : </a:t>
            </a:r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7384733" y="2312738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: SSH</a:t>
            </a:r>
            <a:endParaRPr lang="ru-RU" dirty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7384734" y="1456995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5044 : </a:t>
            </a:r>
            <a:r>
              <a:rPr lang="en-US" dirty="0" err="1" smtClean="0"/>
              <a:t>Logstash</a:t>
            </a:r>
            <a:endParaRPr lang="ru-RU" dirty="0"/>
          </a:p>
        </p:txBody>
      </p:sp>
      <p:cxnSp>
        <p:nvCxnSpPr>
          <p:cNvPr id="24" name="Соединительная линия уступом 23"/>
          <p:cNvCxnSpPr>
            <a:stCxn id="48" idx="3"/>
            <a:endCxn id="60" idx="0"/>
          </p:cNvCxnSpPr>
          <p:nvPr/>
        </p:nvCxnSpPr>
        <p:spPr>
          <a:xfrm flipH="1">
            <a:off x="2075435" y="1174259"/>
            <a:ext cx="2898036" cy="2875535"/>
          </a:xfrm>
          <a:prstGeom prst="bentConnector4">
            <a:avLst>
              <a:gd name="adj1" fmla="val -7888"/>
              <a:gd name="adj2" fmla="val 525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61" idx="0"/>
          </p:cNvCxnSpPr>
          <p:nvPr/>
        </p:nvCxnSpPr>
        <p:spPr>
          <a:xfrm flipV="1">
            <a:off x="4973471" y="805218"/>
            <a:ext cx="5207695" cy="224961"/>
          </a:xfrm>
          <a:prstGeom prst="bentConnector4">
            <a:avLst>
              <a:gd name="adj1" fmla="val 26240"/>
              <a:gd name="adj2" fmla="val 2016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endCxn id="62" idx="1"/>
          </p:cNvCxnSpPr>
          <p:nvPr/>
        </p:nvCxnSpPr>
        <p:spPr>
          <a:xfrm>
            <a:off x="4996702" y="1099192"/>
            <a:ext cx="4843334" cy="3583469"/>
          </a:xfrm>
          <a:prstGeom prst="bentConnector3">
            <a:avLst>
              <a:gd name="adj1" fmla="val 225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52" idx="1"/>
          </p:cNvCxnSpPr>
          <p:nvPr/>
        </p:nvCxnSpPr>
        <p:spPr>
          <a:xfrm rot="10800000" flipV="1">
            <a:off x="2224586" y="5095962"/>
            <a:ext cx="5162297" cy="414142"/>
          </a:xfrm>
          <a:prstGeom prst="bentConnector3">
            <a:avLst>
              <a:gd name="adj1" fmla="val 426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endCxn id="52" idx="1"/>
          </p:cNvCxnSpPr>
          <p:nvPr/>
        </p:nvCxnSpPr>
        <p:spPr>
          <a:xfrm flipV="1">
            <a:off x="1254222" y="5095962"/>
            <a:ext cx="6132660" cy="1021152"/>
          </a:xfrm>
          <a:prstGeom prst="bentConnector3">
            <a:avLst>
              <a:gd name="adj1" fmla="val 982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63" idx="1"/>
          </p:cNvCxnSpPr>
          <p:nvPr/>
        </p:nvCxnSpPr>
        <p:spPr>
          <a:xfrm rot="10800000" flipV="1">
            <a:off x="1254224" y="1590485"/>
            <a:ext cx="211612" cy="452662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57" idx="1"/>
            <a:endCxn id="60" idx="3"/>
          </p:cNvCxnSpPr>
          <p:nvPr/>
        </p:nvCxnSpPr>
        <p:spPr>
          <a:xfrm rot="10800000" flipV="1">
            <a:off x="2608672" y="1618965"/>
            <a:ext cx="4776062" cy="3160983"/>
          </a:xfrm>
          <a:prstGeom prst="bentConnector3">
            <a:avLst>
              <a:gd name="adj1" fmla="val 913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15" idx="1"/>
          </p:cNvCxnSpPr>
          <p:nvPr/>
        </p:nvCxnSpPr>
        <p:spPr>
          <a:xfrm rot="10800000" flipV="1">
            <a:off x="2608672" y="3760137"/>
            <a:ext cx="4776063" cy="922523"/>
          </a:xfrm>
          <a:prstGeom prst="bentConnector3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45" idx="0"/>
          </p:cNvCxnSpPr>
          <p:nvPr/>
        </p:nvCxnSpPr>
        <p:spPr>
          <a:xfrm rot="16200000" flipV="1">
            <a:off x="1828524" y="2289396"/>
            <a:ext cx="568983" cy="318652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endCxn id="62" idx="3"/>
          </p:cNvCxnSpPr>
          <p:nvPr/>
        </p:nvCxnSpPr>
        <p:spPr>
          <a:xfrm rot="16200000" flipV="1">
            <a:off x="9794379" y="5476378"/>
            <a:ext cx="1908639" cy="321205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endCxn id="61" idx="3"/>
          </p:cNvCxnSpPr>
          <p:nvPr/>
        </p:nvCxnSpPr>
        <p:spPr>
          <a:xfrm rot="16200000" flipV="1">
            <a:off x="8510693" y="3824393"/>
            <a:ext cx="4778511" cy="755304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endCxn id="60" idx="1"/>
          </p:cNvCxnSpPr>
          <p:nvPr/>
        </p:nvCxnSpPr>
        <p:spPr>
          <a:xfrm rot="5400000" flipH="1" flipV="1">
            <a:off x="639175" y="5525075"/>
            <a:ext cx="1648147" cy="157897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/>
          <p:nvPr/>
        </p:nvCxnSpPr>
        <p:spPr>
          <a:xfrm rot="5400000" flipH="1" flipV="1">
            <a:off x="-1391796" y="3494103"/>
            <a:ext cx="5253837" cy="614150"/>
          </a:xfrm>
          <a:prstGeom prst="bentConnector3">
            <a:avLst>
              <a:gd name="adj1" fmla="val 98829"/>
            </a:avLst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endCxn id="62" idx="0"/>
          </p:cNvCxnSpPr>
          <p:nvPr/>
        </p:nvCxnSpPr>
        <p:spPr>
          <a:xfrm flipV="1">
            <a:off x="4112425" y="3510431"/>
            <a:ext cx="6101641" cy="684437"/>
          </a:xfrm>
          <a:prstGeom prst="bentConnector4">
            <a:avLst>
              <a:gd name="adj1" fmla="val 1768"/>
              <a:gd name="adj2" fmla="val 1334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44" y="26624"/>
            <a:ext cx="2969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Firewall Section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654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17" y="243364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we apply firewall rules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387" y="1542197"/>
            <a:ext cx="1856096" cy="365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 rules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SSH Management </a:t>
            </a:r>
          </a:p>
          <a:p>
            <a:pPr algn="ctr"/>
            <a:r>
              <a:rPr lang="en-US" dirty="0" smtClean="0"/>
              <a:t>Ping (</a:t>
            </a:r>
            <a:r>
              <a:rPr lang="en-US" dirty="0" err="1" smtClean="0"/>
              <a:t>icmp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Loopback</a:t>
            </a:r>
          </a:p>
          <a:p>
            <a:pPr algn="ctr"/>
            <a:r>
              <a:rPr lang="en-US" dirty="0" smtClean="0"/>
              <a:t>Established conns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21121" y="137489"/>
            <a:ext cx="3548418" cy="154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</a:p>
          <a:p>
            <a:pPr algn="ctr"/>
            <a:r>
              <a:rPr lang="en-US" dirty="0" err="1" smtClean="0"/>
              <a:t>Grafana</a:t>
            </a:r>
            <a:r>
              <a:rPr lang="en-US" dirty="0" smtClean="0"/>
              <a:t> from Management</a:t>
            </a:r>
          </a:p>
          <a:p>
            <a:pPr algn="ctr"/>
            <a:r>
              <a:rPr lang="en-US" dirty="0" smtClean="0"/>
              <a:t>Forward WEB-ELK, WEB-DB</a:t>
            </a:r>
          </a:p>
          <a:p>
            <a:pPr algn="ctr"/>
            <a:r>
              <a:rPr lang="en-US" dirty="0" smtClean="0"/>
              <a:t>DNS 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21121" y="1828800"/>
            <a:ext cx="3548418" cy="15421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smtClean="0"/>
              <a:t>Nginx for Extranet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21121" y="3520111"/>
            <a:ext cx="3548418" cy="15421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err="1" smtClean="0"/>
              <a:t>Pgadmin</a:t>
            </a:r>
            <a:r>
              <a:rPr lang="en-US" dirty="0" smtClean="0"/>
              <a:t> for Management</a:t>
            </a:r>
          </a:p>
          <a:p>
            <a:pPr algn="ctr"/>
            <a:r>
              <a:rPr lang="en-US" dirty="0" smtClean="0"/>
              <a:t>PostgreSQL for WEB</a:t>
            </a:r>
          </a:p>
          <a:p>
            <a:pPr algn="ctr"/>
            <a:r>
              <a:rPr lang="en-US" dirty="0" smtClean="0"/>
              <a:t>SSH for ROUTER and WEB</a:t>
            </a: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21121" y="5211422"/>
            <a:ext cx="3548418" cy="1542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ELK</a:t>
            </a:r>
          </a:p>
          <a:p>
            <a:pPr algn="ctr"/>
            <a:r>
              <a:rPr lang="en-US" dirty="0" err="1" smtClean="0"/>
              <a:t>Logstash</a:t>
            </a:r>
            <a:r>
              <a:rPr lang="en-US" dirty="0" smtClean="0"/>
              <a:t> from WEB</a:t>
            </a:r>
          </a:p>
          <a:p>
            <a:pPr algn="ctr"/>
            <a:r>
              <a:rPr lang="en-US" dirty="0" err="1" smtClean="0"/>
              <a:t>Kibana</a:t>
            </a:r>
            <a:r>
              <a:rPr lang="en-US" dirty="0" smtClean="0"/>
              <a:t> from </a:t>
            </a:r>
            <a:r>
              <a:rPr lang="en-US" dirty="0" err="1" smtClean="0"/>
              <a:t>Mnagament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52177" y="5767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68351" y="1639754"/>
            <a:ext cx="1856096" cy="365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rules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Drop incoming</a:t>
            </a:r>
          </a:p>
          <a:p>
            <a:pPr algn="ctr"/>
            <a:r>
              <a:rPr lang="en-US" dirty="0" smtClean="0"/>
              <a:t>Drop forward</a:t>
            </a:r>
          </a:p>
          <a:p>
            <a:pPr algn="ctr"/>
            <a:r>
              <a:rPr lang="en-US" dirty="0" smtClean="0"/>
              <a:t>Allow output</a:t>
            </a:r>
          </a:p>
          <a:p>
            <a:pPr algn="ctr"/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2538483" y="908587"/>
            <a:ext cx="982638" cy="6336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538483" y="2420582"/>
            <a:ext cx="982638" cy="6336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565778" y="3645974"/>
            <a:ext cx="955343" cy="8441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538483" y="5081895"/>
            <a:ext cx="982638" cy="9942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7069539" y="5297354"/>
            <a:ext cx="1298812" cy="582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7069539" y="3931439"/>
            <a:ext cx="1298812" cy="4027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069539" y="815074"/>
            <a:ext cx="1298812" cy="8791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096834" y="2381661"/>
            <a:ext cx="1271517" cy="5866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4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354" y="245659"/>
            <a:ext cx="1053607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Latency test</a:t>
            </a:r>
          </a:p>
          <a:p>
            <a:endParaRPr lang="en-US" dirty="0"/>
          </a:p>
          <a:p>
            <a:r>
              <a:rPr lang="en-US" dirty="0" smtClean="0"/>
              <a:t>For simulate latency we will use </a:t>
            </a:r>
            <a:r>
              <a:rPr lang="en-US" dirty="0" err="1" smtClean="0"/>
              <a:t>tc</a:t>
            </a:r>
            <a:r>
              <a:rPr lang="en-US" dirty="0" smtClean="0"/>
              <a:t> (Traffic Control ) utility from </a:t>
            </a:r>
            <a:r>
              <a:rPr lang="en-US" dirty="0" err="1" smtClean="0"/>
              <a:t>iproute</a:t>
            </a:r>
            <a:r>
              <a:rPr lang="en-US" dirty="0" smtClean="0"/>
              <a:t> packet.</a:t>
            </a:r>
          </a:p>
          <a:p>
            <a:endParaRPr lang="en-US" dirty="0"/>
          </a:p>
          <a:p>
            <a:r>
              <a:rPr lang="en-US" dirty="0" smtClean="0"/>
              <a:t>At first lets check latency between WEB and DB from WEB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</a:t>
            </a:r>
            <a:r>
              <a:rPr lang="en-US" dirty="0" err="1" smtClean="0"/>
              <a:t>db.runalsh.local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 56(84)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=25 </a:t>
            </a:r>
            <a:r>
              <a:rPr lang="en-US" dirty="0" err="1" smtClean="0"/>
              <a:t>ttl</a:t>
            </a:r>
            <a:r>
              <a:rPr lang="en-US" dirty="0" smtClean="0"/>
              <a:t>=63 time=1.37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=27 </a:t>
            </a:r>
            <a:r>
              <a:rPr lang="en-US" dirty="0" err="1" smtClean="0"/>
              <a:t>ttl</a:t>
            </a:r>
            <a:r>
              <a:rPr lang="en-US" dirty="0" smtClean="0"/>
              <a:t>=63 time=0.907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add latency 97 </a:t>
            </a:r>
            <a:r>
              <a:rPr lang="en-US" dirty="0" err="1" smtClean="0"/>
              <a:t>ms</a:t>
            </a:r>
            <a:r>
              <a:rPr lang="en-US" dirty="0" smtClean="0"/>
              <a:t> to eth1 (intranet between WEB and Router)</a:t>
            </a:r>
          </a:p>
          <a:p>
            <a:r>
              <a:rPr lang="en-US" dirty="0" err="1" smtClean="0"/>
              <a:t>tc</a:t>
            </a:r>
            <a:r>
              <a:rPr lang="en-US" dirty="0" smtClean="0"/>
              <a:t> </a:t>
            </a:r>
            <a:r>
              <a:rPr lang="en-US" dirty="0" err="1" smtClean="0"/>
              <a:t>qdisc</a:t>
            </a:r>
            <a:r>
              <a:rPr lang="en-US" dirty="0" smtClean="0"/>
              <a:t> add dev eth1 root </a:t>
            </a:r>
            <a:r>
              <a:rPr lang="en-US" dirty="0" err="1" smtClean="0"/>
              <a:t>netem</a:t>
            </a:r>
            <a:r>
              <a:rPr lang="en-US" dirty="0" smtClean="0"/>
              <a:t> delay 97ms</a:t>
            </a:r>
          </a:p>
          <a:p>
            <a:endParaRPr lang="en-US" dirty="0"/>
          </a:p>
          <a:p>
            <a:r>
              <a:rPr lang="en-US" dirty="0" smtClean="0"/>
              <a:t>Check</a:t>
            </a:r>
            <a:r>
              <a:rPr lang="ru-RU" dirty="0" smtClean="0"/>
              <a:t> </a:t>
            </a:r>
            <a:r>
              <a:rPr lang="en-US" dirty="0" smtClean="0"/>
              <a:t>ping now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</a:t>
            </a:r>
            <a:r>
              <a:rPr lang="en-US" dirty="0" err="1" smtClean="0"/>
              <a:t>db.runalsh.local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 56(84)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=63 time=98.7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=63 time=98.9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we can see to our ~1 </a:t>
            </a:r>
            <a:r>
              <a:rPr lang="en-US" dirty="0" err="1" smtClean="0"/>
              <a:t>ms</a:t>
            </a:r>
            <a:r>
              <a:rPr lang="en-US" dirty="0" smtClean="0"/>
              <a:t> added 97 </a:t>
            </a:r>
            <a:r>
              <a:rPr lang="en-US" dirty="0" err="1" smtClean="0"/>
              <a:t>ms.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2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7660" y="709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1570" y="504967"/>
            <a:ext cx="1008569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Router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A router is a switching device for networks which is able to route network packets</a:t>
            </a:r>
          </a:p>
          <a:p>
            <a:endParaRPr lang="en-US" dirty="0"/>
          </a:p>
          <a:p>
            <a:r>
              <a:rPr lang="en-US" dirty="0" smtClean="0"/>
              <a:t>Lets check it.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-R </a:t>
            </a:r>
            <a:r>
              <a:rPr lang="en-US" dirty="0" err="1" smtClean="0"/>
              <a:t>web.runalsh.local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 56(124)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=63 time=1.4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RR:    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router.runalsh.local</a:t>
            </a:r>
            <a:r>
              <a:rPr lang="en-US" dirty="0" smtClean="0"/>
              <a:t> (192.168.10.3)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router.runalsh.local</a:t>
            </a:r>
            <a:r>
              <a:rPr lang="en-US" dirty="0" smtClean="0"/>
              <a:t> (192.168.20.3)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</a:t>
            </a:r>
          </a:p>
          <a:p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=63 time=0.79 </a:t>
            </a:r>
            <a:r>
              <a:rPr lang="en-US" dirty="0" err="1" smtClean="0"/>
              <a:t>ms</a:t>
            </a:r>
            <a:r>
              <a:rPr lang="en-US" dirty="0" smtClean="0"/>
              <a:t>  (same route)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=3 </a:t>
            </a:r>
            <a:r>
              <a:rPr lang="en-US" dirty="0" err="1" smtClean="0"/>
              <a:t>ttl</a:t>
            </a:r>
            <a:r>
              <a:rPr lang="en-US" dirty="0" smtClean="0"/>
              <a:t>=63 time=0.91 </a:t>
            </a:r>
            <a:r>
              <a:rPr lang="en-US" dirty="0" err="1" smtClean="0"/>
              <a:t>ms</a:t>
            </a:r>
            <a:r>
              <a:rPr lang="en-US" dirty="0" smtClean="0"/>
              <a:t>  (same route)</a:t>
            </a:r>
          </a:p>
          <a:p>
            <a:endParaRPr lang="en-US" dirty="0"/>
          </a:p>
          <a:p>
            <a:r>
              <a:rPr lang="en-US" dirty="0" smtClean="0"/>
              <a:t>As you can see  packets from DB through</a:t>
            </a:r>
            <a:r>
              <a:rPr lang="ru-RU" b="1" dirty="0" smtClean="0"/>
              <a:t> </a:t>
            </a:r>
            <a:r>
              <a:rPr lang="en-US" dirty="0" smtClean="0"/>
              <a:t>router go to WEB and go back</a:t>
            </a:r>
            <a:r>
              <a:rPr lang="ru-RU" dirty="0" smtClean="0"/>
              <a:t> </a:t>
            </a:r>
            <a:r>
              <a:rPr lang="en-US" dirty="0" smtClean="0"/>
              <a:t>with same route.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1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569" y="532263"/>
            <a:ext cx="1071479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check of correctly working router </a:t>
            </a:r>
            <a:r>
              <a:rPr lang="en-US" dirty="0" err="1" smtClean="0"/>
              <a:t>iptables</a:t>
            </a:r>
            <a:r>
              <a:rPr lang="en-US" dirty="0" smtClean="0"/>
              <a:t> rules  and count of packet drop we will simulate </a:t>
            </a:r>
            <a:endParaRPr lang="ru-RU" dirty="0" smtClean="0"/>
          </a:p>
          <a:p>
            <a:r>
              <a:rPr lang="en-US" dirty="0" smtClean="0"/>
              <a:t>forward </a:t>
            </a:r>
            <a:r>
              <a:rPr lang="en-US" dirty="0" smtClean="0"/>
              <a:t>traffic from </a:t>
            </a:r>
          </a:p>
          <a:p>
            <a:r>
              <a:rPr lang="en-US" dirty="0" smtClean="0"/>
              <a:t>two subnets which not accepted. For example from DB to ELK.</a:t>
            </a:r>
          </a:p>
          <a:p>
            <a:r>
              <a:rPr lang="en-US" dirty="0" smtClean="0"/>
              <a:t>Check dropped packet count at first.</a:t>
            </a:r>
          </a:p>
          <a:p>
            <a:endParaRPr lang="en-US" dirty="0" smtClean="0"/>
          </a:p>
          <a:p>
            <a:r>
              <a:rPr lang="en-US" dirty="0" err="1" smtClean="0"/>
              <a:t>root@router</a:t>
            </a:r>
            <a:r>
              <a:rPr lang="en-US" dirty="0" smtClean="0"/>
              <a:t>:~# </a:t>
            </a:r>
            <a:r>
              <a:rPr lang="en-US" dirty="0" err="1" smtClean="0"/>
              <a:t>iptables</a:t>
            </a:r>
            <a:r>
              <a:rPr lang="en-US" dirty="0" smtClean="0"/>
              <a:t> –</a:t>
            </a:r>
            <a:r>
              <a:rPr lang="en-US" dirty="0" err="1" smtClean="0"/>
              <a:t>nvL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r>
              <a:rPr lang="en-US" dirty="0" smtClean="0"/>
              <a:t>Chain FORWARD (policy DROP 72 packets, 4320 bytes)</a:t>
            </a:r>
          </a:p>
          <a:p>
            <a:endParaRPr lang="en-US" dirty="0"/>
          </a:p>
          <a:p>
            <a:r>
              <a:rPr lang="en-US" dirty="0" smtClean="0"/>
              <a:t>Now try  to set up unaccepted connection. From DB to ELK</a:t>
            </a:r>
          </a:p>
          <a:p>
            <a:r>
              <a:rPr lang="en-US" dirty="0" err="1" smtClean="0"/>
              <a:t>root@db</a:t>
            </a:r>
            <a:r>
              <a:rPr lang="en-US" dirty="0" smtClean="0"/>
              <a:t>:~# telnet </a:t>
            </a:r>
            <a:r>
              <a:rPr lang="en-US" dirty="0" err="1" smtClean="0"/>
              <a:t>elk.runalsh.local</a:t>
            </a:r>
            <a:r>
              <a:rPr lang="en-US" dirty="0" smtClean="0"/>
              <a:t> 5601</a:t>
            </a:r>
          </a:p>
          <a:p>
            <a:r>
              <a:rPr lang="en-US" dirty="0" smtClean="0"/>
              <a:t>Trying 192.168.40.2...</a:t>
            </a:r>
          </a:p>
          <a:p>
            <a:r>
              <a:rPr lang="en-US" dirty="0" smtClean="0"/>
              <a:t>telnet: Unable to connect to remote host: Connection timed out</a:t>
            </a:r>
          </a:p>
          <a:p>
            <a:endParaRPr lang="en-US" dirty="0" smtClean="0"/>
          </a:p>
          <a:p>
            <a:r>
              <a:rPr lang="en-US" dirty="0" smtClean="0"/>
              <a:t>Repeat few times.</a:t>
            </a:r>
          </a:p>
          <a:p>
            <a:endParaRPr lang="en-US" dirty="0"/>
          </a:p>
          <a:p>
            <a:r>
              <a:rPr lang="en-US" dirty="0" smtClean="0"/>
              <a:t>Check</a:t>
            </a:r>
            <a:r>
              <a:rPr lang="ru-RU" dirty="0" smtClean="0"/>
              <a:t> </a:t>
            </a:r>
            <a:r>
              <a:rPr lang="en-US" dirty="0" smtClean="0"/>
              <a:t>count again</a:t>
            </a:r>
          </a:p>
          <a:p>
            <a:r>
              <a:rPr lang="en-US" dirty="0" err="1" smtClean="0"/>
              <a:t>root@router</a:t>
            </a:r>
            <a:r>
              <a:rPr lang="en-US" dirty="0" smtClean="0"/>
              <a:t>:~# </a:t>
            </a:r>
            <a:r>
              <a:rPr lang="en-US" dirty="0" err="1" smtClean="0"/>
              <a:t>iptables</a:t>
            </a:r>
            <a:r>
              <a:rPr lang="en-US" dirty="0" smtClean="0"/>
              <a:t> -</a:t>
            </a:r>
            <a:r>
              <a:rPr lang="en-US" dirty="0" err="1" smtClean="0"/>
              <a:t>nvL</a:t>
            </a:r>
            <a:endParaRPr lang="en-US" dirty="0" smtClean="0"/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Chain FORWARD (policy DROP 80 packets, 4800 bytes)</a:t>
            </a:r>
          </a:p>
          <a:p>
            <a:endParaRPr lang="en-US" dirty="0"/>
          </a:p>
          <a:p>
            <a:r>
              <a:rPr lang="en-US" dirty="0" smtClean="0"/>
              <a:t>Its working, fantastic!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22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1916" y="224044"/>
            <a:ext cx="4067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Monitoring  - Section 1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1445" y="1250876"/>
            <a:ext cx="4066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can check resource utilization?</a:t>
            </a:r>
          </a:p>
          <a:p>
            <a:endParaRPr lang="en-US" dirty="0"/>
          </a:p>
          <a:p>
            <a:r>
              <a:rPr lang="en-US" dirty="0" smtClean="0"/>
              <a:t>CPU  </a:t>
            </a:r>
          </a:p>
          <a:p>
            <a:r>
              <a:rPr lang="en-US" dirty="0" err="1" smtClean="0"/>
              <a:t>root@router</a:t>
            </a:r>
            <a:r>
              <a:rPr lang="en-US" dirty="0" smtClean="0"/>
              <a:t>:~# top</a:t>
            </a:r>
            <a:endParaRPr lang="en-US" dirty="0"/>
          </a:p>
          <a:p>
            <a:r>
              <a:rPr lang="en-US" dirty="0" smtClean="0"/>
              <a:t>Button “p” will sort by proc usage - %CPU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07" y="1250876"/>
            <a:ext cx="6441743" cy="2462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320" y="2932920"/>
            <a:ext cx="10708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Also here we see memory usage (%MEM)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can sort by them with pressing “m”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button. Also here we get information about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total memory and  free.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if need more detailed information can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“free” command.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DISK I\O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check disk utilization we can 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will be helpful to detect cause of problems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iostat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07" y="3864406"/>
            <a:ext cx="6505575" cy="6381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007" y="4933750"/>
            <a:ext cx="6505575" cy="12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905" y="167098"/>
            <a:ext cx="135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ELK stack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5219" y="860651"/>
            <a:ext cx="1125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project </a:t>
            </a:r>
            <a:r>
              <a:rPr lang="en-US" dirty="0" err="1" smtClean="0"/>
              <a:t>im</a:t>
            </a:r>
            <a:r>
              <a:rPr lang="en-US" dirty="0" smtClean="0"/>
              <a:t> used </a:t>
            </a:r>
            <a:r>
              <a:rPr lang="en-US" dirty="0" err="1" smtClean="0"/>
              <a:t>Elasticksearch</a:t>
            </a:r>
            <a:r>
              <a:rPr lang="en-US" dirty="0" smtClean="0"/>
              <a:t> cluster for accounting logs from WEB server with using </a:t>
            </a:r>
          </a:p>
          <a:p>
            <a:r>
              <a:rPr lang="en-US" dirty="0" err="1" smtClean="0"/>
              <a:t>Filebeat</a:t>
            </a:r>
            <a:r>
              <a:rPr lang="en-US" dirty="0" smtClean="0"/>
              <a:t> module. Its collect information from logs of </a:t>
            </a:r>
            <a:r>
              <a:rPr lang="en-US" dirty="0" err="1" smtClean="0"/>
              <a:t>Nging</a:t>
            </a:r>
            <a:r>
              <a:rPr lang="en-US" dirty="0" smtClean="0"/>
              <a:t> and system and sent to </a:t>
            </a:r>
            <a:r>
              <a:rPr lang="en-US" dirty="0" err="1" smtClean="0"/>
              <a:t>Logstash</a:t>
            </a:r>
            <a:r>
              <a:rPr lang="en-US" dirty="0"/>
              <a:t> </a:t>
            </a:r>
            <a:r>
              <a:rPr lang="en-US" dirty="0" smtClean="0"/>
              <a:t>on ELK.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70873" y="1650577"/>
            <a:ext cx="7192371" cy="2088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32390" y="1863738"/>
            <a:ext cx="1378424" cy="14777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Filebeat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Nginx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38018" y="2070373"/>
            <a:ext cx="1609321" cy="107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Elasticksearch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30432" y="2070372"/>
            <a:ext cx="1633138" cy="113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21787" y="2070371"/>
            <a:ext cx="1412544" cy="107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5219" y="3882279"/>
            <a:ext cx="5470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Logstash</a:t>
            </a:r>
            <a:r>
              <a:rPr lang="en-US" dirty="0" smtClean="0"/>
              <a:t> – collecting and parsing logs </a:t>
            </a:r>
          </a:p>
          <a:p>
            <a:r>
              <a:rPr lang="en-US" dirty="0" err="1" smtClean="0"/>
              <a:t>Kibana</a:t>
            </a:r>
            <a:r>
              <a:rPr lang="en-US" dirty="0" smtClean="0"/>
              <a:t> – visualize data that saved in </a:t>
            </a:r>
            <a:r>
              <a:rPr lang="en-US" dirty="0" err="1" smtClean="0"/>
              <a:t>Elasticksearch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Elasticksearch</a:t>
            </a:r>
            <a:r>
              <a:rPr lang="en-US" dirty="0" smtClean="0"/>
              <a:t> – search, analyze data</a:t>
            </a:r>
          </a:p>
          <a:p>
            <a:r>
              <a:rPr lang="en-US" dirty="0" err="1" smtClean="0"/>
              <a:t>Filebeat</a:t>
            </a:r>
            <a:r>
              <a:rPr lang="en-US" dirty="0" smtClean="0"/>
              <a:t> – agent for data extracting and sending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010814" y="2366799"/>
            <a:ext cx="1719618" cy="5399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322627" y="2353561"/>
            <a:ext cx="721099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7645912" y="2366799"/>
            <a:ext cx="721099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лыбающееся лицо 14"/>
          <p:cNvSpPr/>
          <p:nvPr/>
        </p:nvSpPr>
        <p:spPr>
          <a:xfrm>
            <a:off x="10602885" y="2070371"/>
            <a:ext cx="1064525" cy="106452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9747485" y="2366799"/>
            <a:ext cx="855400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12424" y="5365682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to setup </a:t>
            </a:r>
            <a:r>
              <a:rPr lang="en-US" dirty="0" err="1" smtClean="0"/>
              <a:t>Kibana</a:t>
            </a:r>
            <a:r>
              <a:rPr lang="en-US" dirty="0" smtClean="0"/>
              <a:t> index pattern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4" y="5735014"/>
            <a:ext cx="108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Managment</a:t>
            </a:r>
            <a:r>
              <a:rPr lang="en-US" dirty="0" smtClean="0"/>
              <a:t> section press “create index pattern”, enter “</a:t>
            </a:r>
            <a:r>
              <a:rPr lang="en-US" dirty="0" err="1" smtClean="0"/>
              <a:t>filebeat</a:t>
            </a:r>
            <a:r>
              <a:rPr lang="en-US" dirty="0" smtClean="0"/>
              <a:t>-*” and go to next step, </a:t>
            </a:r>
          </a:p>
          <a:p>
            <a:r>
              <a:rPr lang="en-US" dirty="0" smtClean="0"/>
              <a:t>as time field choose “@timetable”.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2751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1521</TotalTime>
  <Words>1635</Words>
  <Application>Microsoft Office PowerPoint</Application>
  <PresentationFormat>Широкоэкранный</PresentationFormat>
  <Paragraphs>355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Century Gothic</vt:lpstr>
      <vt:lpstr>Wingdings</vt:lpstr>
      <vt:lpstr>Wingdings 3</vt:lpstr>
      <vt:lpstr>Легкий дым</vt:lpstr>
      <vt:lpstr>Newspaper &lt;&lt;Kazan Times&gt;&gt;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117</cp:revision>
  <dcterms:created xsi:type="dcterms:W3CDTF">2021-12-11T13:45:53Z</dcterms:created>
  <dcterms:modified xsi:type="dcterms:W3CDTF">2021-12-16T11:53:05Z</dcterms:modified>
</cp:coreProperties>
</file>