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0" r:id="rId3"/>
    <p:sldId id="259" r:id="rId4"/>
    <p:sldId id="258" r:id="rId5"/>
    <p:sldId id="266" r:id="rId6"/>
    <p:sldId id="282" r:id="rId7"/>
    <p:sldId id="283" r:id="rId8"/>
    <p:sldId id="284" r:id="rId9"/>
    <p:sldId id="256" r:id="rId10"/>
    <p:sldId id="257" r:id="rId11"/>
    <p:sldId id="262" r:id="rId12"/>
    <p:sldId id="261" r:id="rId13"/>
    <p:sldId id="263" r:id="rId14"/>
    <p:sldId id="264" r:id="rId15"/>
    <p:sldId id="265" r:id="rId16"/>
    <p:sldId id="267" r:id="rId17"/>
    <p:sldId id="268" r:id="rId18"/>
    <p:sldId id="287" r:id="rId19"/>
    <p:sldId id="271" r:id="rId20"/>
    <p:sldId id="272" r:id="rId21"/>
    <p:sldId id="270" r:id="rId22"/>
    <p:sldId id="273" r:id="rId23"/>
    <p:sldId id="285" r:id="rId24"/>
    <p:sldId id="290" r:id="rId25"/>
    <p:sldId id="289" r:id="rId26"/>
    <p:sldId id="28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alsh" TargetMode="External"/><Relationship Id="rId2" Type="http://schemas.openxmlformats.org/officeDocument/2006/relationships/hyperlink" Target="mailto:shaidullin2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zmeyzloy/" TargetMode="External"/><Relationship Id="rId4" Type="http://schemas.openxmlformats.org/officeDocument/2006/relationships/hyperlink" Target="https://gitlab.com/runals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ttplb3.aws.runalsh.ru/%3cendpo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33CFB-6942-4BE7-B51C-863B07A32B18}"/>
              </a:ext>
            </a:extLst>
          </p:cNvPr>
          <p:cNvSpPr txBox="1"/>
          <p:nvPr/>
        </p:nvSpPr>
        <p:spPr>
          <a:xfrm>
            <a:off x="977900" y="719667"/>
            <a:ext cx="1023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BinGo</a:t>
            </a:r>
            <a:r>
              <a:rPr lang="en-US" sz="4800" b="1" dirty="0"/>
              <a:t> </a:t>
            </a:r>
          </a:p>
          <a:p>
            <a:r>
              <a:rPr lang="en-US" sz="4800" b="1" dirty="0"/>
              <a:t>                 project</a:t>
            </a:r>
          </a:p>
          <a:p>
            <a:r>
              <a:rPr lang="en-US" sz="4800" b="1" dirty="0"/>
              <a:t>					for </a:t>
            </a:r>
          </a:p>
          <a:p>
            <a:pPr algn="r"/>
            <a:r>
              <a:rPr lang="en-US" sz="4800" b="1" dirty="0"/>
              <a:t>Young&amp;&amp;Yandex </a:t>
            </a:r>
            <a:endParaRPr lang="ru-RU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1E72-A6DF-4FBA-AA0D-FB3B436F7AB6}"/>
              </a:ext>
            </a:extLst>
          </p:cNvPr>
          <p:cNvSpPr txBox="1"/>
          <p:nvPr/>
        </p:nvSpPr>
        <p:spPr>
          <a:xfrm>
            <a:off x="977899" y="2968234"/>
            <a:ext cx="72432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From:</a:t>
            </a:r>
          </a:p>
          <a:p>
            <a:endParaRPr lang="en-US" sz="2000" dirty="0"/>
          </a:p>
          <a:p>
            <a:r>
              <a:rPr lang="en-US" sz="2000" dirty="0"/>
              <a:t>Ilnur </a:t>
            </a:r>
            <a:r>
              <a:rPr lang="en-US" sz="2000" dirty="0" err="1"/>
              <a:t>Shaidullin</a:t>
            </a:r>
            <a:endParaRPr lang="en-US" sz="2000" dirty="0"/>
          </a:p>
          <a:p>
            <a:r>
              <a:rPr lang="en-US" sz="2000" dirty="0"/>
              <a:t>Project git https://github.com/runalsh/yandex-devops-training</a:t>
            </a:r>
          </a:p>
          <a:p>
            <a:r>
              <a:rPr lang="en-US" sz="2000" dirty="0">
                <a:hlinkClick r:id="rId2"/>
              </a:rPr>
              <a:t>shaidullin2@gmail.com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https://github.com/runalsh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https://gitlab.com/runalsh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https://t.me/zmeyzloy/</a:t>
            </a:r>
            <a:endParaRPr lang="en-US" sz="2000" dirty="0"/>
          </a:p>
          <a:p>
            <a:r>
              <a:rPr lang="en-US" sz="2000" dirty="0"/>
              <a:t>https://vk.com/runalsh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09DC3-4676-4371-A15D-BCC9E283EF1D}"/>
              </a:ext>
            </a:extLst>
          </p:cNvPr>
          <p:cNvSpPr txBox="1"/>
          <p:nvPr/>
        </p:nvSpPr>
        <p:spPr>
          <a:xfrm>
            <a:off x="8221132" y="5215003"/>
            <a:ext cx="303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Kazan</a:t>
            </a:r>
          </a:p>
          <a:p>
            <a:r>
              <a:rPr lang="en-US" sz="1800" dirty="0"/>
              <a:t>Russia Federation </a:t>
            </a:r>
          </a:p>
          <a:p>
            <a:pPr algn="r"/>
            <a:r>
              <a:rPr lang="en-US" sz="1800" dirty="0"/>
              <a:t>11-2023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370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28022"/>
            <a:ext cx="6729880" cy="261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2974992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4425990" y="238803"/>
            <a:ext cx="2298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sz="2400" b="1" dirty="0"/>
              <a:t>FINAL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74E9E-A245-4287-A972-0951CD6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98" y="1738930"/>
            <a:ext cx="626072" cy="8023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33D15F-5FAA-44F2-9748-43D76139F9EA}"/>
              </a:ext>
            </a:extLst>
          </p:cNvPr>
          <p:cNvCxnSpPr/>
          <p:nvPr/>
        </p:nvCxnSpPr>
        <p:spPr>
          <a:xfrm flipV="1">
            <a:off x="7552267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B9C0A8-216F-4D47-9BE2-24C8C536629E}"/>
              </a:ext>
            </a:extLst>
          </p:cNvPr>
          <p:cNvCxnSpPr/>
          <p:nvPr/>
        </p:nvCxnSpPr>
        <p:spPr>
          <a:xfrm flipV="1">
            <a:off x="9550401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A21B16-9E08-4B42-A51B-0C5E23E6941F}"/>
              </a:ext>
            </a:extLst>
          </p:cNvPr>
          <p:cNvCxnSpPr>
            <a:cxnSpLocks/>
          </p:cNvCxnSpPr>
          <p:nvPr/>
        </p:nvCxnSpPr>
        <p:spPr>
          <a:xfrm flipH="1">
            <a:off x="7552267" y="1602327"/>
            <a:ext cx="19981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C8A50DB-FF1B-4030-B5ED-34D2E08014D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928534" y="1738930"/>
            <a:ext cx="4309765" cy="401173"/>
          </a:xfrm>
          <a:prstGeom prst="bentConnector3">
            <a:avLst>
              <a:gd name="adj1" fmla="val 31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B7DB093-29D1-49E5-B552-6DDBD8B6A98C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8588973" y="2415500"/>
            <a:ext cx="2176625" cy="162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6 Amazon S3 Alternatives">
            <a:extLst>
              <a:ext uri="{FF2B5EF4-FFF2-40B4-BE49-F238E27FC236}">
                <a16:creationId xmlns:a16="http://schemas.microsoft.com/office/drawing/2014/main" id="{706154DC-46A4-433B-90B8-B6F497A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91" y="-52446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D8C6ABF-F79B-4184-8736-CFB0D131FAC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8551334" y="871478"/>
            <a:ext cx="0" cy="86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618440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, </a:t>
            </a:r>
            <a:r>
              <a:rPr lang="ru-RU" dirty="0" err="1"/>
              <a:t>по-умолчанию</a:t>
            </a:r>
            <a:r>
              <a:rPr lang="ru-RU" dirty="0"/>
              <a:t>, 2.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Вернул </a:t>
            </a:r>
            <a:r>
              <a:rPr lang="en-US" dirty="0"/>
              <a:t>ELB. </a:t>
            </a:r>
            <a:r>
              <a:rPr lang="ru-RU" dirty="0"/>
              <a:t>Оставил доступ к нему из внешней сети и он работает параллельно с инстансом балансировщика.</a:t>
            </a:r>
          </a:p>
          <a:p>
            <a:r>
              <a:rPr lang="ru-RU" dirty="0" err="1"/>
              <a:t>Логи</a:t>
            </a:r>
            <a:r>
              <a:rPr lang="ru-RU" dirty="0"/>
              <a:t> доступа сохраняет в </a:t>
            </a:r>
            <a:r>
              <a:rPr lang="en-US" dirty="0"/>
              <a:t>S3.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DA8A9-2F15-4E69-9DDE-B73FD435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7" y="72764"/>
            <a:ext cx="4927600" cy="23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06573"/>
              </p:ext>
            </p:extLst>
          </p:nvPr>
        </p:nvGraphicFramePr>
        <p:xfrm>
          <a:off x="550333" y="134620"/>
          <a:ext cx="11557000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в пределах  </a:t>
                      </a:r>
                      <a:r>
                        <a:rPr lang="en-US" dirty="0"/>
                        <a:t>VPC</a:t>
                      </a:r>
                      <a:r>
                        <a:rPr lang="ru-RU" dirty="0"/>
                        <a:t> и на определенные порты.</a:t>
                      </a:r>
                      <a:endParaRPr lang="en-US" dirty="0"/>
                    </a:p>
                    <a:p>
                      <a:r>
                        <a:rPr lang="en-US" dirty="0"/>
                        <a:t>Egress </a:t>
                      </a:r>
                      <a:r>
                        <a:rPr lang="ru-RU" dirty="0"/>
                        <a:t>настроен на запрет доступа к внешней сети для инстансов базы данных и приложений кроме подсети домена хранения бинарного файла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ru-RU" dirty="0"/>
                        <a:t>Доступ к портам балансировщика только с рабочей машины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с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</a:t>
                      </a:r>
                      <a:r>
                        <a:rPr lang="en-US" dirty="0"/>
                        <a:t>Yandex cloud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3890127" y="1385587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3936926" y="4202873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748818" y="3429000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r>
              <a:rPr lang="en-US" dirty="0"/>
              <a:t>+</a:t>
            </a:r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852804" y="2794203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536686" y="1829003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H="1">
            <a:off x="8484485" y="4179549"/>
            <a:ext cx="238438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25794" y="2647121"/>
            <a:ext cx="1990858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72593" y="4690534"/>
            <a:ext cx="1944059" cy="7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1720638" y="2016354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1720638" y="4055737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484485" y="3598102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586040" y="2109976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575319" y="461376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147569" y="232910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257710" y="417210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457592" y="658718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634611" y="745167"/>
            <a:ext cx="2925047" cy="439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913421" y="500033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3936926" y="610048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512981" y="507442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67C23C-F063-45F3-A4E5-5BDC04CDAD29}"/>
              </a:ext>
            </a:extLst>
          </p:cNvPr>
          <p:cNvSpPr/>
          <p:nvPr/>
        </p:nvSpPr>
        <p:spPr>
          <a:xfrm>
            <a:off x="10370" y="278571"/>
            <a:ext cx="9922933" cy="63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0551-00BC-4198-B2EB-443042497225}"/>
              </a:ext>
            </a:extLst>
          </p:cNvPr>
          <p:cNvSpPr txBox="1"/>
          <p:nvPr/>
        </p:nvSpPr>
        <p:spPr>
          <a:xfrm>
            <a:off x="9255863" y="3272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66B66A-712B-4A97-8193-67DD462EE664}"/>
              </a:ext>
            </a:extLst>
          </p:cNvPr>
          <p:cNvSpPr/>
          <p:nvPr/>
        </p:nvSpPr>
        <p:spPr>
          <a:xfrm>
            <a:off x="7204687" y="1032563"/>
            <a:ext cx="1691764" cy="1405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Access log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E4083B-45DF-4D3B-A5E9-98DC90DA7F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25794" y="1393593"/>
            <a:ext cx="1578893" cy="3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C0EE2F-0746-47E9-88FC-C45D06873B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72593" y="1735248"/>
            <a:ext cx="1532094" cy="2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AF6D6C6-31F8-4400-9464-C6AC1B43ACE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8896451" y="1735248"/>
            <a:ext cx="1972416" cy="14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71879-6D8A-4057-86BC-BDA44E202669}"/>
              </a:ext>
            </a:extLst>
          </p:cNvPr>
          <p:cNvSpPr txBox="1"/>
          <p:nvPr/>
        </p:nvSpPr>
        <p:spPr>
          <a:xfrm>
            <a:off x="8852631" y="1201665"/>
            <a:ext cx="8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E1B6E-F2E3-4949-B47B-FAE7F8F94F00}"/>
              </a:ext>
            </a:extLst>
          </p:cNvPr>
          <p:cNvSpPr txBox="1"/>
          <p:nvPr/>
        </p:nvSpPr>
        <p:spPr>
          <a:xfrm>
            <a:off x="10046384" y="224583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elb.aws.runalsh.ru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3FB9-F46E-48C4-90AC-D1BD45F342C9}"/>
              </a:ext>
            </a:extLst>
          </p:cNvPr>
          <p:cNvSpPr txBox="1"/>
          <p:nvPr/>
        </p:nvSpPr>
        <p:spPr>
          <a:xfrm>
            <a:off x="9877217" y="4420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httplb3.aws.runalsh.ru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97BAA-495E-4030-A164-93A25C694511}"/>
              </a:ext>
            </a:extLst>
          </p:cNvPr>
          <p:cNvSpPr txBox="1"/>
          <p:nvPr/>
        </p:nvSpPr>
        <p:spPr>
          <a:xfrm>
            <a:off x="5096933" y="152399"/>
            <a:ext cx="224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HTTP/3 </a:t>
            </a:r>
            <a:r>
              <a:rPr lang="ru-RU" sz="2400" b="1" dirty="0"/>
              <a:t>и </a:t>
            </a:r>
            <a:r>
              <a:rPr lang="en-US" sz="2400" b="1" dirty="0"/>
              <a:t>HTTPS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EC30-93DF-4C25-9E73-2D49467F760D}"/>
              </a:ext>
            </a:extLst>
          </p:cNvPr>
          <p:cNvSpPr txBox="1"/>
          <p:nvPr/>
        </p:nvSpPr>
        <p:spPr>
          <a:xfrm>
            <a:off x="491066" y="868065"/>
            <a:ext cx="74318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балансировщике установлен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версии </a:t>
            </a:r>
            <a:r>
              <a:rPr lang="en-US" dirty="0"/>
              <a:t>1.25.3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В группах безопасности открыт 443 </a:t>
            </a:r>
            <a:r>
              <a:rPr lang="en-US" dirty="0" err="1"/>
              <a:t>udp</a:t>
            </a:r>
            <a:r>
              <a:rPr lang="en-US" dirty="0"/>
              <a:t> </a:t>
            </a:r>
            <a:r>
              <a:rPr lang="ru-RU" dirty="0"/>
              <a:t>порт для него.</a:t>
            </a:r>
          </a:p>
          <a:p>
            <a:endParaRPr lang="ru-RU" dirty="0"/>
          </a:p>
          <a:p>
            <a:r>
              <a:rPr lang="ru-RU" dirty="0"/>
              <a:t>Сервис доступен по адресу </a:t>
            </a:r>
            <a:r>
              <a:rPr lang="en-US" dirty="0">
                <a:hlinkClick r:id="rId2"/>
              </a:rPr>
              <a:t>https://httplb3.aws.runalsh.ru/&lt;endpoint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ru-RU" dirty="0"/>
              <a:t>Запрос по </a:t>
            </a:r>
            <a:r>
              <a:rPr lang="en-US" dirty="0"/>
              <a:t>/</a:t>
            </a:r>
            <a:r>
              <a:rPr lang="en-US" dirty="0" err="1"/>
              <a:t>long_dummy</a:t>
            </a:r>
            <a:r>
              <a:rPr lang="en-US" dirty="0"/>
              <a:t> </a:t>
            </a:r>
            <a:r>
              <a:rPr lang="ru-RU" dirty="0" err="1"/>
              <a:t>кешируется</a:t>
            </a:r>
            <a:r>
              <a:rPr lang="ru-RU" dirty="0"/>
              <a:t> на 50 секунд.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E7D634-9547-4941-83A3-1381EE77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6" y="3334109"/>
            <a:ext cx="12192000" cy="38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7A5BB-CA07-48AB-9B32-459EE73FE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6"/>
          <a:stretch/>
        </p:blipFill>
        <p:spPr>
          <a:xfrm>
            <a:off x="728132" y="517585"/>
            <a:ext cx="10295467" cy="532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27C6D-5C09-430F-A5C4-EF7B9F7D96A1}"/>
              </a:ext>
            </a:extLst>
          </p:cNvPr>
          <p:cNvSpPr txBox="1"/>
          <p:nvPr/>
        </p:nvSpPr>
        <p:spPr>
          <a:xfrm>
            <a:off x="4804300" y="152400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Monitoring 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0EB02-5BC1-4AB8-9BE6-7D221C91F180}"/>
              </a:ext>
            </a:extLst>
          </p:cNvPr>
          <p:cNvSpPr txBox="1"/>
          <p:nvPr/>
        </p:nvSpPr>
        <p:spPr>
          <a:xfrm>
            <a:off x="136917" y="5934670"/>
            <a:ext cx="1217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данном проекте метрика запросов и ответов собирается только с балансировщика. </a:t>
            </a:r>
          </a:p>
          <a:p>
            <a:r>
              <a:rPr lang="ru-RU" dirty="0"/>
              <a:t>Для сбора метрик с экземпляров приложений </a:t>
            </a:r>
            <a:r>
              <a:rPr lang="en-US" dirty="0"/>
              <a:t>bingo </a:t>
            </a:r>
            <a:r>
              <a:rPr lang="ru-RU" dirty="0"/>
              <a:t>использовал </a:t>
            </a:r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ru-RU" dirty="0"/>
              <a:t>с  </a:t>
            </a:r>
            <a:r>
              <a:rPr lang="ru-RU" dirty="0" err="1"/>
              <a:t>кастомным</a:t>
            </a:r>
            <a:r>
              <a:rPr lang="ru-RU" dirty="0"/>
              <a:t> сбором метрик, но не реализовал </a:t>
            </a:r>
            <a:endParaRPr lang="en-US" dirty="0"/>
          </a:p>
          <a:p>
            <a:r>
              <a:rPr lang="ru-RU" dirty="0"/>
              <a:t>вывод в </a:t>
            </a:r>
            <a:r>
              <a:rPr lang="en-US" dirty="0"/>
              <a:t>Grafana </a:t>
            </a:r>
            <a:r>
              <a:rPr lang="ru-RU" dirty="0"/>
              <a:t>из-за недостатка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1C14D9-DF52-4CB9-9ADB-8B0F7632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6" y="0"/>
            <a:ext cx="7326554" cy="3716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54B69-C203-4B7A-95B0-04805591E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3"/>
          <a:stretch/>
        </p:blipFill>
        <p:spPr>
          <a:xfrm>
            <a:off x="4098566" y="3414082"/>
            <a:ext cx="4063998" cy="3443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D94E9-FEBA-4A7C-B256-6C454F8A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564" y="3545518"/>
            <a:ext cx="4029436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D537C-DBBC-4896-9E49-D3B6D6CD8667}"/>
              </a:ext>
            </a:extLst>
          </p:cNvPr>
          <p:cNvSpPr txBox="1"/>
          <p:nvPr/>
        </p:nvSpPr>
        <p:spPr>
          <a:xfrm>
            <a:off x="203550" y="175364"/>
            <a:ext cx="45039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Графическая визуализация – </a:t>
            </a:r>
            <a:r>
              <a:rPr lang="en-US" dirty="0"/>
              <a:t>Grafana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Коллектор метрик – </a:t>
            </a:r>
            <a:r>
              <a:rPr lang="en-US" dirty="0"/>
              <a:t>Prometheus</a:t>
            </a:r>
            <a:r>
              <a:rPr lang="ru-RU" dirty="0"/>
              <a:t>.</a:t>
            </a:r>
          </a:p>
          <a:p>
            <a:r>
              <a:rPr lang="ru-RU" dirty="0"/>
              <a:t>В формат логов для </a:t>
            </a:r>
            <a:r>
              <a:rPr lang="en-US" dirty="0"/>
              <a:t>Nginx </a:t>
            </a:r>
            <a:r>
              <a:rPr lang="ru-RU" dirty="0"/>
              <a:t>добавлен </a:t>
            </a:r>
            <a:endParaRPr lang="en-US" dirty="0"/>
          </a:p>
          <a:p>
            <a:r>
              <a:rPr lang="ru-RU" dirty="0"/>
              <a:t>параметр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upstream_response_time</a:t>
            </a:r>
            <a:r>
              <a:rPr lang="ru-RU" b="0" dirty="0">
                <a:effectLst/>
                <a:latin typeface="Consolas" panose="020B0609020204030204" pitchFamily="49" charset="0"/>
              </a:rPr>
              <a:t>.</a:t>
            </a:r>
            <a:endParaRPr lang="ru-RU" dirty="0"/>
          </a:p>
          <a:p>
            <a:r>
              <a:rPr lang="ru-RU" dirty="0"/>
              <a:t>Конвертор метрик </a:t>
            </a:r>
            <a:r>
              <a:rPr lang="en-US" dirty="0"/>
              <a:t>Nginx </a:t>
            </a:r>
            <a:r>
              <a:rPr lang="ru-RU" dirty="0"/>
              <a:t>в формат </a:t>
            </a:r>
            <a:endParaRPr lang="en-US" dirty="0"/>
          </a:p>
          <a:p>
            <a:r>
              <a:rPr lang="en-US" dirty="0" err="1"/>
              <a:t>Prometeheus</a:t>
            </a:r>
            <a:r>
              <a:rPr lang="en-US" dirty="0"/>
              <a:t> – </a:t>
            </a:r>
            <a:r>
              <a:rPr lang="en-US" dirty="0" err="1"/>
              <a:t>FluentD</a:t>
            </a:r>
            <a:r>
              <a:rPr lang="ru-RU" dirty="0"/>
              <a:t>.</a:t>
            </a:r>
          </a:p>
          <a:p>
            <a:r>
              <a:rPr lang="ru-RU" dirty="0"/>
              <a:t>Отправка метрик </a:t>
            </a:r>
            <a:r>
              <a:rPr lang="en-US" dirty="0"/>
              <a:t>Nginx </a:t>
            </a:r>
            <a:r>
              <a:rPr lang="ru-RU" dirty="0"/>
              <a:t>в </a:t>
            </a:r>
            <a:r>
              <a:rPr lang="en-US" dirty="0"/>
              <a:t>Prometheus </a:t>
            </a:r>
            <a:r>
              <a:rPr lang="ru-RU" dirty="0"/>
              <a:t> - </a:t>
            </a:r>
            <a:r>
              <a:rPr lang="en-US" dirty="0"/>
              <a:t>Nginx Prometheus Exporter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</a:t>
            </a:r>
            <a:r>
              <a:rPr lang="ru-RU" dirty="0" err="1"/>
              <a:t>дашбоард</a:t>
            </a:r>
            <a:r>
              <a:rPr lang="ru-RU" dirty="0"/>
              <a:t> по 3 </a:t>
            </a:r>
            <a:r>
              <a:rPr lang="en-US" dirty="0"/>
              <a:t>“</a:t>
            </a:r>
            <a:r>
              <a:rPr lang="ru-RU" dirty="0"/>
              <a:t>золотым сигналам</a:t>
            </a:r>
            <a:r>
              <a:rPr lang="en-US" dirty="0"/>
              <a:t>”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поле </a:t>
            </a:r>
            <a:r>
              <a:rPr lang="en-US" dirty="0"/>
              <a:t>path </a:t>
            </a:r>
            <a:r>
              <a:rPr lang="ru-RU" dirty="0"/>
              <a:t>можно выбрать </a:t>
            </a:r>
            <a:endParaRPr lang="en-US" dirty="0"/>
          </a:p>
          <a:p>
            <a:r>
              <a:rPr lang="ru-RU" dirty="0"/>
              <a:t>интересующий </a:t>
            </a:r>
            <a:r>
              <a:rPr lang="ru-RU" dirty="0" err="1"/>
              <a:t>эндпоинт</a:t>
            </a:r>
            <a:r>
              <a:rPr lang="ru-RU" dirty="0"/>
              <a:t> и по нему </a:t>
            </a:r>
            <a:endParaRPr lang="en-US" dirty="0"/>
          </a:p>
          <a:p>
            <a:r>
              <a:rPr lang="ru-RU" dirty="0"/>
              <a:t>будет выдана статистика по  </a:t>
            </a:r>
            <a:endParaRPr lang="en-US" dirty="0"/>
          </a:p>
          <a:p>
            <a:r>
              <a:rPr lang="ru-RU" dirty="0"/>
              <a:t>задержкам ответа с 50,</a:t>
            </a:r>
            <a:r>
              <a:rPr lang="en-US" dirty="0"/>
              <a:t> </a:t>
            </a:r>
            <a:r>
              <a:rPr lang="ru-RU" dirty="0"/>
              <a:t> 90 и 99 </a:t>
            </a:r>
            <a:r>
              <a:rPr lang="ru-RU" dirty="0" err="1"/>
              <a:t>процентилями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Второе поле - трафик в </a:t>
            </a:r>
            <a:r>
              <a:rPr lang="en-US" dirty="0"/>
              <a:t>RPS.</a:t>
            </a:r>
            <a:endParaRPr lang="ru-RU" dirty="0"/>
          </a:p>
          <a:p>
            <a:endParaRPr lang="en-US" dirty="0"/>
          </a:p>
          <a:p>
            <a:r>
              <a:rPr lang="ru-RU" dirty="0"/>
              <a:t>Третье – доступность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B2E0C-4267-4256-903A-01075300FF8F}"/>
              </a:ext>
            </a:extLst>
          </p:cNvPr>
          <p:cNvSpPr txBox="1"/>
          <p:nvPr/>
        </p:nvSpPr>
        <p:spPr>
          <a:xfrm>
            <a:off x="177800" y="831334"/>
            <a:ext cx="358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поле </a:t>
            </a:r>
            <a:r>
              <a:rPr lang="en-US" dirty="0"/>
              <a:t>status </a:t>
            </a:r>
            <a:r>
              <a:rPr lang="ru-RU" dirty="0"/>
              <a:t>можно выбрать</a:t>
            </a:r>
          </a:p>
          <a:p>
            <a:r>
              <a:rPr lang="ru-RU" dirty="0"/>
              <a:t>Запросы, которые завершились с </a:t>
            </a:r>
            <a:endParaRPr lang="en-US" dirty="0"/>
          </a:p>
          <a:p>
            <a:r>
              <a:rPr lang="ru-RU" dirty="0"/>
              <a:t>ошибкой – </a:t>
            </a:r>
            <a:r>
              <a:rPr lang="en-US" dirty="0"/>
              <a:t>error </a:t>
            </a:r>
            <a:r>
              <a:rPr lang="ru-RU" dirty="0"/>
              <a:t>или успешно – </a:t>
            </a:r>
            <a:r>
              <a:rPr lang="en-US" dirty="0"/>
              <a:t>success.</a:t>
            </a:r>
          </a:p>
          <a:p>
            <a:endParaRPr lang="en-US" dirty="0"/>
          </a:p>
          <a:p>
            <a:r>
              <a:rPr lang="ru-RU" dirty="0"/>
              <a:t>Поле </a:t>
            </a:r>
            <a:r>
              <a:rPr lang="en-US" dirty="0"/>
              <a:t>method – </a:t>
            </a:r>
            <a:r>
              <a:rPr lang="ru-RU" dirty="0"/>
              <a:t>выбор типа запроса – </a:t>
            </a:r>
            <a:r>
              <a:rPr lang="en-US" dirty="0"/>
              <a:t>GET POST DELETE PUT. ALL – </a:t>
            </a:r>
            <a:r>
              <a:rPr lang="ru-RU" dirty="0"/>
              <a:t>показать все.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FB5A7-2965-4023-B98D-47BAD45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7" y="0"/>
            <a:ext cx="8294673" cy="3289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C4CFF-FB2A-4D39-936E-0E38BB0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6" y="3289944"/>
            <a:ext cx="4308964" cy="356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122EF-730E-43D7-B66B-009230974D55}"/>
              </a:ext>
            </a:extLst>
          </p:cNvPr>
          <p:cNvSpPr txBox="1"/>
          <p:nvPr/>
        </p:nvSpPr>
        <p:spPr>
          <a:xfrm>
            <a:off x="362309" y="3933645"/>
            <a:ext cx="73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Grafana </a:t>
            </a:r>
            <a:r>
              <a:rPr lang="ru-RU" dirty="0"/>
              <a:t>доступен на </a:t>
            </a:r>
            <a:r>
              <a:rPr lang="ru-RU" dirty="0" err="1"/>
              <a:t>эндпоинте</a:t>
            </a:r>
            <a:r>
              <a:rPr lang="ru-RU" dirty="0"/>
              <a:t> </a:t>
            </a:r>
            <a:r>
              <a:rPr lang="en-US" dirty="0"/>
              <a:t>/monitoring </a:t>
            </a:r>
            <a:r>
              <a:rPr lang="ru-RU" dirty="0"/>
              <a:t>и так же доступен</a:t>
            </a:r>
          </a:p>
          <a:p>
            <a:r>
              <a:rPr lang="ru-RU" dirty="0"/>
              <a:t>по </a:t>
            </a:r>
            <a:r>
              <a:rPr lang="en-US" dirty="0"/>
              <a:t>https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C1344-2C10-4D37-90BA-58D4EC1E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" y="100542"/>
            <a:ext cx="11624733" cy="500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7CE6D-6D6E-4182-942D-AB17A5E6659E}"/>
              </a:ext>
            </a:extLst>
          </p:cNvPr>
          <p:cNvSpPr txBox="1"/>
          <p:nvPr/>
        </p:nvSpPr>
        <p:spPr>
          <a:xfrm>
            <a:off x="677333" y="5452533"/>
            <a:ext cx="105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Ещё один </a:t>
            </a:r>
            <a:r>
              <a:rPr lang="ru-RU" dirty="0" err="1"/>
              <a:t>дашборд</a:t>
            </a:r>
            <a:r>
              <a:rPr lang="ru-RU" dirty="0"/>
              <a:t> показывает статистику по активным соединения, </a:t>
            </a:r>
            <a:r>
              <a:rPr lang="en-US" dirty="0"/>
              <a:t>RPS </a:t>
            </a:r>
            <a:r>
              <a:rPr lang="ru-RU" dirty="0"/>
              <a:t>по приложению </a:t>
            </a:r>
            <a:r>
              <a:rPr lang="en-US" dirty="0"/>
              <a:t>Nginx </a:t>
            </a:r>
            <a:r>
              <a:rPr lang="ru-RU" dirty="0"/>
              <a:t>в общем </a:t>
            </a:r>
          </a:p>
        </p:txBody>
      </p:sp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8BFBB-76DD-4B72-A2B6-DDD47978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5475"/>
            <a:ext cx="8788400" cy="479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AE587-A64F-48E0-8E14-04E66A839F71}"/>
              </a:ext>
            </a:extLst>
          </p:cNvPr>
          <p:cNvSpPr txBox="1"/>
          <p:nvPr/>
        </p:nvSpPr>
        <p:spPr>
          <a:xfrm>
            <a:off x="874624" y="5374895"/>
            <a:ext cx="1074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добавлен </a:t>
            </a:r>
            <a:r>
              <a:rPr lang="en-US" dirty="0"/>
              <a:t>Node Exporter </a:t>
            </a:r>
            <a:r>
              <a:rPr lang="ru-RU" dirty="0"/>
              <a:t>для сбора метрик с системы балансировщика. </a:t>
            </a:r>
            <a:r>
              <a:rPr lang="ru-RU" dirty="0" err="1"/>
              <a:t>Дашборды</a:t>
            </a:r>
            <a:r>
              <a:rPr lang="ru-RU" dirty="0"/>
              <a:t> для </a:t>
            </a:r>
            <a:r>
              <a:rPr lang="en-US" dirty="0"/>
              <a:t>Grafana </a:t>
            </a:r>
            <a:endParaRPr lang="ru-RU" dirty="0"/>
          </a:p>
          <a:p>
            <a:r>
              <a:rPr lang="ru-RU" dirty="0"/>
              <a:t>при желании можно добавить из каталога.</a:t>
            </a:r>
          </a:p>
          <a:p>
            <a:endParaRPr lang="ru-RU" dirty="0"/>
          </a:p>
          <a:p>
            <a:r>
              <a:rPr lang="ru-RU" dirty="0"/>
              <a:t>В качестве </a:t>
            </a:r>
            <a:r>
              <a:rPr lang="en-US" dirty="0"/>
              <a:t>CI </a:t>
            </a:r>
            <a:r>
              <a:rPr lang="ru-RU" dirty="0"/>
              <a:t>выбрал </a:t>
            </a:r>
            <a:r>
              <a:rPr lang="en-US" dirty="0" err="1"/>
              <a:t>Github</a:t>
            </a:r>
            <a:r>
              <a:rPr lang="en-US" dirty="0"/>
              <a:t> Action </a:t>
            </a:r>
            <a:r>
              <a:rPr lang="ru-RU" dirty="0"/>
              <a:t>на своем </a:t>
            </a:r>
            <a:r>
              <a:rPr lang="ru-RU" dirty="0" err="1"/>
              <a:t>раннере</a:t>
            </a:r>
            <a:r>
              <a:rPr lang="ru-RU" dirty="0"/>
              <a:t>, но, учитывая скорость работы </a:t>
            </a:r>
            <a:r>
              <a:rPr lang="en-US" dirty="0"/>
              <a:t>Terraform  </a:t>
            </a:r>
            <a:r>
              <a:rPr lang="ru-RU" dirty="0"/>
              <a:t>и отсутствие </a:t>
            </a:r>
          </a:p>
          <a:p>
            <a:r>
              <a:rPr lang="ru-RU" dirty="0"/>
              <a:t>сборок контейнеров, по бесплатным лимитам вполне подошёл бы облачный бесплатный.</a:t>
            </a:r>
          </a:p>
        </p:txBody>
      </p:sp>
    </p:spTree>
    <p:extLst>
      <p:ext uri="{BB962C8B-B14F-4D97-AF65-F5344CB8AC3E}">
        <p14:creationId xmlns:p14="http://schemas.microsoft.com/office/powerpoint/2010/main" val="191271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228663-1B97-4211-9DCA-3A3E428B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3240616"/>
            <a:ext cx="9127067" cy="34214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DBBD71-B691-4145-8F26-A147484E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78" y="297656"/>
            <a:ext cx="7980389" cy="268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31CE1-03B9-470F-8DD8-94D613777ACA}"/>
              </a:ext>
            </a:extLst>
          </p:cNvPr>
          <p:cNvSpPr txBox="1"/>
          <p:nvPr/>
        </p:nvSpPr>
        <p:spPr>
          <a:xfrm>
            <a:off x="135467" y="195938"/>
            <a:ext cx="398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 выглядит нагрузка от сервиса Пети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52232-FE6C-4014-B287-8DF1056A637D}"/>
              </a:ext>
            </a:extLst>
          </p:cNvPr>
          <p:cNvSpPr txBox="1"/>
          <p:nvPr/>
        </p:nvSpPr>
        <p:spPr>
          <a:xfrm>
            <a:off x="1143000" y="1348945"/>
            <a:ext cx="209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Дашбоард</a:t>
            </a:r>
            <a:r>
              <a:rPr lang="ru-RU" dirty="0"/>
              <a:t> по </a:t>
            </a:r>
            <a:r>
              <a:rPr lang="en-US" dirty="0"/>
              <a:t>Nginx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DC554-5C5F-4FCE-8BC6-CD515C94569C}"/>
              </a:ext>
            </a:extLst>
          </p:cNvPr>
          <p:cNvSpPr txBox="1"/>
          <p:nvPr/>
        </p:nvSpPr>
        <p:spPr>
          <a:xfrm>
            <a:off x="135467" y="4689101"/>
            <a:ext cx="29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 самые тяжелые запросы</a:t>
            </a:r>
          </a:p>
          <a:p>
            <a:r>
              <a:rPr lang="ru-RU" dirty="0"/>
              <a:t> </a:t>
            </a:r>
            <a:r>
              <a:rPr lang="en-US" dirty="0"/>
              <a:t>/operation </a:t>
            </a:r>
            <a:r>
              <a:rPr lang="ru-RU" dirty="0"/>
              <a:t>методом </a:t>
            </a:r>
            <a:r>
              <a:rPr lang="en-US" dirty="0"/>
              <a:t>POST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33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42ED7-FF11-49B6-AE6F-508B72ABB9A5}"/>
              </a:ext>
            </a:extLst>
          </p:cNvPr>
          <p:cNvSpPr txBox="1"/>
          <p:nvPr/>
        </p:nvSpPr>
        <p:spPr>
          <a:xfrm>
            <a:off x="804334" y="897467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E2B22AE-E110-4D33-8892-682C7FC4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70251"/>
              </p:ext>
            </p:extLst>
          </p:nvPr>
        </p:nvGraphicFramePr>
        <p:xfrm>
          <a:off x="588434" y="812799"/>
          <a:ext cx="1101513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833">
                  <a:extLst>
                    <a:ext uri="{9D8B030D-6E8A-4147-A177-3AD203B41FA5}">
                      <a16:colId xmlns:a16="http://schemas.microsoft.com/office/drawing/2014/main" val="1265013209"/>
                    </a:ext>
                  </a:extLst>
                </a:gridCol>
                <a:gridCol w="4910666">
                  <a:extLst>
                    <a:ext uri="{9D8B030D-6E8A-4147-A177-3AD203B41FA5}">
                      <a16:colId xmlns:a16="http://schemas.microsoft.com/office/drawing/2014/main" val="140249181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021877460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3702456538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ru-RU" dirty="0"/>
                        <a:t>фича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выполнения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Статус  в </a:t>
                      </a:r>
                      <a:r>
                        <a:rPr lang="en-US" sz="1200" dirty="0"/>
                        <a:t>branch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changesfrom2.12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85002"/>
                  </a:ext>
                </a:extLst>
              </a:tr>
              <a:tr h="27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Запрет </a:t>
                      </a:r>
                      <a:r>
                        <a:rPr lang="en-US" dirty="0"/>
                        <a:t>SG </a:t>
                      </a:r>
                      <a:r>
                        <a:rPr lang="ru-RU" dirty="0"/>
                        <a:t>на доступ к </a:t>
                      </a:r>
                      <a:r>
                        <a:rPr lang="en-US" dirty="0"/>
                        <a:t>LB </a:t>
                      </a:r>
                      <a:r>
                        <a:rPr lang="ru-RU" dirty="0"/>
                        <a:t>с адресов рабочей машины и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yandex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cloud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думал доделаю мелкие фиксы после дедлайна, а, оказалось, что нельзя уже изменять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 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84507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экспорт </a:t>
                      </a:r>
                      <a:r>
                        <a:rPr lang="en-US" dirty="0"/>
                        <a:t>access </a:t>
                      </a:r>
                      <a:r>
                        <a:rPr lang="ru-RU" dirty="0"/>
                        <a:t>логов балансировщика </a:t>
                      </a:r>
                      <a:r>
                        <a:rPr lang="en-US" dirty="0"/>
                        <a:t>LB </a:t>
                      </a:r>
                      <a:r>
                        <a:rPr lang="ru-RU" dirty="0"/>
                        <a:t>из </a:t>
                      </a:r>
                      <a:r>
                        <a:rPr lang="en-US" dirty="0"/>
                        <a:t>s3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cloudtrail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en-US" dirty="0" err="1"/>
                        <a:t>cloudwatch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красиво наглядно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тяжеловато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 hours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61115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анализ логов с приложения с выводом в </a:t>
                      </a:r>
                      <a:r>
                        <a:rPr lang="ru-RU" dirty="0" err="1"/>
                        <a:t>дашборд</a:t>
                      </a:r>
                      <a:r>
                        <a:rPr lang="ru-RU" dirty="0"/>
                        <a:t> ( </a:t>
                      </a:r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– Prometheus-Grafana)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Парсер лога для </a:t>
                      </a:r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был готов, </a:t>
                      </a:r>
                      <a:r>
                        <a:rPr lang="ru-RU" dirty="0" err="1"/>
                        <a:t>шипинг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Prometheus </a:t>
                      </a:r>
                      <a:r>
                        <a:rPr lang="ru-RU" dirty="0"/>
                        <a:t>работал, оставалось графики допилить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 hours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01920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заблокировать на балансировщике все </a:t>
                      </a:r>
                      <a:r>
                        <a:rPr lang="ru-RU" dirty="0" err="1"/>
                        <a:t>эндпоинты</a:t>
                      </a:r>
                      <a:r>
                        <a:rPr lang="ru-RU" dirty="0"/>
                        <a:t> кроме тех, что были в задании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сделал этого заранее потому что Петя мог ходить по недокументированным адресам, а когда вспомнил уже было </a:t>
                      </a:r>
                      <a:r>
                        <a:rPr lang="en-US" dirty="0"/>
                        <a:t>02.12.23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~30 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00559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удалить неиспользуемый 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думал доделаю мелкие фиксы после дедлайна, а, оказалось, что нельзя уже изменять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9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481C33-085F-430F-9245-E900D7BB179E}"/>
              </a:ext>
            </a:extLst>
          </p:cNvPr>
          <p:cNvSpPr txBox="1"/>
          <p:nvPr/>
        </p:nvSpPr>
        <p:spPr>
          <a:xfrm>
            <a:off x="5469467" y="220133"/>
            <a:ext cx="138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TODO list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71070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E1901-8B1A-4DE9-AD80-5D99D047AA47}"/>
              </a:ext>
            </a:extLst>
          </p:cNvPr>
          <p:cNvSpPr txBox="1"/>
          <p:nvPr/>
        </p:nvSpPr>
        <p:spPr>
          <a:xfrm>
            <a:off x="5607821" y="211092"/>
            <a:ext cx="97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Итог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C6E0-BF7E-4B48-8DCF-E75182BCAAB3}"/>
              </a:ext>
            </a:extLst>
          </p:cNvPr>
          <p:cNvSpPr txBox="1"/>
          <p:nvPr/>
        </p:nvSpPr>
        <p:spPr>
          <a:xfrm>
            <a:off x="515028" y="795867"/>
            <a:ext cx="1136394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Спасибо за классный проект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Вроде как выполнил все требования + все </a:t>
            </a:r>
            <a:r>
              <a:rPr lang="ru-RU" sz="2000" dirty="0" err="1">
                <a:sym typeface="Wingdings" panose="05000000000000000000" pitchFamily="2" charset="2"/>
              </a:rPr>
              <a:t>доп</a:t>
            </a:r>
            <a:r>
              <a:rPr lang="ru-RU" sz="2000" dirty="0">
                <a:sym typeface="Wingdings" panose="05000000000000000000" pitchFamily="2" charset="2"/>
              </a:rPr>
              <a:t> задания, но может кроме обработки логов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ошибок от самих приложений, но заменил это на снятие ошибок на </a:t>
            </a:r>
            <a:r>
              <a:rPr lang="ru-RU" sz="2000" dirty="0" err="1">
                <a:sym typeface="Wingdings" panose="05000000000000000000" pitchFamily="2" charset="2"/>
              </a:rPr>
              <a:t>эндпоинтах</a:t>
            </a:r>
            <a:r>
              <a:rPr lang="ru-RU" sz="2000" dirty="0">
                <a:sym typeface="Wingdings" panose="05000000000000000000" pitchFamily="2" charset="2"/>
              </a:rPr>
              <a:t>…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Было приятно поработать над ним,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хотя времени на него не хватило чтобы допилить.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Домашки достаточно простые , но интересные.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 финальном задании нет требований и</a:t>
            </a:r>
            <a:r>
              <a:rPr lang="en-US" sz="2000" dirty="0">
                <a:sym typeface="Wingdings" panose="05000000000000000000" pitchFamily="2" charset="2"/>
              </a:rPr>
              <a:t>c</a:t>
            </a:r>
            <a:r>
              <a:rPr lang="ru-RU" sz="2000" dirty="0">
                <a:sym typeface="Wingdings" panose="05000000000000000000" pitchFamily="2" charset="2"/>
              </a:rPr>
              <a:t>пользования высокоуровневых абстракций </a:t>
            </a:r>
            <a:r>
              <a:rPr lang="ru-RU" sz="2000" dirty="0" err="1">
                <a:sym typeface="Wingdings" panose="05000000000000000000" pitchFamily="2" charset="2"/>
              </a:rPr>
              <a:t>типо</a:t>
            </a:r>
            <a:r>
              <a:rPr lang="ru-RU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Kubernetes,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составлен курс с учетом минимально необходимых навыков для будущих инженеров.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В свободное время прохожу различные курсы, лабы, в т.ч. от Яндекс Облака (получил все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сертификаты и всё прошёл, кстати))). Ваш курс отличается тем, что он предлагает вернуться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к базовым знаниям и что-то вспомнить. 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Огромное спасибо всей команде </a:t>
            </a:r>
            <a:r>
              <a:rPr lang="en-US" sz="2000" dirty="0">
                <a:sym typeface="Wingdings" panose="05000000000000000000" pitchFamily="2" charset="2"/>
              </a:rPr>
              <a:t>:D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З.Ы.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Пете отдельный респект)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20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репликацию не делал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2616</Words>
  <Application>Microsoft Office PowerPoint</Application>
  <PresentationFormat>Широкоэкранный</PresentationFormat>
  <Paragraphs>325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88</cp:revision>
  <dcterms:created xsi:type="dcterms:W3CDTF">2023-11-28T19:10:34Z</dcterms:created>
  <dcterms:modified xsi:type="dcterms:W3CDTF">2023-12-02T13:13:58Z</dcterms:modified>
</cp:coreProperties>
</file>