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60" r:id="rId3"/>
    <p:sldId id="259" r:id="rId4"/>
    <p:sldId id="258" r:id="rId5"/>
    <p:sldId id="266" r:id="rId6"/>
    <p:sldId id="282" r:id="rId7"/>
    <p:sldId id="283" r:id="rId8"/>
    <p:sldId id="284" r:id="rId9"/>
    <p:sldId id="256" r:id="rId10"/>
    <p:sldId id="257" r:id="rId11"/>
    <p:sldId id="262" r:id="rId12"/>
    <p:sldId id="261" r:id="rId13"/>
    <p:sldId id="263" r:id="rId14"/>
    <p:sldId id="264" r:id="rId15"/>
    <p:sldId id="265" r:id="rId16"/>
    <p:sldId id="267" r:id="rId17"/>
    <p:sldId id="268" r:id="rId18"/>
    <p:sldId id="287" r:id="rId19"/>
    <p:sldId id="271" r:id="rId20"/>
    <p:sldId id="272" r:id="rId21"/>
    <p:sldId id="270" r:id="rId22"/>
    <p:sldId id="273" r:id="rId23"/>
    <p:sldId id="285" r:id="rId24"/>
    <p:sldId id="286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57E1FB-EF71-47E4-ABC3-E21C12EE2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480D72-1BA9-4974-AACE-44408B0B9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C9DD43-9A09-4253-A9D2-32DEAC6E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E2FD1D-0ACB-4531-B69F-2EE47AF0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549A3C-2250-4742-9E56-65D19F9A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37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1E368-8BE1-42E5-9817-5A705C02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B04284-8671-44B9-9976-AE6885DD5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16C4AE-6EBF-44EF-983B-2CF0F8D1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945EBC-6B81-4606-8B53-32BAD179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773A28-4438-4582-9CD9-3FF32DB0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41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BFA1232-6B76-4BC0-88BF-FA3D3C696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64E9A5-C277-44C6-91AC-59A2F4447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5A2D7F-D69B-47C1-9F67-2395AADC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23B30A-7787-45AC-8AD0-7648F36A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DF2580-F02B-4211-BE18-0F6AFA44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94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1671E-D130-4A77-B3D3-BC1DDEAF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A66409-EFFA-4C76-87AB-C4BF5FDD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97CB53-758A-41ED-87DC-0C1D3A05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B6B6A0-DB60-4FF4-9F01-A69A3E9B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634A09-40F2-4A8B-84FF-C2BD3BFE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55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39423-E26C-429F-91D7-AC399D340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BDAB08-A236-4444-AF69-8703E0FC5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F50BAE-7AC8-4CE8-A0FA-93954E13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8173FE-367C-475B-A51B-4B7C4514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7A1E7D-0342-4648-B5B3-AE583C30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61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388C5-939F-4140-AFD4-419F12FC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90212E-6E2C-4334-A0FF-566DBD6BC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C04234-BD79-467B-B6B4-F784198DC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DB2180-4C9A-4218-BC31-EEE387A5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BD27CF-D3B6-4C23-BCB6-FDE8BCA1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E91021-2E49-40EC-8685-B18229FD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398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38D8DA-A6DE-486D-8AFB-CE36C19C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19A8E5-5001-45E9-A75F-7521499C4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D21FC7-D4DA-458B-872D-06F9FE8A7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764D87E-5523-46FD-9830-640CEA94F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2D7408-F477-4EE2-B9B1-3DC2A25B3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3A22A1-3788-4935-86BF-8E14B819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8374B95-E0FD-4157-B4BF-ED8B7B9D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DB8824D-24C0-40D4-A239-BCEBC88E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83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34773-B8F0-469C-9ECD-61432344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318C0C8-E69F-4FB8-88B4-9B1C7EDB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23FABC3-5DE7-475B-A4F8-45A6A433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68E8796-A3B4-4F59-B61E-E74C3EEA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18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BCCD31B-9A68-4C28-AF6C-858D649C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AF3A568-EB2C-4886-82B8-6E5AA157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7B9233-5AC7-4840-AD6D-8972C6BC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00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A5559-4749-4541-914A-184E20D2E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405200-784A-4C60-B558-814E3E102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9FB573-EFDD-4532-BF43-1147C611D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9B5173-F349-472D-A21B-CC6D311A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FC40A1-DCDB-4FCD-BE52-622D521C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D8F2D8-83B6-456D-98D0-CDC1028B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50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D1EE3-C944-44F4-A6D9-70A13007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A9A758-9705-4711-8298-558462A57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38CF44-E73B-45AE-B485-62F225233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6D6F6D-BD9C-496A-9B11-D1F9EA35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2D7097-E709-4055-8D3F-D694750C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AE61B2-8293-481B-B883-96806975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16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50A9E-5E94-4D5F-9719-1BAEC9E3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B09DC9-D20C-4629-BCEA-99DBC9CAB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C241E7-8C14-4169-A10E-27F68D746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09A1A-BC7F-4E01-BFF6-75E0654B607F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042688-D802-467A-AB77-66DDEBAD1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A391D0-786D-4E9C-B16F-577B6D8CD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25C4D-5B8B-4859-98EE-9FF1C6CCB1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21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nalsh" TargetMode="External"/><Relationship Id="rId2" Type="http://schemas.openxmlformats.org/officeDocument/2006/relationships/hyperlink" Target="mailto:shaidullin2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.me/zmeyzloy/" TargetMode="External"/><Relationship Id="rId4" Type="http://schemas.openxmlformats.org/officeDocument/2006/relationships/hyperlink" Target="https://gitlab.com/runalsh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httplb3.aws.runalsh.ru/%3cendpoin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533CFB-6942-4BE7-B51C-863B07A32B18}"/>
              </a:ext>
            </a:extLst>
          </p:cNvPr>
          <p:cNvSpPr txBox="1"/>
          <p:nvPr/>
        </p:nvSpPr>
        <p:spPr>
          <a:xfrm>
            <a:off x="977900" y="719667"/>
            <a:ext cx="1023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/>
              <a:t>BinGo</a:t>
            </a:r>
            <a:r>
              <a:rPr lang="en-US" sz="4800" b="1" dirty="0"/>
              <a:t> </a:t>
            </a:r>
          </a:p>
          <a:p>
            <a:r>
              <a:rPr lang="en-US" sz="4800" b="1" dirty="0"/>
              <a:t>                 project</a:t>
            </a:r>
          </a:p>
          <a:p>
            <a:r>
              <a:rPr lang="en-US" sz="4800" b="1" dirty="0"/>
              <a:t>					for </a:t>
            </a:r>
          </a:p>
          <a:p>
            <a:pPr algn="r"/>
            <a:r>
              <a:rPr lang="en-US" sz="4800" b="1" dirty="0"/>
              <a:t>Young&amp;&amp;Yandex </a:t>
            </a:r>
            <a:endParaRPr lang="ru-RU" sz="4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41E72-A6DF-4FBA-AA0D-FB3B436F7AB6}"/>
              </a:ext>
            </a:extLst>
          </p:cNvPr>
          <p:cNvSpPr txBox="1"/>
          <p:nvPr/>
        </p:nvSpPr>
        <p:spPr>
          <a:xfrm>
            <a:off x="977899" y="2968234"/>
            <a:ext cx="72432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From:</a:t>
            </a:r>
          </a:p>
          <a:p>
            <a:endParaRPr lang="en-US" sz="2000" dirty="0"/>
          </a:p>
          <a:p>
            <a:r>
              <a:rPr lang="en-US" sz="2000" dirty="0"/>
              <a:t>Ilnur </a:t>
            </a:r>
            <a:r>
              <a:rPr lang="en-US" sz="2000" dirty="0" err="1"/>
              <a:t>Shaidullin</a:t>
            </a:r>
            <a:endParaRPr lang="en-US" sz="2000" dirty="0"/>
          </a:p>
          <a:p>
            <a:r>
              <a:rPr lang="en-US" sz="2000" dirty="0"/>
              <a:t>Project git https://github.com/runalsh/yandex-devops-training</a:t>
            </a:r>
          </a:p>
          <a:p>
            <a:r>
              <a:rPr lang="en-US" sz="2000" dirty="0">
                <a:hlinkClick r:id="rId2"/>
              </a:rPr>
              <a:t>shaidullin2@gmail.com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3"/>
              </a:rPr>
              <a:t>https://github.com/runalsh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https://gitlab.com/runalsh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5"/>
              </a:rPr>
              <a:t>https://t.me/zmeyzloy/</a:t>
            </a:r>
            <a:endParaRPr lang="en-US" sz="2000" dirty="0"/>
          </a:p>
          <a:p>
            <a:r>
              <a:rPr lang="en-US" sz="2000" dirty="0"/>
              <a:t>https://vk.com/runalsh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09DC3-4676-4371-A15D-BCC9E283EF1D}"/>
              </a:ext>
            </a:extLst>
          </p:cNvPr>
          <p:cNvSpPr txBox="1"/>
          <p:nvPr/>
        </p:nvSpPr>
        <p:spPr>
          <a:xfrm>
            <a:off x="8221132" y="5215003"/>
            <a:ext cx="30310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Kazan</a:t>
            </a:r>
          </a:p>
          <a:p>
            <a:r>
              <a:rPr lang="en-US" sz="1800" dirty="0"/>
              <a:t>Russia Federation </a:t>
            </a:r>
          </a:p>
          <a:p>
            <a:pPr algn="r"/>
            <a:r>
              <a:rPr lang="en-US" sz="1800" dirty="0"/>
              <a:t>11-2023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133702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E3AF91-4265-41A0-A991-9B3CE4633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7659"/>
            <a:ext cx="12192000" cy="5033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A6B27-7318-4920-9677-623A7DD56663}"/>
              </a:ext>
            </a:extLst>
          </p:cNvPr>
          <p:cNvSpPr txBox="1"/>
          <p:nvPr/>
        </p:nvSpPr>
        <p:spPr>
          <a:xfrm>
            <a:off x="5163547" y="333742"/>
            <a:ext cx="13657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Version 2</a:t>
            </a:r>
          </a:p>
          <a:p>
            <a:r>
              <a:rPr lang="en-US" dirty="0"/>
              <a:t>AWS Cloud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722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46FA53-8710-4137-A40D-B5C24BD138E7}"/>
              </a:ext>
            </a:extLst>
          </p:cNvPr>
          <p:cNvSpPr txBox="1"/>
          <p:nvPr/>
        </p:nvSpPr>
        <p:spPr>
          <a:xfrm>
            <a:off x="311368" y="3566295"/>
            <a:ext cx="422622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Просто</a:t>
            </a:r>
            <a:r>
              <a:rPr lang="en-US" sz="1400" dirty="0"/>
              <a:t> </a:t>
            </a:r>
            <a:r>
              <a:rPr lang="ru-RU" sz="1400" dirty="0"/>
              <a:t>и быстро</a:t>
            </a:r>
            <a:r>
              <a:rPr lang="en-US" sz="1400" dirty="0"/>
              <a:t>.</a:t>
            </a:r>
          </a:p>
          <a:p>
            <a:endParaRPr lang="ru-RU" sz="1400" dirty="0"/>
          </a:p>
          <a:p>
            <a:r>
              <a:rPr lang="ru-RU" sz="1400" dirty="0"/>
              <a:t>Всего 2 </a:t>
            </a:r>
            <a:r>
              <a:rPr lang="en-US" sz="1400" dirty="0"/>
              <a:t>EC2 </a:t>
            </a:r>
            <a:r>
              <a:rPr lang="ru-RU" sz="1400" dirty="0" err="1"/>
              <a:t>ноды</a:t>
            </a:r>
            <a:r>
              <a:rPr lang="en-US" sz="1400" dirty="0"/>
              <a:t>.</a:t>
            </a:r>
          </a:p>
          <a:p>
            <a:endParaRPr lang="ru-RU" sz="1400" dirty="0"/>
          </a:p>
          <a:p>
            <a:r>
              <a:rPr lang="en-US" sz="1400" dirty="0"/>
              <a:t>PostgreSQL </a:t>
            </a:r>
            <a:r>
              <a:rPr lang="ru-RU" sz="1400" dirty="0"/>
              <a:t>как </a:t>
            </a:r>
            <a:r>
              <a:rPr lang="en-US" sz="1400" dirty="0"/>
              <a:t>SaaS </a:t>
            </a:r>
            <a:r>
              <a:rPr lang="ru-RU" sz="1400" dirty="0"/>
              <a:t>(</a:t>
            </a:r>
            <a:r>
              <a:rPr lang="en-US" sz="1400" dirty="0"/>
              <a:t>Amazon RDS</a:t>
            </a:r>
            <a:r>
              <a:rPr lang="ru-RU" sz="1400" dirty="0"/>
              <a:t>)</a:t>
            </a:r>
            <a:r>
              <a:rPr lang="en-US" sz="1400" dirty="0"/>
              <a:t> .</a:t>
            </a:r>
          </a:p>
          <a:p>
            <a:endParaRPr lang="ru-RU" sz="1400" dirty="0"/>
          </a:p>
          <a:p>
            <a:r>
              <a:rPr lang="ru-RU" sz="1400" dirty="0"/>
              <a:t>Доступность </a:t>
            </a:r>
            <a:r>
              <a:rPr lang="ru-RU" sz="1400" dirty="0" err="1"/>
              <a:t>нод</a:t>
            </a:r>
            <a:r>
              <a:rPr lang="ru-RU" sz="1400" dirty="0"/>
              <a:t> обеспечивается</a:t>
            </a:r>
            <a:r>
              <a:rPr lang="en-US" sz="1400" dirty="0"/>
              <a:t> </a:t>
            </a:r>
            <a:r>
              <a:rPr lang="ru-RU" sz="1400" dirty="0"/>
              <a:t>и </a:t>
            </a:r>
            <a:r>
              <a:rPr lang="ru-RU" sz="1400" dirty="0" err="1"/>
              <a:t>мониторится</a:t>
            </a:r>
            <a:r>
              <a:rPr lang="ru-RU" sz="1400" dirty="0"/>
              <a:t> </a:t>
            </a:r>
            <a:r>
              <a:rPr lang="en-US" sz="1400" dirty="0"/>
              <a:t>ELB.</a:t>
            </a:r>
          </a:p>
          <a:p>
            <a:endParaRPr lang="ru-RU" sz="1400" dirty="0"/>
          </a:p>
          <a:p>
            <a:r>
              <a:rPr lang="ru-RU" sz="1400" dirty="0"/>
              <a:t>В случае отказа </a:t>
            </a:r>
            <a:r>
              <a:rPr lang="ru-RU" sz="1400" dirty="0" err="1"/>
              <a:t>автоскейлер</a:t>
            </a:r>
            <a:r>
              <a:rPr lang="ru-RU" sz="1400" dirty="0"/>
              <a:t> по требованию </a:t>
            </a:r>
            <a:r>
              <a:rPr lang="en-US" sz="1400" dirty="0"/>
              <a:t>ELB </a:t>
            </a:r>
          </a:p>
          <a:p>
            <a:r>
              <a:rPr lang="ru-RU" sz="1400" dirty="0"/>
              <a:t>поднимает ещё одну </a:t>
            </a:r>
            <a:r>
              <a:rPr lang="ru-RU" sz="1400" dirty="0" err="1"/>
              <a:t>ноду</a:t>
            </a:r>
            <a:r>
              <a:rPr lang="ru-RU" sz="1400" dirty="0"/>
              <a:t> взамен недоступной</a:t>
            </a:r>
            <a:r>
              <a:rPr lang="en-US" sz="1400" dirty="0"/>
              <a:t> </a:t>
            </a:r>
            <a:r>
              <a:rPr lang="ru-RU" sz="1400" dirty="0"/>
              <a:t> 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ADD95-DEBE-4AEE-B800-5B96E139C193}"/>
              </a:ext>
            </a:extLst>
          </p:cNvPr>
          <p:cNvSpPr txBox="1"/>
          <p:nvPr/>
        </p:nvSpPr>
        <p:spPr>
          <a:xfrm>
            <a:off x="4606525" y="3135407"/>
            <a:ext cx="727083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Снятие лога запросов с </a:t>
            </a:r>
            <a:r>
              <a:rPr lang="en-US" sz="1400" dirty="0"/>
              <a:t>ELB</a:t>
            </a:r>
            <a:r>
              <a:rPr lang="ru-RU" sz="1400" dirty="0"/>
              <a:t> требует </a:t>
            </a:r>
            <a:r>
              <a:rPr lang="en-US" sz="1400" dirty="0"/>
              <a:t> </a:t>
            </a:r>
            <a:r>
              <a:rPr lang="ru-RU" sz="1400" dirty="0"/>
              <a:t>экспорт их в </a:t>
            </a:r>
            <a:r>
              <a:rPr lang="en-US" sz="1400" dirty="0"/>
              <a:t>S3 </a:t>
            </a:r>
            <a:r>
              <a:rPr lang="ru-RU" sz="1400" dirty="0"/>
              <a:t>и последующий анализ в </a:t>
            </a:r>
            <a:r>
              <a:rPr lang="en-US" sz="1400" dirty="0"/>
              <a:t>CloudTrail.</a:t>
            </a:r>
          </a:p>
          <a:p>
            <a:r>
              <a:rPr lang="ru-RU" sz="1400" dirty="0"/>
              <a:t>Анализ лога при помощи </a:t>
            </a:r>
            <a:r>
              <a:rPr lang="en-US" sz="1400" dirty="0"/>
              <a:t>Lambda </a:t>
            </a:r>
            <a:r>
              <a:rPr lang="ru-RU" sz="1400" dirty="0"/>
              <a:t>и последующий </a:t>
            </a:r>
            <a:endParaRPr lang="en-US" sz="1400" dirty="0"/>
          </a:p>
          <a:p>
            <a:r>
              <a:rPr lang="ru-RU" sz="1400" dirty="0"/>
              <a:t>экспорт через </a:t>
            </a:r>
            <a:r>
              <a:rPr lang="en-US" sz="1400" dirty="0"/>
              <a:t>S3 </a:t>
            </a:r>
            <a:r>
              <a:rPr lang="ru-RU" sz="1400" dirty="0"/>
              <a:t>в </a:t>
            </a:r>
            <a:r>
              <a:rPr lang="en-US" sz="1400" dirty="0"/>
              <a:t>Cloud Watch.</a:t>
            </a:r>
          </a:p>
          <a:p>
            <a:r>
              <a:rPr lang="ru-RU" sz="1400" dirty="0"/>
              <a:t>Ограничения от </a:t>
            </a:r>
            <a:r>
              <a:rPr lang="en-US" sz="1400" dirty="0"/>
              <a:t>AWS </a:t>
            </a:r>
            <a:r>
              <a:rPr lang="ru-RU" sz="1400" dirty="0"/>
              <a:t>на создание и подписание сертификатов домена в </a:t>
            </a:r>
            <a:endParaRPr lang="en-US" sz="1400" dirty="0"/>
          </a:p>
          <a:p>
            <a:r>
              <a:rPr lang="en-US" sz="1400" dirty="0"/>
              <a:t>Route53</a:t>
            </a:r>
            <a:r>
              <a:rPr lang="ru-RU" sz="1400" dirty="0"/>
              <a:t>.</a:t>
            </a:r>
          </a:p>
          <a:p>
            <a:r>
              <a:rPr lang="en-US" sz="1400" dirty="0"/>
              <a:t>Amazon RDS </a:t>
            </a:r>
            <a:r>
              <a:rPr lang="ru-RU" sz="1400" dirty="0"/>
              <a:t>не включает в себя </a:t>
            </a:r>
            <a:r>
              <a:rPr lang="en-US" sz="1400" dirty="0"/>
              <a:t>PG bouncer</a:t>
            </a:r>
            <a:r>
              <a:rPr lang="ru-RU" sz="1400" dirty="0"/>
              <a:t>,</a:t>
            </a:r>
            <a:r>
              <a:rPr lang="en-US" sz="1400" dirty="0"/>
              <a:t> </a:t>
            </a:r>
            <a:r>
              <a:rPr lang="ru-RU" sz="1400" dirty="0"/>
              <a:t>его пришлось бы ставить на рабочие </a:t>
            </a:r>
            <a:r>
              <a:rPr lang="ru-RU" sz="1400" dirty="0" err="1"/>
              <a:t>ноды</a:t>
            </a:r>
            <a:r>
              <a:rPr lang="ru-RU" sz="1400" dirty="0"/>
              <a:t>.</a:t>
            </a:r>
            <a:endParaRPr lang="en-US" sz="1400" dirty="0"/>
          </a:p>
          <a:p>
            <a:r>
              <a:rPr lang="en-US" sz="1400" dirty="0" err="1"/>
              <a:t>Мониторинг</a:t>
            </a:r>
            <a:r>
              <a:rPr lang="en-US" sz="1400" dirty="0"/>
              <a:t> </a:t>
            </a:r>
            <a:r>
              <a:rPr lang="ru-RU" sz="1400" dirty="0"/>
              <a:t>не такой гибкий как при самостоятельной настройке даже если ставить </a:t>
            </a:r>
          </a:p>
          <a:p>
            <a:r>
              <a:rPr lang="ru-RU" sz="1400" dirty="0" err="1"/>
              <a:t>шиперы</a:t>
            </a:r>
            <a:r>
              <a:rPr lang="ru-RU" sz="1400" dirty="0"/>
              <a:t> логов на </a:t>
            </a:r>
            <a:r>
              <a:rPr lang="ru-RU" sz="1400" dirty="0" err="1"/>
              <a:t>ноды</a:t>
            </a:r>
            <a:r>
              <a:rPr lang="ru-RU" sz="1400" dirty="0"/>
              <a:t> и сбор в </a:t>
            </a:r>
            <a:r>
              <a:rPr lang="en-US" sz="1400" dirty="0"/>
              <a:t>CloudWatch</a:t>
            </a:r>
            <a:r>
              <a:rPr lang="ru-RU" sz="1400" dirty="0"/>
              <a:t>.</a:t>
            </a:r>
          </a:p>
          <a:p>
            <a:r>
              <a:rPr lang="ru-RU" sz="1400" dirty="0"/>
              <a:t>Оповещения пришлось бы настраивать через </a:t>
            </a:r>
            <a:r>
              <a:rPr lang="en-US" sz="1400" dirty="0"/>
              <a:t>Amazon SNS</a:t>
            </a:r>
            <a:r>
              <a:rPr lang="ru-RU" sz="1400" dirty="0"/>
              <a:t>.</a:t>
            </a:r>
          </a:p>
          <a:p>
            <a:endParaRPr lang="ru-RU" sz="1400" dirty="0"/>
          </a:p>
          <a:p>
            <a:r>
              <a:rPr lang="ru-RU" sz="1400" dirty="0"/>
              <a:t>Classic </a:t>
            </a:r>
            <a:r>
              <a:rPr lang="en-US" sz="1400" dirty="0"/>
              <a:t>Load Balancer </a:t>
            </a:r>
            <a:r>
              <a:rPr lang="ru-RU" sz="1400" dirty="0"/>
              <a:t>НЕ поддерживает</a:t>
            </a:r>
            <a:r>
              <a:rPr lang="en-US" sz="1400" dirty="0"/>
              <a:t> HTTP/3 </a:t>
            </a:r>
            <a:r>
              <a:rPr lang="ru-RU" sz="1400" dirty="0"/>
              <a:t>при режиме работы в </a:t>
            </a:r>
            <a:r>
              <a:rPr lang="en-US" sz="1400" dirty="0"/>
              <a:t>L7 (2023 </a:t>
            </a:r>
            <a:r>
              <a:rPr lang="ru-RU" sz="1400" dirty="0"/>
              <a:t>год </a:t>
            </a:r>
            <a:r>
              <a:rPr lang="en-US" sz="1400" dirty="0"/>
              <a:t>, sic!)</a:t>
            </a:r>
            <a:r>
              <a:rPr lang="ru-RU" sz="1400" dirty="0"/>
              <a:t>. </a:t>
            </a:r>
            <a:endParaRPr lang="en-US" sz="1400" dirty="0"/>
          </a:p>
          <a:p>
            <a:r>
              <a:rPr lang="ru-RU" sz="1400" dirty="0"/>
              <a:t>Если перевести на </a:t>
            </a:r>
            <a:r>
              <a:rPr lang="en-US" sz="1400" dirty="0"/>
              <a:t>L4, </a:t>
            </a:r>
            <a:r>
              <a:rPr lang="ru-RU" sz="1400" dirty="0"/>
              <a:t>то на каждой </a:t>
            </a:r>
            <a:r>
              <a:rPr lang="ru-RU" sz="1400" dirty="0" err="1"/>
              <a:t>ноде</a:t>
            </a:r>
            <a:r>
              <a:rPr lang="ru-RU" sz="1400" dirty="0"/>
              <a:t> с </a:t>
            </a:r>
            <a:r>
              <a:rPr lang="en-US" sz="1400" dirty="0"/>
              <a:t>Bingo </a:t>
            </a:r>
            <a:r>
              <a:rPr lang="ru-RU" sz="1400" dirty="0"/>
              <a:t>придется ставить свой </a:t>
            </a:r>
            <a:r>
              <a:rPr lang="en-US" sz="1400" dirty="0"/>
              <a:t>Nginx </a:t>
            </a:r>
            <a:r>
              <a:rPr lang="ru-RU" sz="1400" dirty="0"/>
              <a:t>для </a:t>
            </a:r>
            <a:endParaRPr lang="en-US" sz="1400" dirty="0"/>
          </a:p>
          <a:p>
            <a:r>
              <a:rPr lang="ru-RU" sz="1400" dirty="0"/>
              <a:t>поддержки </a:t>
            </a:r>
            <a:r>
              <a:rPr lang="en-US" sz="1400" dirty="0"/>
              <a:t>HTTP/3 </a:t>
            </a:r>
            <a:r>
              <a:rPr lang="ru-RU" sz="1400" dirty="0"/>
              <a:t>либо перед С</a:t>
            </a:r>
            <a:r>
              <a:rPr lang="en-US" sz="1400" dirty="0"/>
              <a:t>LB</a:t>
            </a:r>
            <a:r>
              <a:rPr lang="ru-RU" sz="1400" dirty="0"/>
              <a:t> ставить </a:t>
            </a:r>
            <a:r>
              <a:rPr lang="en-US" sz="1400" dirty="0"/>
              <a:t>EC2 </a:t>
            </a:r>
            <a:r>
              <a:rPr lang="ru-RU" sz="1400" dirty="0"/>
              <a:t>инстанс только с одним </a:t>
            </a:r>
            <a:r>
              <a:rPr lang="en-US" sz="1400" dirty="0"/>
              <a:t>Nginx, </a:t>
            </a:r>
            <a:r>
              <a:rPr lang="ru-RU" sz="1400" dirty="0"/>
              <a:t>с которого бы </a:t>
            </a:r>
            <a:endParaRPr lang="en-US" sz="1400" dirty="0"/>
          </a:p>
          <a:p>
            <a:r>
              <a:rPr lang="ru-RU" sz="1400" dirty="0"/>
              <a:t>трафик уходил на </a:t>
            </a:r>
            <a:r>
              <a:rPr lang="en-US" sz="1400" dirty="0"/>
              <a:t>CLB</a:t>
            </a:r>
            <a:r>
              <a:rPr lang="ru-RU" sz="1400" dirty="0"/>
              <a:t>, а  с него на рабочие </a:t>
            </a:r>
            <a:r>
              <a:rPr lang="ru-RU" sz="1400" dirty="0" err="1"/>
              <a:t>ноды</a:t>
            </a:r>
            <a:r>
              <a:rPr lang="ru-RU" sz="1400" dirty="0"/>
              <a:t>.</a:t>
            </a:r>
            <a:endParaRPr lang="en-US" sz="1400" dirty="0"/>
          </a:p>
          <a:p>
            <a:r>
              <a:rPr lang="ru-RU" sz="1400" dirty="0"/>
              <a:t>Привязка к </a:t>
            </a:r>
            <a:r>
              <a:rPr lang="en-US" sz="1400" dirty="0"/>
              <a:t>CLB </a:t>
            </a:r>
            <a:r>
              <a:rPr lang="ru-RU" sz="1400" dirty="0"/>
              <a:t>была связана с использованием </a:t>
            </a:r>
            <a:r>
              <a:rPr lang="ru-RU" sz="1400" dirty="0" err="1"/>
              <a:t>автоскейлера</a:t>
            </a:r>
            <a:r>
              <a:rPr lang="ru-RU" sz="1400" dirty="0"/>
              <a:t>, который выступал качестве</a:t>
            </a:r>
          </a:p>
          <a:p>
            <a:r>
              <a:rPr lang="ru-RU" sz="1400" dirty="0"/>
              <a:t> </a:t>
            </a:r>
            <a:r>
              <a:rPr lang="ru-RU" sz="1400" dirty="0" err="1"/>
              <a:t>таргет</a:t>
            </a:r>
            <a:r>
              <a:rPr lang="ru-RU" sz="1400" dirty="0"/>
              <a:t> группы для балансировщика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840777-F270-473E-87FE-B21A0550C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99" y="90708"/>
            <a:ext cx="6189133" cy="25551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694018-D2C9-4A1A-AE3D-1D8C7490F043}"/>
              </a:ext>
            </a:extLst>
          </p:cNvPr>
          <p:cNvSpPr txBox="1"/>
          <p:nvPr/>
        </p:nvSpPr>
        <p:spPr>
          <a:xfrm>
            <a:off x="1674615" y="2837508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  <a:endParaRPr lang="ru-RU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B052E-19F0-450E-956C-232EAB8799D7}"/>
              </a:ext>
            </a:extLst>
          </p:cNvPr>
          <p:cNvSpPr txBox="1"/>
          <p:nvPr/>
        </p:nvSpPr>
        <p:spPr>
          <a:xfrm>
            <a:off x="7956111" y="2490991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-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7578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BCB0B2-04A1-427F-8F98-2352F89C1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1371"/>
            <a:ext cx="12192000" cy="47352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9CDD8F-A2A9-4336-8340-BBCF4FA9C892}"/>
              </a:ext>
            </a:extLst>
          </p:cNvPr>
          <p:cNvSpPr txBox="1"/>
          <p:nvPr/>
        </p:nvSpPr>
        <p:spPr>
          <a:xfrm>
            <a:off x="5272656" y="270782"/>
            <a:ext cx="1365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Version 3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8135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482A0AE-5D30-425D-ABC1-5D1084384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333" y="128022"/>
            <a:ext cx="6729880" cy="2613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D355F4-F474-47B2-A5AE-0937C509CE81}"/>
              </a:ext>
            </a:extLst>
          </p:cNvPr>
          <p:cNvSpPr txBox="1"/>
          <p:nvPr/>
        </p:nvSpPr>
        <p:spPr>
          <a:xfrm>
            <a:off x="544902" y="2974992"/>
            <a:ext cx="111021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Amazon RDS </a:t>
            </a:r>
            <a:r>
              <a:rPr lang="ru-RU" dirty="0"/>
              <a:t>был заменен на </a:t>
            </a:r>
            <a:r>
              <a:rPr lang="en-US" dirty="0"/>
              <a:t>EC2 </a:t>
            </a:r>
            <a:r>
              <a:rPr lang="ru-RU" dirty="0"/>
              <a:t>с </a:t>
            </a:r>
            <a:r>
              <a:rPr lang="en-US" dirty="0"/>
              <a:t>PostgreSQL </a:t>
            </a:r>
            <a:r>
              <a:rPr lang="ru-RU" dirty="0"/>
              <a:t>и туда же поставлен </a:t>
            </a:r>
            <a:r>
              <a:rPr lang="en-US" dirty="0"/>
              <a:t>PG bouncer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Classic Load Balancer </a:t>
            </a:r>
            <a:r>
              <a:rPr lang="ru-RU" dirty="0"/>
              <a:t>заменен на </a:t>
            </a:r>
            <a:r>
              <a:rPr lang="en-US" dirty="0"/>
              <a:t>EC</a:t>
            </a:r>
            <a:r>
              <a:rPr lang="ru-RU" dirty="0"/>
              <a:t>2 инстанс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Nginx </a:t>
            </a:r>
            <a:r>
              <a:rPr lang="ru-RU" dirty="0"/>
              <a:t>с поддержкой </a:t>
            </a:r>
            <a:r>
              <a:rPr lang="en-US" dirty="0"/>
              <a:t>HTTP/3.</a:t>
            </a:r>
          </a:p>
          <a:p>
            <a:r>
              <a:rPr lang="ru-RU" dirty="0"/>
              <a:t>Была добавлена </a:t>
            </a:r>
            <a:r>
              <a:rPr lang="ru-RU" dirty="0" err="1"/>
              <a:t>нода</a:t>
            </a:r>
            <a:r>
              <a:rPr lang="ru-RU" dirty="0"/>
              <a:t> </a:t>
            </a:r>
            <a:r>
              <a:rPr lang="en-US" dirty="0"/>
              <a:t>EC</a:t>
            </a:r>
            <a:r>
              <a:rPr lang="ru-RU" dirty="0"/>
              <a:t>2 для мониторинга </a:t>
            </a:r>
            <a:r>
              <a:rPr lang="en-US" dirty="0"/>
              <a:t>– Prometheus, Grafana, Node exporter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В качестве </a:t>
            </a:r>
            <a:r>
              <a:rPr lang="ru-RU" dirty="0" err="1"/>
              <a:t>шипера</a:t>
            </a:r>
            <a:r>
              <a:rPr lang="ru-RU" dirty="0"/>
              <a:t> логов </a:t>
            </a:r>
            <a:r>
              <a:rPr lang="en-US" dirty="0" err="1"/>
              <a:t>Fluentd</a:t>
            </a:r>
            <a:r>
              <a:rPr lang="ru-RU" dirty="0"/>
              <a:t> и для приведения логов к формату </a:t>
            </a:r>
            <a:r>
              <a:rPr lang="en-US" dirty="0"/>
              <a:t>Prometheus </a:t>
            </a:r>
            <a:r>
              <a:rPr lang="ru-RU" dirty="0"/>
              <a:t>использовался  </a:t>
            </a:r>
            <a:r>
              <a:rPr lang="en-US" dirty="0"/>
              <a:t>Nginx Prometheus exporter.</a:t>
            </a:r>
          </a:p>
          <a:p>
            <a:r>
              <a:rPr lang="ru-RU" dirty="0"/>
              <a:t>Весь мониторинг был перенесен на отдельный инстанс, потому что создавал значительную нагрузку на систему.</a:t>
            </a:r>
          </a:p>
          <a:p>
            <a:r>
              <a:rPr lang="en-US" dirty="0"/>
              <a:t>Route53 </a:t>
            </a:r>
            <a:r>
              <a:rPr lang="ru-RU" dirty="0"/>
              <a:t>используется для создания </a:t>
            </a:r>
            <a:r>
              <a:rPr lang="en-US" dirty="0"/>
              <a:t>NS</a:t>
            </a:r>
            <a:r>
              <a:rPr lang="ru-RU" dirty="0"/>
              <a:t> зоны</a:t>
            </a:r>
            <a:r>
              <a:rPr lang="en-US" dirty="0"/>
              <a:t> </a:t>
            </a:r>
            <a:r>
              <a:rPr lang="ru-RU" dirty="0"/>
              <a:t>делегированного домена 3 уровня. </a:t>
            </a:r>
            <a:r>
              <a:rPr lang="ru-RU" dirty="0" err="1"/>
              <a:t>Поддомены</a:t>
            </a:r>
            <a:r>
              <a:rPr lang="ru-RU" dirty="0"/>
              <a:t> можно назначить любому ресурсу в облаке в т.ч. и для тестов</a:t>
            </a:r>
            <a:r>
              <a:rPr lang="en-US" dirty="0"/>
              <a:t>.</a:t>
            </a:r>
          </a:p>
          <a:p>
            <a:r>
              <a:rPr lang="ru-RU" dirty="0"/>
              <a:t>Рабочие </a:t>
            </a:r>
            <a:r>
              <a:rPr lang="ru-RU" dirty="0" err="1"/>
              <a:t>ноды</a:t>
            </a:r>
            <a:r>
              <a:rPr lang="ru-RU" dirty="0"/>
              <a:t> для приложения были </a:t>
            </a:r>
            <a:r>
              <a:rPr lang="ru-RU" dirty="0" err="1"/>
              <a:t>захардкоржены</a:t>
            </a:r>
            <a:r>
              <a:rPr lang="ru-RU" dirty="0"/>
              <a:t>, так что при желании увеличить их количество пришлось бы переписывать часть кода </a:t>
            </a:r>
            <a:r>
              <a:rPr lang="en-US" dirty="0"/>
              <a:t>TF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Из существенных минусов это использование 5 (!) ин</a:t>
            </a:r>
            <a:r>
              <a:rPr lang="en-US" dirty="0"/>
              <a:t>c</a:t>
            </a:r>
            <a:r>
              <a:rPr lang="ru-RU" dirty="0" err="1"/>
              <a:t>тансов</a:t>
            </a:r>
            <a:r>
              <a:rPr lang="ru-RU" dirty="0"/>
              <a:t> </a:t>
            </a:r>
            <a:r>
              <a:rPr lang="en-US" dirty="0"/>
              <a:t>EC2.</a:t>
            </a:r>
          </a:p>
        </p:txBody>
      </p:sp>
    </p:spTree>
    <p:extLst>
      <p:ext uri="{BB962C8B-B14F-4D97-AF65-F5344CB8AC3E}">
        <p14:creationId xmlns:p14="http://schemas.microsoft.com/office/powerpoint/2010/main" val="1331132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06D6D1-B4AC-4B39-AD67-8E4A779F9E17}"/>
              </a:ext>
            </a:extLst>
          </p:cNvPr>
          <p:cNvSpPr txBox="1"/>
          <p:nvPr/>
        </p:nvSpPr>
        <p:spPr>
          <a:xfrm>
            <a:off x="5272656" y="270782"/>
            <a:ext cx="2101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Version </a:t>
            </a:r>
            <a:r>
              <a:rPr lang="ru-RU" sz="2400" b="1" dirty="0"/>
              <a:t>4 </a:t>
            </a:r>
            <a:r>
              <a:rPr lang="ru-RU" dirty="0"/>
              <a:t>- </a:t>
            </a:r>
            <a:r>
              <a:rPr lang="en-US" dirty="0"/>
              <a:t>FINAL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0AB7BA-7530-4D7C-8930-7E29E3300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8769"/>
            <a:ext cx="12192000" cy="481246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5CDF30-6A8F-4A9A-9358-E760F2E9A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430" y="1480564"/>
            <a:ext cx="1125103" cy="52293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F3CA22A-21DC-43EB-B74D-753B8D34193A}"/>
              </a:ext>
            </a:extLst>
          </p:cNvPr>
          <p:cNvSpPr/>
          <p:nvPr/>
        </p:nvSpPr>
        <p:spPr>
          <a:xfrm>
            <a:off x="1219200" y="1397001"/>
            <a:ext cx="3776133" cy="2700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274E9E-A245-4287-A972-0951CD665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298" y="1738930"/>
            <a:ext cx="626072" cy="802344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833D15F-5FAA-44F2-9748-43D76139F9EA}"/>
              </a:ext>
            </a:extLst>
          </p:cNvPr>
          <p:cNvCxnSpPr/>
          <p:nvPr/>
        </p:nvCxnSpPr>
        <p:spPr>
          <a:xfrm flipV="1">
            <a:off x="7552267" y="1602327"/>
            <a:ext cx="0" cy="140334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94B9C0A8-216F-4D47-9BE2-24C8C536629E}"/>
              </a:ext>
            </a:extLst>
          </p:cNvPr>
          <p:cNvCxnSpPr/>
          <p:nvPr/>
        </p:nvCxnSpPr>
        <p:spPr>
          <a:xfrm flipV="1">
            <a:off x="9550401" y="1602327"/>
            <a:ext cx="0" cy="140334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2A21B16-9E08-4B42-A51B-0C5E23E6941F}"/>
              </a:ext>
            </a:extLst>
          </p:cNvPr>
          <p:cNvCxnSpPr>
            <a:cxnSpLocks/>
          </p:cNvCxnSpPr>
          <p:nvPr/>
        </p:nvCxnSpPr>
        <p:spPr>
          <a:xfrm flipH="1">
            <a:off x="7552267" y="1602327"/>
            <a:ext cx="1998134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5C8A50DB-FF1B-4030-B5ED-34D2E08014D1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3928534" y="1738930"/>
            <a:ext cx="4309765" cy="401173"/>
          </a:xfrm>
          <a:prstGeom prst="bentConnector3">
            <a:avLst>
              <a:gd name="adj1" fmla="val 317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6B7DB093-29D1-49E5-B552-6DDBD8B6A98C}"/>
              </a:ext>
            </a:extLst>
          </p:cNvPr>
          <p:cNvCxnSpPr>
            <a:cxnSpLocks/>
            <a:endCxn id="7" idx="3"/>
          </p:cNvCxnSpPr>
          <p:nvPr/>
        </p:nvCxnSpPr>
        <p:spPr>
          <a:xfrm rot="16200000" flipV="1">
            <a:off x="8588973" y="2415500"/>
            <a:ext cx="2176625" cy="16258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op 6 Amazon S3 Alternatives">
            <a:extLst>
              <a:ext uri="{FF2B5EF4-FFF2-40B4-BE49-F238E27FC236}">
                <a16:creationId xmlns:a16="http://schemas.microsoft.com/office/drawing/2014/main" id="{706154DC-46A4-433B-90B8-B6F497AF4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591" y="-52446"/>
            <a:ext cx="1233486" cy="92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5D8C6ABF-F79B-4184-8736-CFB0D131FAC2}"/>
              </a:ext>
            </a:extLst>
          </p:cNvPr>
          <p:cNvCxnSpPr>
            <a:cxnSpLocks/>
            <a:endCxn id="1026" idx="2"/>
          </p:cNvCxnSpPr>
          <p:nvPr/>
        </p:nvCxnSpPr>
        <p:spPr>
          <a:xfrm flipV="1">
            <a:off x="8551334" y="871478"/>
            <a:ext cx="0" cy="86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640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FDF6BA-CCEB-4894-A45F-2069F04A570F}"/>
              </a:ext>
            </a:extLst>
          </p:cNvPr>
          <p:cNvSpPr txBox="1"/>
          <p:nvPr/>
        </p:nvSpPr>
        <p:spPr>
          <a:xfrm>
            <a:off x="412044" y="2618440"/>
            <a:ext cx="1177995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Пришел тестировщик Петя и радостно </a:t>
            </a:r>
            <a:r>
              <a:rPr lang="ru-RU" dirty="0" err="1"/>
              <a:t>обьявил</a:t>
            </a:r>
            <a:r>
              <a:rPr lang="ru-RU" dirty="0"/>
              <a:t> о запуске сервиса нагрузочного тестирования.</a:t>
            </a:r>
            <a:endParaRPr lang="en-US" dirty="0"/>
          </a:p>
          <a:p>
            <a:endParaRPr lang="ru-RU" dirty="0"/>
          </a:p>
          <a:p>
            <a:r>
              <a:rPr lang="ru-RU" dirty="0"/>
              <a:t>После тестов было замечено практически отсутствие нагрузки на инстансе с балансировщиком </a:t>
            </a:r>
          </a:p>
          <a:p>
            <a:r>
              <a:rPr lang="ru-RU" dirty="0"/>
              <a:t>нагрузки, поэтому сервис мониторинга переместился на него, но вместо типа </a:t>
            </a:r>
            <a:r>
              <a:rPr lang="en-US" dirty="0"/>
              <a:t>t2.micro </a:t>
            </a:r>
            <a:r>
              <a:rPr lang="ru-RU" dirty="0"/>
              <a:t>используется </a:t>
            </a:r>
            <a:r>
              <a:rPr lang="en-US" dirty="0"/>
              <a:t>t3.medium</a:t>
            </a:r>
            <a:r>
              <a:rPr lang="ru-RU" dirty="0"/>
              <a:t>,</a:t>
            </a:r>
          </a:p>
          <a:p>
            <a:r>
              <a:rPr lang="en-US" dirty="0"/>
              <a:t> </a:t>
            </a:r>
            <a:r>
              <a:rPr lang="ru-RU" dirty="0"/>
              <a:t>что дает гораздо больше комфорта при работе с </a:t>
            </a:r>
            <a:r>
              <a:rPr lang="en-US" dirty="0"/>
              <a:t>Grafana</a:t>
            </a:r>
            <a:r>
              <a:rPr lang="ru-RU" dirty="0"/>
              <a:t> при её запросах к базе данных </a:t>
            </a:r>
            <a:r>
              <a:rPr lang="en-US" dirty="0"/>
              <a:t>Prometheus.</a:t>
            </a:r>
            <a:endParaRPr lang="ru-RU" dirty="0"/>
          </a:p>
          <a:p>
            <a:endParaRPr lang="ru-RU" dirty="0"/>
          </a:p>
          <a:p>
            <a:r>
              <a:rPr lang="ru-RU" dirty="0"/>
              <a:t>Вернул </a:t>
            </a:r>
            <a:r>
              <a:rPr lang="ru-RU" dirty="0" err="1"/>
              <a:t>автоскейлер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Количество </a:t>
            </a:r>
            <a:r>
              <a:rPr lang="ru-RU" dirty="0" err="1"/>
              <a:t>нод</a:t>
            </a:r>
            <a:r>
              <a:rPr lang="ru-RU" dirty="0"/>
              <a:t> с приложением </a:t>
            </a:r>
            <a:r>
              <a:rPr lang="ru-RU" dirty="0" err="1"/>
              <a:t>параметризовано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Вернул </a:t>
            </a:r>
            <a:r>
              <a:rPr lang="en-US" dirty="0"/>
              <a:t>ELB. </a:t>
            </a:r>
            <a:r>
              <a:rPr lang="ru-RU" dirty="0"/>
              <a:t>Оставил доступ к нему из внешней сети и он работает параллельно с инстансом балансировщика.</a:t>
            </a:r>
          </a:p>
          <a:p>
            <a:r>
              <a:rPr lang="ru-RU" dirty="0" err="1"/>
              <a:t>Логи</a:t>
            </a:r>
            <a:r>
              <a:rPr lang="ru-RU" dirty="0"/>
              <a:t> доступа сохраняет в </a:t>
            </a:r>
            <a:r>
              <a:rPr lang="en-US" dirty="0"/>
              <a:t>S3.</a:t>
            </a:r>
          </a:p>
          <a:p>
            <a:endParaRPr lang="en-US" dirty="0"/>
          </a:p>
          <a:p>
            <a:r>
              <a:rPr lang="ru-RU" dirty="0"/>
              <a:t>Учитывая простоту сервиса и высокую скорость развертывания инфраструктуры с </a:t>
            </a:r>
            <a:r>
              <a:rPr lang="en-US" dirty="0"/>
              <a:t>Terraform</a:t>
            </a:r>
            <a:r>
              <a:rPr lang="ru-RU" dirty="0"/>
              <a:t>, отсутствие </a:t>
            </a:r>
          </a:p>
          <a:p>
            <a:r>
              <a:rPr lang="ru-RU" dirty="0"/>
              <a:t>необходимости сборки контейнеров и артефактов</a:t>
            </a:r>
            <a:r>
              <a:rPr lang="en-US" dirty="0"/>
              <a:t> </a:t>
            </a:r>
            <a:r>
              <a:rPr lang="ru-RU" dirty="0"/>
              <a:t>решил обойтись облачным</a:t>
            </a:r>
            <a:r>
              <a:rPr lang="en-US" dirty="0"/>
              <a:t> CI</a:t>
            </a:r>
            <a:r>
              <a:rPr lang="ru-RU" dirty="0"/>
              <a:t> </a:t>
            </a:r>
            <a:r>
              <a:rPr lang="en-US" dirty="0" err="1"/>
              <a:t>Github</a:t>
            </a:r>
            <a:r>
              <a:rPr lang="en-US" dirty="0"/>
              <a:t> Action</a:t>
            </a:r>
            <a:r>
              <a:rPr lang="ru-RU" dirty="0"/>
              <a:t> без </a:t>
            </a:r>
            <a:r>
              <a:rPr lang="en-US" dirty="0"/>
              <a:t>self-hosted runners.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ACDA8A9-2F15-4E69-9DDE-B73FD4356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267" y="72764"/>
            <a:ext cx="4927600" cy="230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01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21FCC42C-46C0-4E7B-83B4-9176DD0DC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43408"/>
              </p:ext>
            </p:extLst>
          </p:nvPr>
        </p:nvGraphicFramePr>
        <p:xfrm>
          <a:off x="389466" y="304799"/>
          <a:ext cx="115570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7667">
                  <a:extLst>
                    <a:ext uri="{9D8B030D-6E8A-4147-A177-3AD203B41FA5}">
                      <a16:colId xmlns:a16="http://schemas.microsoft.com/office/drawing/2014/main" val="518937492"/>
                    </a:ext>
                  </a:extLst>
                </a:gridCol>
                <a:gridCol w="7789333">
                  <a:extLst>
                    <a:ext uri="{9D8B030D-6E8A-4147-A177-3AD203B41FA5}">
                      <a16:colId xmlns:a16="http://schemas.microsoft.com/office/drawing/2014/main" val="127622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Сценарий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Действие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7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Приложение падает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Systemd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его перезапускает. На это время балансировщик </a:t>
                      </a:r>
                      <a:r>
                        <a:rPr lang="en-US" dirty="0"/>
                        <a:t>Nginx </a:t>
                      </a:r>
                      <a:r>
                        <a:rPr lang="ru-RU" dirty="0"/>
                        <a:t>убирает по таймауту сервер из ротации </a:t>
                      </a:r>
                      <a:r>
                        <a:rPr lang="ru-RU" dirty="0" err="1"/>
                        <a:t>апстрима</a:t>
                      </a:r>
                      <a:r>
                        <a:rPr lang="ru-RU" dirty="0"/>
                        <a:t> и восстанавливает после запуска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20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Падает приложение деструктивно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OOM killer </a:t>
                      </a:r>
                      <a:r>
                        <a:rPr lang="ru-RU" dirty="0"/>
                        <a:t>завершает приложение по лимитам </a:t>
                      </a:r>
                      <a:r>
                        <a:rPr lang="en-US" dirty="0" err="1"/>
                        <a:t>cgroup</a:t>
                      </a:r>
                      <a:r>
                        <a:rPr lang="ru-RU" dirty="0"/>
                        <a:t>.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Systemd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 перезапускает. Инстанс продолжает работу.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5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Падает инстанс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CLB </a:t>
                      </a:r>
                      <a:r>
                        <a:rPr lang="ru-RU" dirty="0"/>
                        <a:t>следит за работоспособностью </a:t>
                      </a:r>
                      <a:r>
                        <a:rPr lang="en-US" dirty="0" err="1"/>
                        <a:t>nginx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на инстансе с приложением, в случае его неисправности передает сигнал </a:t>
                      </a:r>
                      <a:r>
                        <a:rPr lang="ru-RU" dirty="0" err="1"/>
                        <a:t>автоскейлеру</a:t>
                      </a:r>
                      <a:r>
                        <a:rPr lang="ru-RU" dirty="0"/>
                        <a:t> и он пересоздает инстанс.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68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Падает зона доступности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Используются 2 инстанса в разных зонах. При падении одной, вторая продолжит работу. </a:t>
                      </a:r>
                      <a:r>
                        <a:rPr lang="en-US" dirty="0"/>
                        <a:t>Nginx </a:t>
                      </a:r>
                      <a:r>
                        <a:rPr lang="ru-RU" dirty="0"/>
                        <a:t>уберет </a:t>
                      </a:r>
                      <a:r>
                        <a:rPr lang="ru-RU" dirty="0" err="1"/>
                        <a:t>ноду</a:t>
                      </a:r>
                      <a:r>
                        <a:rPr lang="ru-RU" dirty="0"/>
                        <a:t> из ротации.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76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Злоумышленник хочет проникнуть  в инфраструктуру из внешней\внутренней сети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Внешний периметр сети за зоной безопасности балансировщика. Разрешены только 80 и 443 порты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3000 для мониторинга. Для первоначальной настройки временно открывается 22 порт с доступом только к пользователю.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После настройки сервер </a:t>
                      </a:r>
                      <a:r>
                        <a:rPr lang="en-US" dirty="0" err="1"/>
                        <a:t>sshd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останавливается и </a:t>
                      </a:r>
                      <a:r>
                        <a:rPr lang="en-US" dirty="0"/>
                        <a:t>iptables </a:t>
                      </a:r>
                      <a:r>
                        <a:rPr lang="ru-RU" dirty="0"/>
                        <a:t>добавляет запрещающее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правило на 22 порт. Остальные хосты закрыты группами безопасности. </a:t>
                      </a:r>
                    </a:p>
                    <a:p>
                      <a:r>
                        <a:rPr lang="ru-RU" dirty="0"/>
                        <a:t>Доступ внутри сети к сервисам возможен только с определенных </a:t>
                      </a:r>
                      <a:r>
                        <a:rPr lang="en-US" dirty="0" err="1"/>
                        <a:t>ip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адресов внутри сети и на определенные порты.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327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493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A68CC44-9731-4ADA-AC33-CEE6F6FDF84C}"/>
              </a:ext>
            </a:extLst>
          </p:cNvPr>
          <p:cNvSpPr/>
          <p:nvPr/>
        </p:nvSpPr>
        <p:spPr>
          <a:xfrm>
            <a:off x="3890127" y="1385587"/>
            <a:ext cx="1735667" cy="1261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bingo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C4DF177-43CB-459D-AFA0-379B2219306A}"/>
              </a:ext>
            </a:extLst>
          </p:cNvPr>
          <p:cNvSpPr/>
          <p:nvPr/>
        </p:nvSpPr>
        <p:spPr>
          <a:xfrm>
            <a:off x="3936926" y="4202873"/>
            <a:ext cx="1735667" cy="1261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NODE2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bingo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A999771-FD79-4F62-8D8A-BCD136AB8ECA}"/>
              </a:ext>
            </a:extLst>
          </p:cNvPr>
          <p:cNvSpPr/>
          <p:nvPr/>
        </p:nvSpPr>
        <p:spPr>
          <a:xfrm>
            <a:off x="6748818" y="3429000"/>
            <a:ext cx="1735667" cy="12615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  <a:endParaRPr lang="ru-RU" dirty="0"/>
          </a:p>
          <a:p>
            <a:pPr algn="ctr"/>
            <a:r>
              <a:rPr lang="en-US" dirty="0"/>
              <a:t>+</a:t>
            </a:r>
            <a:endParaRPr lang="ru-RU" dirty="0"/>
          </a:p>
          <a:p>
            <a:pPr algn="ctr"/>
            <a:r>
              <a:rPr lang="en-US" dirty="0"/>
              <a:t>Monitoring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5F9787C-D3CF-48D4-A065-902AF2EA33B9}"/>
              </a:ext>
            </a:extLst>
          </p:cNvPr>
          <p:cNvSpPr/>
          <p:nvPr/>
        </p:nvSpPr>
        <p:spPr>
          <a:xfrm>
            <a:off x="852804" y="2794203"/>
            <a:ext cx="1735667" cy="12615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PG bouncer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260FFBF-EEC0-4AA2-AE21-ADCF32797710}"/>
              </a:ext>
            </a:extLst>
          </p:cNvPr>
          <p:cNvSpPr/>
          <p:nvPr/>
        </p:nvSpPr>
        <p:spPr>
          <a:xfrm>
            <a:off x="536686" y="1829003"/>
            <a:ext cx="2485608" cy="3173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Улыбающееся лицо 12">
            <a:extLst>
              <a:ext uri="{FF2B5EF4-FFF2-40B4-BE49-F238E27FC236}">
                <a16:creationId xmlns:a16="http://schemas.microsoft.com/office/drawing/2014/main" id="{86BDBF3C-B548-447B-B0D5-705D8EF9BAE6}"/>
              </a:ext>
            </a:extLst>
          </p:cNvPr>
          <p:cNvSpPr/>
          <p:nvPr/>
        </p:nvSpPr>
        <p:spPr>
          <a:xfrm>
            <a:off x="10668001" y="3008816"/>
            <a:ext cx="1371599" cy="1371599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ru-RU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E6EBDE02-5F69-4A30-89E5-407020C8F77E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 flipH="1">
            <a:off x="8484485" y="4179549"/>
            <a:ext cx="2384382" cy="1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3664C36-3176-4F62-8A08-2F5BF08BE6CC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5625794" y="2647121"/>
            <a:ext cx="1990858" cy="78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3C29C1A4-0C93-4FF9-BA0F-4B8FF5209907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672593" y="4690534"/>
            <a:ext cx="1944059" cy="75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E43A1231-00CE-4E5D-AA0D-BAA4CA51A74C}"/>
              </a:ext>
            </a:extLst>
          </p:cNvPr>
          <p:cNvCxnSpPr>
            <a:stCxn id="3" idx="1"/>
            <a:endCxn id="6" idx="0"/>
          </p:cNvCxnSpPr>
          <p:nvPr/>
        </p:nvCxnSpPr>
        <p:spPr>
          <a:xfrm flipH="1">
            <a:off x="1720638" y="2016354"/>
            <a:ext cx="2169489" cy="777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4085426F-9DB1-45D3-871B-4F974D958987}"/>
              </a:ext>
            </a:extLst>
          </p:cNvPr>
          <p:cNvCxnSpPr>
            <a:stCxn id="4" idx="1"/>
            <a:endCxn id="6" idx="2"/>
          </p:cNvCxnSpPr>
          <p:nvPr/>
        </p:nvCxnSpPr>
        <p:spPr>
          <a:xfrm flipH="1" flipV="1">
            <a:off x="1720638" y="4055737"/>
            <a:ext cx="2216288" cy="77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FBD8E45-8D70-42E6-9464-19C93189A0BE}"/>
              </a:ext>
            </a:extLst>
          </p:cNvPr>
          <p:cNvSpPr txBox="1"/>
          <p:nvPr/>
        </p:nvSpPr>
        <p:spPr>
          <a:xfrm>
            <a:off x="8484485" y="3598102"/>
            <a:ext cx="999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 </a:t>
            </a:r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443 </a:t>
            </a:r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443 </a:t>
            </a:r>
            <a:r>
              <a:rPr lang="en-US" dirty="0" err="1"/>
              <a:t>udp</a:t>
            </a:r>
            <a:endParaRPr lang="ru-RU" dirty="0"/>
          </a:p>
          <a:p>
            <a:r>
              <a:rPr lang="ru-RU" dirty="0"/>
              <a:t>3000 </a:t>
            </a:r>
            <a:r>
              <a:rPr lang="en-US" dirty="0" err="1"/>
              <a:t>tcp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1CC2A6-F5B3-4E12-BCBE-7D5FBDA8ECF7}"/>
              </a:ext>
            </a:extLst>
          </p:cNvPr>
          <p:cNvSpPr txBox="1"/>
          <p:nvPr/>
        </p:nvSpPr>
        <p:spPr>
          <a:xfrm>
            <a:off x="5586040" y="2109976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ru-RU" dirty="0"/>
              <a:t> 14558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C752A8-63C8-4505-827E-F2C329E7915C}"/>
              </a:ext>
            </a:extLst>
          </p:cNvPr>
          <p:cNvSpPr txBox="1"/>
          <p:nvPr/>
        </p:nvSpPr>
        <p:spPr>
          <a:xfrm>
            <a:off x="5575319" y="4613765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ru-RU" dirty="0"/>
              <a:t> 14558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96B89C-120F-44A5-A97A-BF40CE78DD1D}"/>
              </a:ext>
            </a:extLst>
          </p:cNvPr>
          <p:cNvSpPr txBox="1"/>
          <p:nvPr/>
        </p:nvSpPr>
        <p:spPr>
          <a:xfrm>
            <a:off x="1147569" y="2329105"/>
            <a:ext cx="99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en-US" dirty="0"/>
              <a:t> 6432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3EF440-1AE2-40CB-AECA-35E158237833}"/>
              </a:ext>
            </a:extLst>
          </p:cNvPr>
          <p:cNvSpPr txBox="1"/>
          <p:nvPr/>
        </p:nvSpPr>
        <p:spPr>
          <a:xfrm>
            <a:off x="1257710" y="4172101"/>
            <a:ext cx="99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tcp</a:t>
            </a:r>
            <a:r>
              <a:rPr lang="en-US" dirty="0"/>
              <a:t> 6432</a:t>
            </a:r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D0D0308-0BDC-416E-A5C6-4C3B16B22602}"/>
              </a:ext>
            </a:extLst>
          </p:cNvPr>
          <p:cNvSpPr/>
          <p:nvPr/>
        </p:nvSpPr>
        <p:spPr>
          <a:xfrm>
            <a:off x="3457592" y="658718"/>
            <a:ext cx="2752681" cy="5495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E7B4CA5E-AD9A-4482-819B-86344B3178DA}"/>
              </a:ext>
            </a:extLst>
          </p:cNvPr>
          <p:cNvSpPr/>
          <p:nvPr/>
        </p:nvSpPr>
        <p:spPr>
          <a:xfrm>
            <a:off x="6634611" y="745167"/>
            <a:ext cx="2925047" cy="4391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400C62-C96E-4DAC-BE56-F082EF134C0A}"/>
              </a:ext>
            </a:extLst>
          </p:cNvPr>
          <p:cNvSpPr txBox="1"/>
          <p:nvPr/>
        </p:nvSpPr>
        <p:spPr>
          <a:xfrm>
            <a:off x="913421" y="5000339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group</a:t>
            </a:r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864526-4114-4966-8564-343A6BF5AB49}"/>
              </a:ext>
            </a:extLst>
          </p:cNvPr>
          <p:cNvSpPr txBox="1"/>
          <p:nvPr/>
        </p:nvSpPr>
        <p:spPr>
          <a:xfrm>
            <a:off x="3936926" y="6100488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group</a:t>
            </a:r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6E093C-9F7D-4446-97CA-CAEC760D5E04}"/>
              </a:ext>
            </a:extLst>
          </p:cNvPr>
          <p:cNvSpPr txBox="1"/>
          <p:nvPr/>
        </p:nvSpPr>
        <p:spPr>
          <a:xfrm>
            <a:off x="7512981" y="5074425"/>
            <a:ext cx="15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 group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67C23C-F063-45F3-A4E5-5BDC04CDAD29}"/>
              </a:ext>
            </a:extLst>
          </p:cNvPr>
          <p:cNvSpPr/>
          <p:nvPr/>
        </p:nvSpPr>
        <p:spPr>
          <a:xfrm>
            <a:off x="10370" y="278571"/>
            <a:ext cx="9922933" cy="6316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20551-00BC-4198-B2EB-443042497225}"/>
              </a:ext>
            </a:extLst>
          </p:cNvPr>
          <p:cNvSpPr txBox="1"/>
          <p:nvPr/>
        </p:nvSpPr>
        <p:spPr>
          <a:xfrm>
            <a:off x="9255863" y="32720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VPC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D66B66A-712B-4A97-8193-67DD462EE664}"/>
              </a:ext>
            </a:extLst>
          </p:cNvPr>
          <p:cNvSpPr/>
          <p:nvPr/>
        </p:nvSpPr>
        <p:spPr>
          <a:xfrm>
            <a:off x="7204687" y="1032563"/>
            <a:ext cx="1691764" cy="14053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ELB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Access log</a:t>
            </a:r>
            <a:endParaRPr lang="ru-RU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2E4083B-45DF-4D3B-A5E9-98DC90DA7F58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625794" y="1393593"/>
            <a:ext cx="1578893" cy="34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7C0EE2F-0746-47E9-88FC-C45D06873B4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672593" y="1735248"/>
            <a:ext cx="1532094" cy="243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AF6D6C6-31F8-4400-9464-C6AC1B43ACE3}"/>
              </a:ext>
            </a:extLst>
          </p:cNvPr>
          <p:cNvCxnSpPr>
            <a:stCxn id="13" idx="1"/>
            <a:endCxn id="12" idx="3"/>
          </p:cNvCxnSpPr>
          <p:nvPr/>
        </p:nvCxnSpPr>
        <p:spPr>
          <a:xfrm flipH="1" flipV="1">
            <a:off x="8896451" y="1735248"/>
            <a:ext cx="1972416" cy="147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7871879-6D8A-4057-86BC-BDA44E202669}"/>
              </a:ext>
            </a:extLst>
          </p:cNvPr>
          <p:cNvSpPr txBox="1"/>
          <p:nvPr/>
        </p:nvSpPr>
        <p:spPr>
          <a:xfrm>
            <a:off x="8852631" y="1201665"/>
            <a:ext cx="88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 </a:t>
            </a:r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443 </a:t>
            </a:r>
            <a:r>
              <a:rPr lang="en-US" dirty="0" err="1"/>
              <a:t>tcp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4E1B6E-F2E3-4949-B47B-FAE7F8F94F00}"/>
              </a:ext>
            </a:extLst>
          </p:cNvPr>
          <p:cNvSpPr txBox="1"/>
          <p:nvPr/>
        </p:nvSpPr>
        <p:spPr>
          <a:xfrm>
            <a:off x="10046384" y="224583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elb.aws.runalsh.ru</a:t>
            </a:r>
            <a:endParaRPr lang="ru-R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C63FB9-F46E-48C4-90AC-D1BD45F342C9}"/>
              </a:ext>
            </a:extLst>
          </p:cNvPr>
          <p:cNvSpPr txBox="1"/>
          <p:nvPr/>
        </p:nvSpPr>
        <p:spPr>
          <a:xfrm>
            <a:off x="9877217" y="4420271"/>
            <a:ext cx="230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httplb3.aws.runalsh.ru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2740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297BAA-495E-4030-A164-93A25C694511}"/>
              </a:ext>
            </a:extLst>
          </p:cNvPr>
          <p:cNvSpPr txBox="1"/>
          <p:nvPr/>
        </p:nvSpPr>
        <p:spPr>
          <a:xfrm>
            <a:off x="5096933" y="152399"/>
            <a:ext cx="2247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HTTP/3 </a:t>
            </a:r>
            <a:r>
              <a:rPr lang="ru-RU" sz="2400" b="1" dirty="0"/>
              <a:t>и </a:t>
            </a:r>
            <a:r>
              <a:rPr lang="en-US" sz="2400" b="1" dirty="0"/>
              <a:t>HTTPS</a:t>
            </a:r>
            <a:endParaRPr lang="ru-RU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49EC30-93DF-4C25-9E73-2D49467F760D}"/>
              </a:ext>
            </a:extLst>
          </p:cNvPr>
          <p:cNvSpPr txBox="1"/>
          <p:nvPr/>
        </p:nvSpPr>
        <p:spPr>
          <a:xfrm>
            <a:off x="491066" y="868065"/>
            <a:ext cx="74318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 балансировщике установлен </a:t>
            </a:r>
            <a:r>
              <a:rPr lang="en-US" dirty="0" err="1"/>
              <a:t>nginx</a:t>
            </a:r>
            <a:r>
              <a:rPr lang="en-US" dirty="0"/>
              <a:t> </a:t>
            </a:r>
            <a:r>
              <a:rPr lang="ru-RU" dirty="0"/>
              <a:t>версии </a:t>
            </a:r>
            <a:r>
              <a:rPr lang="en-US" dirty="0"/>
              <a:t>1.25.3 </a:t>
            </a:r>
            <a:r>
              <a:rPr lang="ru-RU" dirty="0"/>
              <a:t>с поддержкой </a:t>
            </a:r>
            <a:r>
              <a:rPr lang="en-US" dirty="0"/>
              <a:t>http/3.</a:t>
            </a:r>
          </a:p>
          <a:p>
            <a:r>
              <a:rPr lang="ru-RU" dirty="0"/>
              <a:t>В группах безопасности открыт 443 </a:t>
            </a:r>
            <a:r>
              <a:rPr lang="en-US" dirty="0" err="1"/>
              <a:t>udp</a:t>
            </a:r>
            <a:r>
              <a:rPr lang="en-US" dirty="0"/>
              <a:t> </a:t>
            </a:r>
            <a:r>
              <a:rPr lang="ru-RU" dirty="0"/>
              <a:t>порт для него.</a:t>
            </a:r>
          </a:p>
          <a:p>
            <a:endParaRPr lang="ru-RU" dirty="0"/>
          </a:p>
          <a:p>
            <a:r>
              <a:rPr lang="ru-RU" dirty="0"/>
              <a:t>Сервис доступен по адресу </a:t>
            </a:r>
            <a:r>
              <a:rPr lang="en-US" dirty="0">
                <a:hlinkClick r:id="rId2"/>
              </a:rPr>
              <a:t>https://httplb3.aws.runalsh.ru/&lt;endpoint</a:t>
            </a:r>
            <a:r>
              <a:rPr lang="en-US" dirty="0"/>
              <a:t>&gt;</a:t>
            </a:r>
          </a:p>
          <a:p>
            <a:endParaRPr lang="ru-RU" dirty="0"/>
          </a:p>
          <a:p>
            <a:r>
              <a:rPr lang="ru-RU" dirty="0"/>
              <a:t>Запрос по </a:t>
            </a:r>
            <a:r>
              <a:rPr lang="en-US" dirty="0"/>
              <a:t>/</a:t>
            </a:r>
            <a:r>
              <a:rPr lang="en-US" dirty="0" err="1"/>
              <a:t>long_dummy</a:t>
            </a:r>
            <a:r>
              <a:rPr lang="en-US" dirty="0"/>
              <a:t> </a:t>
            </a:r>
            <a:r>
              <a:rPr lang="ru-RU" dirty="0" err="1"/>
              <a:t>кешируется</a:t>
            </a:r>
            <a:r>
              <a:rPr lang="ru-RU" dirty="0"/>
              <a:t> на 50 секунд.</a:t>
            </a:r>
          </a:p>
          <a:p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BE7D634-9547-4941-83A3-1381EE77F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38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55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C7A5BB-CA07-48AB-9B32-459EE73FE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846"/>
          <a:stretch/>
        </p:blipFill>
        <p:spPr>
          <a:xfrm>
            <a:off x="728132" y="517585"/>
            <a:ext cx="10295467" cy="5322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527C6D-5C09-430F-A5C4-EF7B9F7D96A1}"/>
              </a:ext>
            </a:extLst>
          </p:cNvPr>
          <p:cNvSpPr txBox="1"/>
          <p:nvPr/>
        </p:nvSpPr>
        <p:spPr>
          <a:xfrm>
            <a:off x="4804300" y="152400"/>
            <a:ext cx="1693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Monitoring </a:t>
            </a:r>
            <a:endParaRPr lang="ru-RU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0EB02-5BC1-4AB8-9BE6-7D221C91F180}"/>
              </a:ext>
            </a:extLst>
          </p:cNvPr>
          <p:cNvSpPr txBox="1"/>
          <p:nvPr/>
        </p:nvSpPr>
        <p:spPr>
          <a:xfrm>
            <a:off x="136917" y="5934670"/>
            <a:ext cx="12173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данном проекте метрика запросов и ответов собирается только с балансировщика. </a:t>
            </a:r>
          </a:p>
          <a:p>
            <a:r>
              <a:rPr lang="ru-RU" dirty="0"/>
              <a:t>Для сбора метрик с экземпляров приложений </a:t>
            </a:r>
            <a:r>
              <a:rPr lang="en-US" dirty="0"/>
              <a:t>bingo </a:t>
            </a:r>
            <a:r>
              <a:rPr lang="ru-RU" dirty="0"/>
              <a:t>использовал </a:t>
            </a:r>
            <a:r>
              <a:rPr lang="en-US" dirty="0" err="1"/>
              <a:t>fluentd</a:t>
            </a:r>
            <a:r>
              <a:rPr lang="en-US" dirty="0"/>
              <a:t> </a:t>
            </a:r>
            <a:r>
              <a:rPr lang="ru-RU" dirty="0"/>
              <a:t>с  </a:t>
            </a:r>
            <a:r>
              <a:rPr lang="ru-RU" dirty="0" err="1"/>
              <a:t>кастомным</a:t>
            </a:r>
            <a:r>
              <a:rPr lang="ru-RU" dirty="0"/>
              <a:t> сбором метрик, но не реализовал </a:t>
            </a:r>
            <a:endParaRPr lang="en-US" dirty="0"/>
          </a:p>
          <a:p>
            <a:r>
              <a:rPr lang="ru-RU" dirty="0"/>
              <a:t>вывод в </a:t>
            </a:r>
            <a:r>
              <a:rPr lang="en-US" dirty="0"/>
              <a:t>Grafana </a:t>
            </a:r>
            <a:r>
              <a:rPr lang="ru-RU" dirty="0"/>
              <a:t>из-за недостатка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238993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0977ED-150C-4DBB-B294-37D7073565F5}"/>
              </a:ext>
            </a:extLst>
          </p:cNvPr>
          <p:cNvSpPr txBox="1"/>
          <p:nvPr/>
        </p:nvSpPr>
        <p:spPr>
          <a:xfrm>
            <a:off x="575733" y="835942"/>
            <a:ext cx="479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Запускаем бинарный файл – получаем ошибку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51E758-4223-4F18-B772-1693868C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864" y="188719"/>
            <a:ext cx="5641490" cy="2258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35E738-DF8B-43D2-B0EE-91755B94D446}"/>
              </a:ext>
            </a:extLst>
          </p:cNvPr>
          <p:cNvSpPr txBox="1"/>
          <p:nvPr/>
        </p:nvSpPr>
        <p:spPr>
          <a:xfrm>
            <a:off x="475626" y="2344746"/>
            <a:ext cx="545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Запускаем из-под </a:t>
            </a:r>
            <a:r>
              <a:rPr lang="en-US" dirty="0" err="1"/>
              <a:t>strace</a:t>
            </a:r>
            <a:r>
              <a:rPr lang="ru-RU" dirty="0"/>
              <a:t>, видим что не находит файл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CC2CF9-4427-4118-8937-92BCB65ED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633" y="2887001"/>
            <a:ext cx="8992855" cy="1390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35E7E1-7D03-4AF3-B31F-05B830F87FEE}"/>
              </a:ext>
            </a:extLst>
          </p:cNvPr>
          <p:cNvSpPr txBox="1"/>
          <p:nvPr/>
        </p:nvSpPr>
        <p:spPr>
          <a:xfrm>
            <a:off x="574995" y="4597812"/>
            <a:ext cx="446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Создаем его, снова запускаем из-под </a:t>
            </a:r>
            <a:r>
              <a:rPr lang="en-US" dirty="0" err="1"/>
              <a:t>strace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265F07C-F5AD-4608-B30F-88EA2B3A3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966" y="5136725"/>
            <a:ext cx="9338733" cy="141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15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1C14D9-DF52-4CB9-9ADB-8B0F7632D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446" y="0"/>
            <a:ext cx="7326554" cy="371686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554B69-C203-4B7A-95B0-04805591EA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633"/>
          <a:stretch/>
        </p:blipFill>
        <p:spPr>
          <a:xfrm>
            <a:off x="4098566" y="3414082"/>
            <a:ext cx="4063998" cy="34439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7D94E9-FEBA-4A7C-B256-6C454F8A2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564" y="3545518"/>
            <a:ext cx="4029436" cy="3327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CD537C-DBBC-4896-9E49-D3B6D6CD8667}"/>
              </a:ext>
            </a:extLst>
          </p:cNvPr>
          <p:cNvSpPr txBox="1"/>
          <p:nvPr/>
        </p:nvSpPr>
        <p:spPr>
          <a:xfrm>
            <a:off x="203550" y="175364"/>
            <a:ext cx="450391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Графическая визуализация – </a:t>
            </a:r>
            <a:r>
              <a:rPr lang="en-US" dirty="0"/>
              <a:t>Grafana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Коллектор метрик – </a:t>
            </a:r>
            <a:r>
              <a:rPr lang="en-US" dirty="0"/>
              <a:t>Prometheus</a:t>
            </a:r>
            <a:r>
              <a:rPr lang="ru-RU" dirty="0"/>
              <a:t>.</a:t>
            </a:r>
          </a:p>
          <a:p>
            <a:r>
              <a:rPr lang="ru-RU" dirty="0"/>
              <a:t>В формат логов для </a:t>
            </a:r>
            <a:r>
              <a:rPr lang="en-US" dirty="0"/>
              <a:t>Nginx </a:t>
            </a:r>
            <a:r>
              <a:rPr lang="ru-RU" dirty="0"/>
              <a:t>добавлен </a:t>
            </a:r>
            <a:endParaRPr lang="en-US" dirty="0"/>
          </a:p>
          <a:p>
            <a:r>
              <a:rPr lang="ru-RU" dirty="0"/>
              <a:t>параметр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upstream_response_time</a:t>
            </a:r>
            <a:r>
              <a:rPr lang="ru-RU" b="0" dirty="0">
                <a:effectLst/>
                <a:latin typeface="Consolas" panose="020B0609020204030204" pitchFamily="49" charset="0"/>
              </a:rPr>
              <a:t>.</a:t>
            </a:r>
            <a:endParaRPr lang="ru-RU" dirty="0"/>
          </a:p>
          <a:p>
            <a:r>
              <a:rPr lang="ru-RU" dirty="0"/>
              <a:t>Конвертор метрик </a:t>
            </a:r>
            <a:r>
              <a:rPr lang="en-US" dirty="0"/>
              <a:t>Nginx </a:t>
            </a:r>
            <a:r>
              <a:rPr lang="ru-RU" dirty="0"/>
              <a:t>в формат </a:t>
            </a:r>
            <a:endParaRPr lang="en-US" dirty="0"/>
          </a:p>
          <a:p>
            <a:r>
              <a:rPr lang="en-US" dirty="0" err="1"/>
              <a:t>Prometeheus</a:t>
            </a:r>
            <a:r>
              <a:rPr lang="en-US" dirty="0"/>
              <a:t> – </a:t>
            </a:r>
            <a:r>
              <a:rPr lang="en-US" dirty="0" err="1"/>
              <a:t>FluentD</a:t>
            </a:r>
            <a:r>
              <a:rPr lang="ru-RU" dirty="0"/>
              <a:t>.</a:t>
            </a:r>
          </a:p>
          <a:p>
            <a:r>
              <a:rPr lang="ru-RU" dirty="0"/>
              <a:t>Отправка метрик </a:t>
            </a:r>
            <a:r>
              <a:rPr lang="en-US" dirty="0"/>
              <a:t>Nginx </a:t>
            </a:r>
            <a:r>
              <a:rPr lang="ru-RU" dirty="0"/>
              <a:t>в </a:t>
            </a:r>
            <a:r>
              <a:rPr lang="en-US" dirty="0"/>
              <a:t>Prometheus </a:t>
            </a:r>
            <a:r>
              <a:rPr lang="ru-RU" dirty="0"/>
              <a:t> - </a:t>
            </a:r>
            <a:r>
              <a:rPr lang="en-US" dirty="0"/>
              <a:t>Nginx Prometheus Exporter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Первый </a:t>
            </a:r>
            <a:r>
              <a:rPr lang="ru-RU" dirty="0" err="1"/>
              <a:t>дашбоард</a:t>
            </a:r>
            <a:r>
              <a:rPr lang="ru-RU" dirty="0"/>
              <a:t> по 3 </a:t>
            </a:r>
            <a:r>
              <a:rPr lang="en-US" dirty="0"/>
              <a:t>“</a:t>
            </a:r>
            <a:r>
              <a:rPr lang="ru-RU" dirty="0"/>
              <a:t>золотым сигналам</a:t>
            </a:r>
            <a:r>
              <a:rPr lang="en-US" dirty="0"/>
              <a:t>”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Latency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Traffic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Errors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  <a:p>
            <a:endParaRPr lang="ru-RU" dirty="0"/>
          </a:p>
          <a:p>
            <a:r>
              <a:rPr lang="ru-RU" dirty="0"/>
              <a:t>В поле </a:t>
            </a:r>
            <a:r>
              <a:rPr lang="en-US" dirty="0"/>
              <a:t>path </a:t>
            </a:r>
            <a:r>
              <a:rPr lang="ru-RU" dirty="0"/>
              <a:t>можно выбрать </a:t>
            </a:r>
            <a:endParaRPr lang="en-US" dirty="0"/>
          </a:p>
          <a:p>
            <a:r>
              <a:rPr lang="ru-RU" dirty="0"/>
              <a:t>интересующий </a:t>
            </a:r>
            <a:r>
              <a:rPr lang="ru-RU" dirty="0" err="1"/>
              <a:t>эндпоинт</a:t>
            </a:r>
            <a:r>
              <a:rPr lang="ru-RU" dirty="0"/>
              <a:t> и по нему </a:t>
            </a:r>
            <a:endParaRPr lang="en-US" dirty="0"/>
          </a:p>
          <a:p>
            <a:r>
              <a:rPr lang="ru-RU" dirty="0"/>
              <a:t>будет выдана статистика по  </a:t>
            </a:r>
            <a:endParaRPr lang="en-US" dirty="0"/>
          </a:p>
          <a:p>
            <a:r>
              <a:rPr lang="ru-RU" dirty="0"/>
              <a:t>задержкам ответа с 50,</a:t>
            </a:r>
            <a:r>
              <a:rPr lang="en-US" dirty="0"/>
              <a:t> </a:t>
            </a:r>
            <a:r>
              <a:rPr lang="ru-RU" dirty="0"/>
              <a:t> 90 и 99 </a:t>
            </a:r>
            <a:r>
              <a:rPr lang="ru-RU" dirty="0" err="1"/>
              <a:t>процентилями</a:t>
            </a:r>
            <a:r>
              <a:rPr lang="en-US" dirty="0"/>
              <a:t>.</a:t>
            </a:r>
          </a:p>
          <a:p>
            <a:endParaRPr lang="ru-RU" dirty="0"/>
          </a:p>
          <a:p>
            <a:r>
              <a:rPr lang="ru-RU" dirty="0"/>
              <a:t>Второе поле - трафик в </a:t>
            </a:r>
            <a:r>
              <a:rPr lang="en-US" dirty="0"/>
              <a:t>RPS.</a:t>
            </a:r>
            <a:endParaRPr lang="ru-RU" dirty="0"/>
          </a:p>
          <a:p>
            <a:endParaRPr lang="en-US" dirty="0"/>
          </a:p>
          <a:p>
            <a:r>
              <a:rPr lang="ru-RU" dirty="0"/>
              <a:t>Третье – доступность сервисов.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519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BB2E0C-4267-4256-903A-01075300FF8F}"/>
              </a:ext>
            </a:extLst>
          </p:cNvPr>
          <p:cNvSpPr txBox="1"/>
          <p:nvPr/>
        </p:nvSpPr>
        <p:spPr>
          <a:xfrm>
            <a:off x="177800" y="831334"/>
            <a:ext cx="3581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поле </a:t>
            </a:r>
            <a:r>
              <a:rPr lang="en-US" dirty="0"/>
              <a:t>status </a:t>
            </a:r>
            <a:r>
              <a:rPr lang="ru-RU" dirty="0"/>
              <a:t>можно выбрать</a:t>
            </a:r>
          </a:p>
          <a:p>
            <a:r>
              <a:rPr lang="ru-RU" dirty="0"/>
              <a:t>Запросы, которые завершились с </a:t>
            </a:r>
            <a:endParaRPr lang="en-US" dirty="0"/>
          </a:p>
          <a:p>
            <a:r>
              <a:rPr lang="ru-RU" dirty="0"/>
              <a:t>ошибкой – </a:t>
            </a:r>
            <a:r>
              <a:rPr lang="en-US" dirty="0"/>
              <a:t>error </a:t>
            </a:r>
            <a:r>
              <a:rPr lang="ru-RU" dirty="0"/>
              <a:t>или успешно – </a:t>
            </a:r>
            <a:r>
              <a:rPr lang="en-US" dirty="0"/>
              <a:t>success.</a:t>
            </a:r>
          </a:p>
          <a:p>
            <a:endParaRPr lang="en-US" dirty="0"/>
          </a:p>
          <a:p>
            <a:r>
              <a:rPr lang="ru-RU" dirty="0"/>
              <a:t>Поле </a:t>
            </a:r>
            <a:r>
              <a:rPr lang="en-US" dirty="0"/>
              <a:t>method – </a:t>
            </a:r>
            <a:r>
              <a:rPr lang="ru-RU" dirty="0"/>
              <a:t>выбор типа запроса – </a:t>
            </a:r>
            <a:r>
              <a:rPr lang="en-US" dirty="0"/>
              <a:t>GET POST DELETE PUT. ALL – </a:t>
            </a:r>
            <a:r>
              <a:rPr lang="ru-RU" dirty="0"/>
              <a:t>показать все.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1FB5A7-2965-4023-B98D-47BAD45FF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327" y="0"/>
            <a:ext cx="8294673" cy="32899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AC4CFF-FB2A-4D39-936E-0E38BB060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036" y="3289944"/>
            <a:ext cx="4308964" cy="3568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C122EF-730E-43D7-B66B-009230974D55}"/>
              </a:ext>
            </a:extLst>
          </p:cNvPr>
          <p:cNvSpPr txBox="1"/>
          <p:nvPr/>
        </p:nvSpPr>
        <p:spPr>
          <a:xfrm>
            <a:off x="362309" y="3933645"/>
            <a:ext cx="737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Интерфейс </a:t>
            </a:r>
            <a:r>
              <a:rPr lang="en-US" dirty="0"/>
              <a:t>Grafana </a:t>
            </a:r>
            <a:r>
              <a:rPr lang="ru-RU" dirty="0"/>
              <a:t>доступен на </a:t>
            </a:r>
            <a:r>
              <a:rPr lang="ru-RU" dirty="0" err="1"/>
              <a:t>эндпоинте</a:t>
            </a:r>
            <a:r>
              <a:rPr lang="ru-RU" dirty="0"/>
              <a:t> </a:t>
            </a:r>
            <a:r>
              <a:rPr lang="en-US" dirty="0"/>
              <a:t>/monitoring </a:t>
            </a:r>
            <a:r>
              <a:rPr lang="ru-RU" dirty="0"/>
              <a:t>и так же доступен</a:t>
            </a:r>
          </a:p>
          <a:p>
            <a:r>
              <a:rPr lang="ru-RU" dirty="0"/>
              <a:t>по </a:t>
            </a:r>
            <a:r>
              <a:rPr lang="en-US" dirty="0"/>
              <a:t>https</a:t>
            </a:r>
            <a:r>
              <a:rPr lang="ru-RU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136293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8C1344-2C10-4D37-90BA-58D4EC1EF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33" y="100542"/>
            <a:ext cx="11624733" cy="50071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D7CE6D-6D6E-4182-942D-AB17A5E6659E}"/>
              </a:ext>
            </a:extLst>
          </p:cNvPr>
          <p:cNvSpPr txBox="1"/>
          <p:nvPr/>
        </p:nvSpPr>
        <p:spPr>
          <a:xfrm>
            <a:off x="677333" y="5452533"/>
            <a:ext cx="1052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Ещё один </a:t>
            </a:r>
            <a:r>
              <a:rPr lang="ru-RU" dirty="0" err="1"/>
              <a:t>дашборд</a:t>
            </a:r>
            <a:r>
              <a:rPr lang="ru-RU" dirty="0"/>
              <a:t> показывает статистику по активным соединения, </a:t>
            </a:r>
            <a:r>
              <a:rPr lang="en-US" dirty="0"/>
              <a:t>RPS </a:t>
            </a:r>
            <a:r>
              <a:rPr lang="ru-RU" dirty="0"/>
              <a:t>по приложению </a:t>
            </a:r>
            <a:r>
              <a:rPr lang="en-US" dirty="0"/>
              <a:t>Nginx </a:t>
            </a:r>
            <a:r>
              <a:rPr lang="ru-RU" dirty="0"/>
              <a:t>в общем </a:t>
            </a:r>
          </a:p>
        </p:txBody>
      </p:sp>
    </p:spTree>
    <p:extLst>
      <p:ext uri="{BB962C8B-B14F-4D97-AF65-F5344CB8AC3E}">
        <p14:creationId xmlns:p14="http://schemas.microsoft.com/office/powerpoint/2010/main" val="3593446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E8BFBB-76DD-4B72-A2B6-DDD47978B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155475"/>
            <a:ext cx="8788400" cy="47987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9AE587-A64F-48E0-8E14-04E66A839F71}"/>
              </a:ext>
            </a:extLst>
          </p:cNvPr>
          <p:cNvSpPr txBox="1"/>
          <p:nvPr/>
        </p:nvSpPr>
        <p:spPr>
          <a:xfrm>
            <a:off x="874624" y="5374895"/>
            <a:ext cx="10188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Также добавлен </a:t>
            </a:r>
            <a:r>
              <a:rPr lang="en-US" dirty="0"/>
              <a:t>Node Exporter </a:t>
            </a:r>
            <a:r>
              <a:rPr lang="ru-RU" dirty="0"/>
              <a:t>для сбора метрик с системы балансировщика. </a:t>
            </a:r>
            <a:r>
              <a:rPr lang="ru-RU" dirty="0" err="1"/>
              <a:t>Дашборды</a:t>
            </a:r>
            <a:r>
              <a:rPr lang="ru-RU" dirty="0"/>
              <a:t> для </a:t>
            </a:r>
            <a:r>
              <a:rPr lang="en-US" dirty="0"/>
              <a:t>Grafana </a:t>
            </a:r>
            <a:endParaRPr lang="ru-RU" dirty="0"/>
          </a:p>
          <a:p>
            <a:r>
              <a:rPr lang="ru-RU" dirty="0"/>
              <a:t>при желании можно добавить из каталога.</a:t>
            </a:r>
          </a:p>
        </p:txBody>
      </p:sp>
    </p:spTree>
    <p:extLst>
      <p:ext uri="{BB962C8B-B14F-4D97-AF65-F5344CB8AC3E}">
        <p14:creationId xmlns:p14="http://schemas.microsoft.com/office/powerpoint/2010/main" val="1912711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4E1901-8B1A-4DE9-AD80-5D99D047AA47}"/>
              </a:ext>
            </a:extLst>
          </p:cNvPr>
          <p:cNvSpPr txBox="1"/>
          <p:nvPr/>
        </p:nvSpPr>
        <p:spPr>
          <a:xfrm>
            <a:off x="5607821" y="211092"/>
            <a:ext cx="976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Итог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DC6E0-BF7E-4B48-8DCF-E75182BCAAB3}"/>
              </a:ext>
            </a:extLst>
          </p:cNvPr>
          <p:cNvSpPr txBox="1"/>
          <p:nvPr/>
        </p:nvSpPr>
        <p:spPr>
          <a:xfrm>
            <a:off x="548895" y="612844"/>
            <a:ext cx="1136394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Спасибо за классный проект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ru-RU" sz="2000" dirty="0">
              <a:sym typeface="Wingdings" panose="05000000000000000000" pitchFamily="2" charset="2"/>
            </a:endParaRPr>
          </a:p>
          <a:p>
            <a:endParaRPr lang="ru-RU" sz="2000" dirty="0">
              <a:sym typeface="Wingdings" panose="05000000000000000000" pitchFamily="2" charset="2"/>
            </a:endParaRPr>
          </a:p>
          <a:p>
            <a:r>
              <a:rPr lang="ru-RU" sz="2000" dirty="0">
                <a:sym typeface="Wingdings" panose="05000000000000000000" pitchFamily="2" charset="2"/>
              </a:rPr>
              <a:t>Вроде как выполнил все требования + все </a:t>
            </a:r>
            <a:r>
              <a:rPr lang="ru-RU" sz="2000" dirty="0" err="1">
                <a:sym typeface="Wingdings" panose="05000000000000000000" pitchFamily="2" charset="2"/>
              </a:rPr>
              <a:t>доп</a:t>
            </a:r>
            <a:r>
              <a:rPr lang="ru-RU" sz="2000" dirty="0">
                <a:sym typeface="Wingdings" panose="05000000000000000000" pitchFamily="2" charset="2"/>
              </a:rPr>
              <a:t> задания, но может кроме обработки логов </a:t>
            </a:r>
          </a:p>
          <a:p>
            <a:r>
              <a:rPr lang="ru-RU" sz="2000" dirty="0">
                <a:sym typeface="Wingdings" panose="05000000000000000000" pitchFamily="2" charset="2"/>
              </a:rPr>
              <a:t>ошибок от самих приложений, но заменил это на снятие ошибок на </a:t>
            </a:r>
            <a:r>
              <a:rPr lang="ru-RU" sz="2000" dirty="0" err="1">
                <a:sym typeface="Wingdings" panose="05000000000000000000" pitchFamily="2" charset="2"/>
              </a:rPr>
              <a:t>эндпоинтах</a:t>
            </a:r>
            <a:r>
              <a:rPr lang="ru-RU" sz="2000" dirty="0">
                <a:sym typeface="Wingdings" panose="05000000000000000000" pitchFamily="2" charset="2"/>
              </a:rPr>
              <a:t>…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ru-RU" sz="2000" dirty="0">
                <a:sym typeface="Wingdings" panose="05000000000000000000" pitchFamily="2" charset="2"/>
              </a:rPr>
              <a:t>Было приятно поработать над ним,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ru-RU" sz="2000" dirty="0">
                <a:sym typeface="Wingdings" panose="05000000000000000000" pitchFamily="2" charset="2"/>
              </a:rPr>
              <a:t>хотя времени на него не хватило чтобы допилить.</a:t>
            </a:r>
          </a:p>
          <a:p>
            <a:r>
              <a:rPr lang="ru-RU" sz="2000" dirty="0">
                <a:sym typeface="Wingdings" panose="05000000000000000000" pitchFamily="2" charset="2"/>
              </a:rPr>
              <a:t>Давно не использовал </a:t>
            </a:r>
            <a:r>
              <a:rPr lang="en-US" sz="2000" dirty="0" err="1">
                <a:sym typeface="Wingdings" panose="05000000000000000000" pitchFamily="2" charset="2"/>
              </a:rPr>
              <a:t>strace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ru-RU" sz="2000" dirty="0">
                <a:sym typeface="Wingdings" panose="05000000000000000000" pitchFamily="2" charset="2"/>
              </a:rPr>
              <a:t>потому что не было необходимости. </a:t>
            </a:r>
          </a:p>
          <a:p>
            <a:r>
              <a:rPr lang="ru-RU" sz="2000" dirty="0">
                <a:sym typeface="Wingdings" panose="05000000000000000000" pitchFamily="2" charset="2"/>
              </a:rPr>
              <a:t>С базами работал мало, но домашние задания по нему были интересные.</a:t>
            </a:r>
          </a:p>
          <a:p>
            <a:endParaRPr lang="ru-RU" sz="2000" dirty="0">
              <a:sym typeface="Wingdings" panose="05000000000000000000" pitchFamily="2" charset="2"/>
            </a:endParaRPr>
          </a:p>
          <a:p>
            <a:r>
              <a:rPr lang="ru-RU" sz="2000" dirty="0">
                <a:sym typeface="Wingdings" panose="05000000000000000000" pitchFamily="2" charset="2"/>
              </a:rPr>
              <a:t>В финальном задании нет требований и</a:t>
            </a:r>
            <a:r>
              <a:rPr lang="en-US" sz="2000" dirty="0">
                <a:sym typeface="Wingdings" panose="05000000000000000000" pitchFamily="2" charset="2"/>
              </a:rPr>
              <a:t>c</a:t>
            </a:r>
            <a:r>
              <a:rPr lang="ru-RU" sz="2000" dirty="0">
                <a:sym typeface="Wingdings" panose="05000000000000000000" pitchFamily="2" charset="2"/>
              </a:rPr>
              <a:t>пользования высокоуровневых абстракций </a:t>
            </a:r>
            <a:r>
              <a:rPr lang="ru-RU" sz="2000" dirty="0" err="1">
                <a:sym typeface="Wingdings" panose="05000000000000000000" pitchFamily="2" charset="2"/>
              </a:rPr>
              <a:t>типо</a:t>
            </a:r>
            <a:r>
              <a:rPr lang="ru-RU" sz="2000" dirty="0">
                <a:sym typeface="Wingdings" panose="05000000000000000000" pitchFamily="2" charset="2"/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Kubernetes, </a:t>
            </a:r>
          </a:p>
          <a:p>
            <a:r>
              <a:rPr lang="ru-RU" sz="2000" dirty="0">
                <a:sym typeface="Wingdings" panose="05000000000000000000" pitchFamily="2" charset="2"/>
              </a:rPr>
              <a:t>составлен курс с учетом минимально необходимых навыков для будущих инженеров.</a:t>
            </a:r>
          </a:p>
          <a:p>
            <a:r>
              <a:rPr lang="ru-RU" sz="2000" dirty="0">
                <a:sym typeface="Wingdings" panose="05000000000000000000" pitchFamily="2" charset="2"/>
              </a:rPr>
              <a:t>В свободное время прохожу различные курсы, лабы, в т.ч. от Яндекс Облака (получил все </a:t>
            </a:r>
          </a:p>
          <a:p>
            <a:r>
              <a:rPr lang="ru-RU" sz="2000" dirty="0">
                <a:sym typeface="Wingdings" panose="05000000000000000000" pitchFamily="2" charset="2"/>
              </a:rPr>
              <a:t>сертификаты и всё прошёл, кстати)). Ваш курс отличается тем, что он предлагает вернуться </a:t>
            </a:r>
          </a:p>
          <a:p>
            <a:r>
              <a:rPr lang="ru-RU" sz="2000" dirty="0">
                <a:sym typeface="Wingdings" panose="05000000000000000000" pitchFamily="2" charset="2"/>
              </a:rPr>
              <a:t>к базовым знаниям и что-то вспомнить. </a:t>
            </a:r>
          </a:p>
          <a:p>
            <a:endParaRPr lang="ru-RU" sz="2000" dirty="0">
              <a:sym typeface="Wingdings" panose="05000000000000000000" pitchFamily="2" charset="2"/>
            </a:endParaRPr>
          </a:p>
          <a:p>
            <a:r>
              <a:rPr lang="ru-RU" sz="2000" dirty="0">
                <a:sym typeface="Wingdings" panose="05000000000000000000" pitchFamily="2" charset="2"/>
              </a:rPr>
              <a:t>Огромное спасибо всей команде </a:t>
            </a:r>
            <a:r>
              <a:rPr lang="en-US" sz="2000" dirty="0">
                <a:sym typeface="Wingdings" panose="05000000000000000000" pitchFamily="2" charset="2"/>
              </a:rPr>
              <a:t>:D</a:t>
            </a:r>
            <a:endParaRPr lang="ru-RU" sz="2000" dirty="0">
              <a:sym typeface="Wingdings" panose="05000000000000000000" pitchFamily="2" charset="2"/>
            </a:endParaRPr>
          </a:p>
          <a:p>
            <a:endParaRPr lang="ru-RU" sz="2000" dirty="0">
              <a:sym typeface="Wingdings" panose="05000000000000000000" pitchFamily="2" charset="2"/>
            </a:endParaRPr>
          </a:p>
          <a:p>
            <a:r>
              <a:rPr lang="ru-RU" sz="2000" dirty="0">
                <a:sym typeface="Wingdings" panose="05000000000000000000" pitchFamily="2" charset="2"/>
              </a:rPr>
              <a:t>З.Ы.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ru-RU" sz="2000" dirty="0">
                <a:sym typeface="Wingdings" panose="05000000000000000000" pitchFamily="2" charset="2"/>
              </a:rPr>
              <a:t>Пете отдельный респект)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6204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5F98E3-A50C-4786-8079-4C9D268D4259}"/>
              </a:ext>
            </a:extLst>
          </p:cNvPr>
          <p:cNvSpPr txBox="1"/>
          <p:nvPr/>
        </p:nvSpPr>
        <p:spPr>
          <a:xfrm>
            <a:off x="558800" y="355600"/>
            <a:ext cx="110700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Создаем ещё один файл, содержимое</a:t>
            </a:r>
            <a:r>
              <a:rPr lang="en-US" dirty="0"/>
              <a:t> </a:t>
            </a:r>
            <a:r>
              <a:rPr lang="ru-RU" dirty="0"/>
              <a:t>его берем из вывода команды </a:t>
            </a:r>
            <a:r>
              <a:rPr lang="en-US" dirty="0"/>
              <a:t>/bingo –help</a:t>
            </a:r>
            <a:r>
              <a:rPr lang="ru-RU" dirty="0"/>
              <a:t> и </a:t>
            </a:r>
            <a:r>
              <a:rPr lang="en-US" dirty="0"/>
              <a:t>/bingo </a:t>
            </a:r>
            <a:r>
              <a:rPr lang="en-US" dirty="0" err="1"/>
              <a:t>print_default_config</a:t>
            </a:r>
            <a:endParaRPr lang="ru-RU" dirty="0"/>
          </a:p>
          <a:p>
            <a:endParaRPr lang="ru-RU" dirty="0"/>
          </a:p>
          <a:p>
            <a:r>
              <a:rPr lang="ru-RU" dirty="0"/>
              <a:t>Снова пытаемся запустить, получаем ошибку,  </a:t>
            </a:r>
          </a:p>
          <a:p>
            <a:r>
              <a:rPr lang="ru-RU" dirty="0"/>
              <a:t>вписываем данные доступа к БД в файл </a:t>
            </a:r>
          </a:p>
          <a:p>
            <a:r>
              <a:rPr lang="ru-RU" dirty="0"/>
              <a:t>настроек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8ECB5A-3760-4982-94E2-24E2820AD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331" y="956724"/>
            <a:ext cx="6371082" cy="1444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8DC35F-4B98-458D-B907-268AECF67E2E}"/>
              </a:ext>
            </a:extLst>
          </p:cNvPr>
          <p:cNvSpPr txBox="1"/>
          <p:nvPr/>
        </p:nvSpPr>
        <p:spPr>
          <a:xfrm>
            <a:off x="1220478" y="3429000"/>
            <a:ext cx="216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Успешно запускаем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638D02-9801-4520-ACAC-DEBFCA8F1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286" y="2699403"/>
            <a:ext cx="5441355" cy="1730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AE65AF-7A26-42D5-B909-9120B51AFFFA}"/>
              </a:ext>
            </a:extLst>
          </p:cNvPr>
          <p:cNvSpPr txBox="1"/>
          <p:nvPr/>
        </p:nvSpPr>
        <p:spPr>
          <a:xfrm>
            <a:off x="651135" y="5394654"/>
            <a:ext cx="4570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Смотрим открытые порты и видим 14558 от </a:t>
            </a:r>
          </a:p>
          <a:p>
            <a:r>
              <a:rPr lang="ru-RU" dirty="0"/>
              <a:t>нашего </a:t>
            </a:r>
            <a:r>
              <a:rPr lang="ru-RU" dirty="0" err="1"/>
              <a:t>бинарника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EA841E6-5515-48D8-8D52-D6E4368CE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990" y="4806240"/>
            <a:ext cx="6227423" cy="18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ED6D4A-B654-4F56-91F5-8DC9D64305ED}"/>
              </a:ext>
            </a:extLst>
          </p:cNvPr>
          <p:cNvSpPr txBox="1"/>
          <p:nvPr/>
        </p:nvSpPr>
        <p:spPr>
          <a:xfrm>
            <a:off x="440861" y="943001"/>
            <a:ext cx="3595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Делаем запрос и получаем ответ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597B51-2384-47E1-970F-60E7129D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882" y="426385"/>
            <a:ext cx="7659169" cy="1771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C49770-8772-4E1B-9662-9331B0D2C16D}"/>
              </a:ext>
            </a:extLst>
          </p:cNvPr>
          <p:cNvSpPr txBox="1"/>
          <p:nvPr/>
        </p:nvSpPr>
        <p:spPr>
          <a:xfrm>
            <a:off x="341871" y="2439722"/>
            <a:ext cx="620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Вспоминаем про </a:t>
            </a:r>
            <a:r>
              <a:rPr lang="en-US" dirty="0"/>
              <a:t>help </a:t>
            </a:r>
            <a:r>
              <a:rPr lang="ru-RU" dirty="0"/>
              <a:t>и команду </a:t>
            </a:r>
            <a:r>
              <a:rPr lang="en-US" dirty="0" err="1"/>
              <a:t>prepare_db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заполняем базу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182089-4BA6-4D06-B833-1F966E816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797" y="2903210"/>
            <a:ext cx="8747441" cy="1085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4270F0-414A-439B-8B56-2BB958BB1010}"/>
              </a:ext>
            </a:extLst>
          </p:cNvPr>
          <p:cNvSpPr txBox="1"/>
          <p:nvPr/>
        </p:nvSpPr>
        <p:spPr>
          <a:xfrm>
            <a:off x="440861" y="4693838"/>
            <a:ext cx="5249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Сталкиваемся с тем, что он почему-то завершается </a:t>
            </a:r>
            <a:endParaRPr lang="en-US" dirty="0"/>
          </a:p>
          <a:p>
            <a:r>
              <a:rPr lang="ru-RU" dirty="0"/>
              <a:t>произвольным образом.</a:t>
            </a:r>
          </a:p>
          <a:p>
            <a:r>
              <a:rPr lang="ru-RU" dirty="0"/>
              <a:t>Снова запускаем </a:t>
            </a:r>
            <a:r>
              <a:rPr lang="en-US" dirty="0" err="1"/>
              <a:t>strace</a:t>
            </a:r>
            <a:r>
              <a:rPr lang="en-US" dirty="0"/>
              <a:t> </a:t>
            </a:r>
            <a:r>
              <a:rPr lang="ru-RU" dirty="0"/>
              <a:t>и ждём</a:t>
            </a:r>
            <a:r>
              <a:rPr lang="en-US" dirty="0"/>
              <a:t> </a:t>
            </a:r>
            <a:r>
              <a:rPr lang="ru-RU" dirty="0"/>
              <a:t>падения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A85E8B-0C75-44F8-A79E-8974E3247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528" y="4432677"/>
            <a:ext cx="5299272" cy="172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5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F8527F-0E79-4A6E-B2F7-E7A3F44D5C77}"/>
              </a:ext>
            </a:extLst>
          </p:cNvPr>
          <p:cNvSpPr txBox="1"/>
          <p:nvPr/>
        </p:nvSpPr>
        <p:spPr>
          <a:xfrm>
            <a:off x="471737" y="533719"/>
            <a:ext cx="1071094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Перезапускаем и снова ждём. Теперь уже перестает отвечать виртуальная машина потому что программа </a:t>
            </a:r>
          </a:p>
          <a:p>
            <a:r>
              <a:rPr lang="ru-RU" dirty="0"/>
              <a:t>использовала всю доступную память и операцией свопа загрузила процессор.</a:t>
            </a:r>
          </a:p>
          <a:p>
            <a:endParaRPr lang="ru-RU" dirty="0"/>
          </a:p>
          <a:p>
            <a:r>
              <a:rPr lang="ru-RU" dirty="0"/>
              <a:t>Чтобы перезапускать её при падении создаем</a:t>
            </a:r>
          </a:p>
          <a:p>
            <a:r>
              <a:rPr lang="ru-RU" dirty="0"/>
              <a:t> службу </a:t>
            </a:r>
            <a:r>
              <a:rPr lang="en-US" dirty="0" err="1"/>
              <a:t>systemd</a:t>
            </a:r>
            <a:r>
              <a:rPr lang="en-US" dirty="0"/>
              <a:t> </a:t>
            </a:r>
            <a:r>
              <a:rPr lang="ru-RU" dirty="0"/>
              <a:t>с выставленными </a:t>
            </a:r>
          </a:p>
          <a:p>
            <a:r>
              <a:rPr lang="ru-RU" dirty="0"/>
              <a:t>ограничениями на </a:t>
            </a:r>
          </a:p>
          <a:p>
            <a:r>
              <a:rPr lang="ru-RU" dirty="0"/>
              <a:t>использование памяти, свопа,  настройкой </a:t>
            </a:r>
          </a:p>
          <a:p>
            <a:r>
              <a:rPr lang="ru-RU" dirty="0"/>
              <a:t>O</a:t>
            </a:r>
            <a:r>
              <a:rPr lang="en-US" dirty="0"/>
              <a:t>OM</a:t>
            </a:r>
            <a:r>
              <a:rPr lang="ru-RU" dirty="0"/>
              <a:t> </a:t>
            </a:r>
            <a:r>
              <a:rPr lang="en-US" dirty="0"/>
              <a:t>killer </a:t>
            </a:r>
            <a:r>
              <a:rPr lang="ru-RU" dirty="0"/>
              <a:t>чтобы наш процесс завершался </a:t>
            </a:r>
          </a:p>
          <a:p>
            <a:r>
              <a:rPr lang="ru-RU" dirty="0"/>
              <a:t>в первую очередь.</a:t>
            </a:r>
          </a:p>
          <a:p>
            <a:endParaRPr lang="ru-RU" dirty="0"/>
          </a:p>
          <a:p>
            <a:r>
              <a:rPr lang="ru-RU" dirty="0"/>
              <a:t>Так же добавил ротацию логов.</a:t>
            </a:r>
            <a:endParaRPr lang="en-US" dirty="0"/>
          </a:p>
          <a:p>
            <a:endParaRPr lang="en-US" dirty="0"/>
          </a:p>
          <a:p>
            <a:r>
              <a:rPr lang="ru-RU" dirty="0"/>
              <a:t>Для удобства добавляем информирование</a:t>
            </a:r>
          </a:p>
          <a:p>
            <a:r>
              <a:rPr lang="ru-RU" dirty="0"/>
              <a:t> в </a:t>
            </a:r>
            <a:r>
              <a:rPr lang="en-US" dirty="0"/>
              <a:t>Telegram </a:t>
            </a:r>
            <a:r>
              <a:rPr lang="ru-RU" dirty="0"/>
              <a:t>о перезапуске службы чтобы </a:t>
            </a:r>
          </a:p>
          <a:p>
            <a:r>
              <a:rPr lang="ru-RU" dirty="0"/>
              <a:t>проверить ничего ли мы не упустили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Замечено , что при деструктивном падении приложения </a:t>
            </a:r>
          </a:p>
          <a:p>
            <a:r>
              <a:rPr lang="en-US" i="1" dirty="0"/>
              <a:t>Health</a:t>
            </a:r>
            <a:r>
              <a:rPr lang="ru-RU" i="1" dirty="0"/>
              <a:t>с</a:t>
            </a:r>
            <a:r>
              <a:rPr lang="en-US" i="1" dirty="0"/>
              <a:t>heck</a:t>
            </a:r>
            <a:r>
              <a:rPr lang="en-US" dirty="0"/>
              <a:t> </a:t>
            </a:r>
            <a:r>
              <a:rPr lang="ru-RU" dirty="0"/>
              <a:t>частично продолжает срабатывать, потому что приложение периодически отвечает.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C48800-5B8C-4A72-B364-7E158DF47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63" y="1276709"/>
            <a:ext cx="6526832" cy="394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8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7713C9-61E5-4DF2-820F-5E4036D29980}"/>
              </a:ext>
            </a:extLst>
          </p:cNvPr>
          <p:cNvSpPr txBox="1"/>
          <p:nvPr/>
        </p:nvSpPr>
        <p:spPr>
          <a:xfrm>
            <a:off x="5282523" y="287866"/>
            <a:ext cx="162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PostgreSQL</a:t>
            </a:r>
            <a:endParaRPr lang="ru-RU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2551A-F08C-402F-986A-BAEC43F4BF7D}"/>
              </a:ext>
            </a:extLst>
          </p:cNvPr>
          <p:cNvSpPr txBox="1"/>
          <p:nvPr/>
        </p:nvSpPr>
        <p:spPr>
          <a:xfrm>
            <a:off x="660401" y="937823"/>
            <a:ext cx="10250883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Запросы к базе из задания были разной продолжительности, поэтому в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pg_hba.conf</a:t>
            </a:r>
            <a:r>
              <a:rPr lang="ru-RU" sz="1600" b="0" dirty="0">
                <a:effectLst/>
                <a:latin typeface="Consolas" panose="020B0609020204030204" pitchFamily="49" charset="0"/>
              </a:rPr>
              <a:t> включил логирование 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effectLst/>
                <a:latin typeface="Consolas" panose="020B0609020204030204" pitchFamily="49" charset="0"/>
              </a:rPr>
              <a:t>всех запросов в базе и </a:t>
            </a:r>
            <a:endParaRPr lang="en-US" sz="1600" b="0" dirty="0">
              <a:effectLst/>
              <a:latin typeface="Consolas" panose="020B0609020204030204" pitchFamily="49" charset="0"/>
            </a:endParaRPr>
          </a:p>
          <a:p>
            <a:r>
              <a:rPr lang="ru-RU" sz="1600" dirty="0"/>
              <a:t> проверил что и как они запрашивают с использованием планировщика </a:t>
            </a:r>
            <a:r>
              <a:rPr lang="en-US" sz="1600" dirty="0"/>
              <a:t>EXPLAIN</a:t>
            </a:r>
            <a:r>
              <a:rPr lang="ru-RU" sz="1600" dirty="0"/>
              <a:t>.</a:t>
            </a:r>
          </a:p>
          <a:p>
            <a:r>
              <a:rPr lang="ru-RU" sz="1600" dirty="0"/>
              <a:t>Увеличил количество соединений, увеличил кэш памяти.</a:t>
            </a:r>
          </a:p>
          <a:p>
            <a:endParaRPr lang="ru-RU" sz="1600" dirty="0"/>
          </a:p>
          <a:p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GET 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db_dummy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pg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_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sleep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(0.1)</a:t>
            </a:r>
          </a:p>
          <a:p>
            <a:endParaRPr lang="ru-RU" sz="1600" dirty="0">
              <a:latin typeface="Liberation Sans"/>
            </a:endParaRPr>
          </a:p>
          <a:p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GET 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movie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/{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id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}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latin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movies.id, movies.name,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movies.duration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movies WHERE movies.id IN (1)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movies.name ASC, movies.id DESC LIMIT 100000;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endParaRPr lang="ru-RU" sz="1600" dirty="0"/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GET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/customer/{id}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customers.id, customers.name,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customers.email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customers WHERE customers.id IN (1) 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ASC, customers.name ASC,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customers.id DESC LIMIT 100000;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endParaRPr lang="ru-RU" sz="1600" dirty="0">
              <a:latin typeface="Liberation Sans"/>
            </a:endParaRPr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GET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session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/{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id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}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latin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sessions.id,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sessions.start_time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customers.id, customers.name,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customers.email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movies.id, movies.name,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movies.duration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sessions INNER JOIN customers ON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sessions.customer_id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= customers.id INNER JOIN movies ON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sessions.movie_id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= movies.id WHERE sessions.id IN (1) 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movies.name ASC,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customers.id, sessions.id DESC LIMIT 100000;</a:t>
            </a:r>
            <a:endParaRPr lang="ru-RU" sz="1600" dirty="0">
              <a:latin typeface="Liberation Sans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631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484A2B-4C78-48EC-A757-137626D49C4B}"/>
              </a:ext>
            </a:extLst>
          </p:cNvPr>
          <p:cNvSpPr txBox="1"/>
          <p:nvPr/>
        </p:nvSpPr>
        <p:spPr>
          <a:xfrm>
            <a:off x="279400" y="279400"/>
            <a:ext cx="1064291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GET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movie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movies.id, movies.name,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movies.duration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movies 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movies.name ASC, movies.id DESC LIMIT 100000;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endParaRPr lang="ru-RU" sz="1600" dirty="0">
              <a:latin typeface="Liberation Sans"/>
            </a:endParaRPr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GET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customer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>
              <a:latin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customers.id, customers.name,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customers.email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customers ORDER BY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ASC, customers.name ASC,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customers.id DESC LIMIT 100000;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endParaRPr lang="ru-RU" sz="1600" dirty="0"/>
          </a:p>
          <a:p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GET 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ru-RU" sz="1600" b="1" dirty="0" err="1">
                <a:effectLst/>
                <a:latin typeface="Liberation Sans"/>
                <a:ea typeface="Liberation Sans"/>
                <a:cs typeface="Liberation Sans"/>
              </a:rPr>
              <a:t>session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endParaRPr lang="ru-RU" sz="1600" dirty="0"/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SELECT sessions.id,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sessions.start_time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customers.id, customers.name,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customers.surname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customers.birthday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customers.email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movies.id, movies.name,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,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movies.duration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FROM sessions INNER JOIN customers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ON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sessions.customer_id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= customers.id INNER JOIN movies ON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sessions.movie_id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= movies.id ORDER BY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movies.year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 DESC, movies.name ASC, customers.id, sessions.id DESC LIMIT 100000;</a:t>
            </a:r>
            <a:endParaRPr lang="ru-RU" sz="1600" dirty="0"/>
          </a:p>
          <a:p>
            <a:endParaRPr lang="ru-RU" sz="1600" dirty="0"/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POST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/session</a:t>
            </a:r>
            <a:endParaRPr lang="ru-RU" sz="1600" dirty="0"/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INSERT INTO sessions (</a:t>
            </a:r>
            <a:r>
              <a:rPr lang="en-US" sz="1600" dirty="0" err="1">
                <a:effectLst/>
                <a:latin typeface="Liberation Sans"/>
                <a:ea typeface="Liberation Sans"/>
                <a:cs typeface="Liberation Sans"/>
              </a:rPr>
              <a:t>start_time,customer_id,movie_id</a:t>
            </a:r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) VALUES ('2021-12-09 16:12:52.059188', '100', '500’) </a:t>
            </a:r>
            <a:endParaRPr lang="ru-RU" sz="1600" dirty="0">
              <a:effectLst/>
              <a:latin typeface="Liberation Sans"/>
              <a:ea typeface="Liberation Sans"/>
              <a:cs typeface="Liberation Sans"/>
            </a:endParaRP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ON CONFLICT DO NOTHING RETURNING "id";</a:t>
            </a:r>
            <a:endParaRPr lang="ru-RU" sz="1600" dirty="0"/>
          </a:p>
          <a:p>
            <a:endParaRPr lang="ru-RU" sz="1600" dirty="0"/>
          </a:p>
          <a:p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DELETE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 /</a:t>
            </a:r>
            <a:r>
              <a:rPr lang="en-US" sz="1600" b="1" dirty="0" err="1">
                <a:effectLst/>
                <a:latin typeface="Liberation Sans"/>
                <a:ea typeface="Liberation Sans"/>
                <a:cs typeface="Liberation Sans"/>
              </a:rPr>
              <a:t>api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session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/{</a:t>
            </a:r>
            <a:r>
              <a:rPr lang="en-US" sz="1600" b="1" dirty="0">
                <a:effectLst/>
                <a:latin typeface="Liberation Sans"/>
                <a:ea typeface="Liberation Sans"/>
                <a:cs typeface="Liberation Sans"/>
              </a:rPr>
              <a:t>id</a:t>
            </a:r>
            <a:r>
              <a:rPr lang="ru-RU" sz="1600" b="1" dirty="0">
                <a:effectLst/>
                <a:latin typeface="Liberation Sans"/>
                <a:ea typeface="Liberation Sans"/>
                <a:cs typeface="Liberation Sans"/>
              </a:rPr>
              <a:t>}</a:t>
            </a:r>
            <a:r>
              <a:rPr lang="ru-RU" sz="1600" dirty="0">
                <a:effectLst/>
                <a:latin typeface="Liberation Sans"/>
                <a:ea typeface="Liberation Sans"/>
                <a:cs typeface="Liberation Sans"/>
              </a:rPr>
              <a:t> </a:t>
            </a:r>
          </a:p>
          <a:p>
            <a:r>
              <a:rPr lang="en-US" sz="1600" dirty="0">
                <a:effectLst/>
                <a:latin typeface="Liberation Sans"/>
                <a:ea typeface="Liberation Sans"/>
                <a:cs typeface="Liberation Sans"/>
              </a:rPr>
              <a:t>DELETE FROM sessions WHERE id IN (1)</a:t>
            </a:r>
            <a:r>
              <a:rPr lang="en-US" sz="1600" dirty="0">
                <a:latin typeface="Liberation Sans"/>
                <a:ea typeface="Liberation Sans"/>
                <a:cs typeface="Liberation Sans"/>
              </a:rPr>
              <a:t>;</a:t>
            </a:r>
            <a:endParaRPr lang="ru-RU" sz="1600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25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E6A6EA-4B17-4F52-A580-25A713E58AD0}"/>
              </a:ext>
            </a:extLst>
          </p:cNvPr>
          <p:cNvSpPr txBox="1"/>
          <p:nvPr/>
        </p:nvSpPr>
        <p:spPr>
          <a:xfrm>
            <a:off x="481322" y="148246"/>
            <a:ext cx="11229356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Построил индексы, запросы стали исполняться быстрее</a:t>
            </a:r>
          </a:p>
          <a:p>
            <a:endParaRPr lang="ru-RU" sz="1600" dirty="0"/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#create indexes for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db</a:t>
            </a:r>
            <a:endParaRPr lang="en-US" sz="1200" b="0" dirty="0"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/movie/{id}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idx_movies_id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movies(id);"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/customer/{id}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idx_cus_id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customers(id);"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/session/{id}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grsagnf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sessions(id);"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grsagnfdd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sessions(id desc);"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idxvbdhdj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movies(year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/movie  - 85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idx_year_name_id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movies(year desc, 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id desc);"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idx_year_name_idd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movies(year);"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/customer  - 313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idx_all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customers (surname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, birthday desc, id desc);"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#GET /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/session 1700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idxwtf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movies (year desc, name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asc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hbfrjkbjj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customer_id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hbfrjfkbjj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movie_id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);"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  -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sudo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-u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bingouser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psql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-d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bingodatabase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-c "create index </a:t>
            </a:r>
            <a:r>
              <a:rPr lang="en-US" sz="1200" b="0" dirty="0" err="1">
                <a:effectLst/>
                <a:latin typeface="Consolas" panose="020B0609020204030204" pitchFamily="49" charset="0"/>
              </a:rPr>
              <a:t>hbfrjkggbjj</a:t>
            </a:r>
            <a:r>
              <a:rPr lang="en-US" sz="1200" b="0" dirty="0">
                <a:effectLst/>
                <a:latin typeface="Consolas" panose="020B0609020204030204" pitchFamily="49" charset="0"/>
              </a:rPr>
              <a:t> on sessions(id desc);"</a:t>
            </a:r>
          </a:p>
          <a:p>
            <a:endParaRPr lang="ru-R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46F757-3372-412C-9E2D-F7579FDCA791}"/>
              </a:ext>
            </a:extLst>
          </p:cNvPr>
          <p:cNvSpPr txBox="1"/>
          <p:nvPr/>
        </p:nvSpPr>
        <p:spPr>
          <a:xfrm>
            <a:off x="399051" y="4273111"/>
            <a:ext cx="11083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Некоторые запросы к </a:t>
            </a:r>
            <a:r>
              <a:rPr lang="ru-RU" sz="1400" dirty="0" err="1"/>
              <a:t>бд</a:t>
            </a:r>
            <a:r>
              <a:rPr lang="ru-RU" sz="1400" dirty="0"/>
              <a:t> уменьшали время исполнения после нескольких повторений, поэтому добавил </a:t>
            </a:r>
            <a:r>
              <a:rPr lang="en-US" sz="1400" dirty="0"/>
              <a:t>“</a:t>
            </a:r>
            <a:r>
              <a:rPr lang="ru-RU" sz="1400" dirty="0"/>
              <a:t>прогрев</a:t>
            </a:r>
            <a:r>
              <a:rPr lang="en-US" sz="1400" dirty="0"/>
              <a:t>”</a:t>
            </a:r>
            <a:r>
              <a:rPr lang="ru-RU" sz="1400" dirty="0"/>
              <a:t> </a:t>
            </a:r>
            <a:r>
              <a:rPr lang="en-US" sz="1400" dirty="0"/>
              <a:t> </a:t>
            </a:r>
            <a:r>
              <a:rPr lang="ru-RU" sz="1400" dirty="0"/>
              <a:t>кэша при холодном старте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 </a:t>
            </a:r>
            <a:endParaRPr lang="ru-RU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16671A-2C2A-478F-B201-F070DFCD8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51" y="4661061"/>
            <a:ext cx="11229356" cy="184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16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AA653-BDE2-4CED-BE0D-B4D01CF3367A}"/>
              </a:ext>
            </a:extLst>
          </p:cNvPr>
          <p:cNvSpPr txBox="1"/>
          <p:nvPr/>
        </p:nvSpPr>
        <p:spPr>
          <a:xfrm>
            <a:off x="4388873" y="137492"/>
            <a:ext cx="28999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Version 1 </a:t>
            </a:r>
            <a:endParaRPr lang="ru-RU" sz="2400" b="1" dirty="0"/>
          </a:p>
          <a:p>
            <a:r>
              <a:rPr lang="en-US" dirty="0"/>
              <a:t>MVP, </a:t>
            </a:r>
            <a:r>
              <a:rPr lang="ru-RU" dirty="0"/>
              <a:t>локальная разработка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09078D6-DEA9-49A2-9A44-DAD3D023F081}"/>
              </a:ext>
            </a:extLst>
          </p:cNvPr>
          <p:cNvSpPr/>
          <p:nvPr/>
        </p:nvSpPr>
        <p:spPr>
          <a:xfrm>
            <a:off x="3133843" y="1794773"/>
            <a:ext cx="1596739" cy="1416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508D84C-8EE7-4553-9785-D230D25D168F}"/>
              </a:ext>
            </a:extLst>
          </p:cNvPr>
          <p:cNvSpPr/>
          <p:nvPr/>
        </p:nvSpPr>
        <p:spPr>
          <a:xfrm>
            <a:off x="2571789" y="1447962"/>
            <a:ext cx="7494918" cy="27307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2EB58AD-15A1-4953-992B-7CF3AEA0213D}"/>
              </a:ext>
            </a:extLst>
          </p:cNvPr>
          <p:cNvSpPr/>
          <p:nvPr/>
        </p:nvSpPr>
        <p:spPr>
          <a:xfrm>
            <a:off x="1375750" y="812480"/>
            <a:ext cx="9617175" cy="3892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D3F62-9675-4218-9738-9AE8F94CBFDD}"/>
              </a:ext>
            </a:extLst>
          </p:cNvPr>
          <p:cNvSpPr txBox="1"/>
          <p:nvPr/>
        </p:nvSpPr>
        <p:spPr>
          <a:xfrm>
            <a:off x="5899989" y="4267849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Hyper-V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C57D63-8A4A-47C3-B631-046815F67434}"/>
              </a:ext>
            </a:extLst>
          </p:cNvPr>
          <p:cNvSpPr txBox="1"/>
          <p:nvPr/>
        </p:nvSpPr>
        <p:spPr>
          <a:xfrm>
            <a:off x="5919682" y="385902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B4D6B2-D9DC-42D7-9601-FEA07F1DF53C}"/>
              </a:ext>
            </a:extLst>
          </p:cNvPr>
          <p:cNvSpPr txBox="1"/>
          <p:nvPr/>
        </p:nvSpPr>
        <p:spPr>
          <a:xfrm>
            <a:off x="3442336" y="1986586"/>
            <a:ext cx="1006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Bingo</a:t>
            </a:r>
          </a:p>
          <a:p>
            <a:r>
              <a:rPr lang="en-US" sz="2800" dirty="0"/>
              <a:t>App</a:t>
            </a:r>
            <a:endParaRPr lang="ru-RU" sz="28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E747422-50AD-40AE-BF83-50044A21AEF9}"/>
              </a:ext>
            </a:extLst>
          </p:cNvPr>
          <p:cNvSpPr/>
          <p:nvPr/>
        </p:nvSpPr>
        <p:spPr>
          <a:xfrm>
            <a:off x="5532474" y="1890276"/>
            <a:ext cx="1523614" cy="1337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44FCB38-53DA-44BC-A222-67AFF3932CC3}"/>
              </a:ext>
            </a:extLst>
          </p:cNvPr>
          <p:cNvSpPr/>
          <p:nvPr/>
        </p:nvSpPr>
        <p:spPr>
          <a:xfrm>
            <a:off x="7707268" y="1858806"/>
            <a:ext cx="1954954" cy="1396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ADEBF7C-2D29-4523-98C8-4635FD506DF3}"/>
              </a:ext>
            </a:extLst>
          </p:cNvPr>
          <p:cNvSpPr/>
          <p:nvPr/>
        </p:nvSpPr>
        <p:spPr>
          <a:xfrm>
            <a:off x="8097885" y="3244757"/>
            <a:ext cx="1135182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1E4A23-7F64-4034-A27B-7A9B186EA518}"/>
              </a:ext>
            </a:extLst>
          </p:cNvPr>
          <p:cNvSpPr txBox="1"/>
          <p:nvPr/>
        </p:nvSpPr>
        <p:spPr>
          <a:xfrm>
            <a:off x="7770869" y="2295623"/>
            <a:ext cx="1834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PostgreSQL</a:t>
            </a:r>
            <a:endParaRPr lang="ru-RU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44B985-3687-4C13-A342-71D7A0EA057B}"/>
              </a:ext>
            </a:extLst>
          </p:cNvPr>
          <p:cNvSpPr txBox="1"/>
          <p:nvPr/>
        </p:nvSpPr>
        <p:spPr>
          <a:xfrm>
            <a:off x="8097885" y="3242733"/>
            <a:ext cx="117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Bingo app </a:t>
            </a:r>
          </a:p>
          <a:p>
            <a:r>
              <a:rPr lang="en-US" dirty="0"/>
              <a:t>for Init DB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3578D6-40B6-409C-96AC-1E6F0B5E5661}"/>
              </a:ext>
            </a:extLst>
          </p:cNvPr>
          <p:cNvSpPr txBox="1"/>
          <p:nvPr/>
        </p:nvSpPr>
        <p:spPr>
          <a:xfrm>
            <a:off x="5494342" y="2326400"/>
            <a:ext cx="1649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PG Bouncer</a:t>
            </a:r>
            <a:endParaRPr lang="ru-RU" sz="2400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EF33AE79-7881-45F5-BA98-C0FE78EF8D46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056088" y="2557234"/>
            <a:ext cx="651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25B3A3C-4D5D-4EE6-B67A-62DFDBCA84D8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4730582" y="2476721"/>
            <a:ext cx="763760" cy="8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51A7C2-D5C5-410D-AD43-002E0E9FEEE7}"/>
              </a:ext>
            </a:extLst>
          </p:cNvPr>
          <p:cNvSpPr txBox="1"/>
          <p:nvPr/>
        </p:nvSpPr>
        <p:spPr>
          <a:xfrm>
            <a:off x="388764" y="4676671"/>
            <a:ext cx="114144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Что сделано</a:t>
            </a:r>
          </a:p>
          <a:p>
            <a:pPr marL="285750" indent="-285750">
              <a:buFontTx/>
              <a:buChar char="-"/>
            </a:pPr>
            <a:r>
              <a:rPr lang="ru-RU" dirty="0"/>
              <a:t>Оптимизация </a:t>
            </a:r>
            <a:r>
              <a:rPr lang="en-US" dirty="0"/>
              <a:t>DB</a:t>
            </a:r>
          </a:p>
          <a:p>
            <a:pPr marL="285750" indent="-285750">
              <a:buFontTx/>
              <a:buChar char="-"/>
            </a:pPr>
            <a:r>
              <a:rPr lang="ru-RU" dirty="0"/>
              <a:t>Демонизация </a:t>
            </a:r>
            <a:r>
              <a:rPr lang="en-US" dirty="0"/>
              <a:t>Bingo </a:t>
            </a:r>
            <a:r>
              <a:rPr lang="ru-RU" dirty="0"/>
              <a:t>в </a:t>
            </a:r>
            <a:r>
              <a:rPr lang="en-US" dirty="0" err="1"/>
              <a:t>systemd</a:t>
            </a:r>
            <a:r>
              <a:rPr lang="en-US" dirty="0"/>
              <a:t> </a:t>
            </a:r>
            <a:r>
              <a:rPr lang="ru-RU" dirty="0"/>
              <a:t>с параметрами потребления ресурсов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ru-RU" dirty="0"/>
              <a:t>Проверка  производительности запросов к базе с </a:t>
            </a:r>
            <a:r>
              <a:rPr lang="en-US" dirty="0"/>
              <a:t>PG bouncer </a:t>
            </a:r>
            <a:r>
              <a:rPr lang="ru-RU" dirty="0"/>
              <a:t>и без, разница оказалась  </a:t>
            </a:r>
            <a:r>
              <a:rPr lang="en-US" dirty="0"/>
              <a:t>~</a:t>
            </a:r>
            <a:r>
              <a:rPr lang="ru-RU" dirty="0"/>
              <a:t>30%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ru-RU" dirty="0"/>
              <a:t>Приложение само восстанавливается при убийстве его </a:t>
            </a:r>
            <a:r>
              <a:rPr lang="en-US" dirty="0"/>
              <a:t>OOM </a:t>
            </a:r>
            <a:r>
              <a:rPr lang="ru-RU" dirty="0"/>
              <a:t>или при превышении  лимитов </a:t>
            </a:r>
            <a:r>
              <a:rPr lang="en-US" dirty="0" err="1"/>
              <a:t>cgroup</a:t>
            </a:r>
            <a:r>
              <a:rPr lang="en-US" dirty="0"/>
              <a:t> </a:t>
            </a:r>
            <a:r>
              <a:rPr lang="ru-RU" dirty="0"/>
              <a:t>на процесс</a:t>
            </a:r>
          </a:p>
          <a:p>
            <a:pPr marL="285750" indent="-285750">
              <a:buFontTx/>
              <a:buChar char="-"/>
            </a:pPr>
            <a:r>
              <a:rPr lang="ru-RU" dirty="0"/>
              <a:t>При тестовой нагрузке </a:t>
            </a:r>
            <a:r>
              <a:rPr lang="en-US" dirty="0"/>
              <a:t>PostgreSQL </a:t>
            </a:r>
            <a:r>
              <a:rPr lang="ru-RU" dirty="0"/>
              <a:t>через </a:t>
            </a:r>
            <a:r>
              <a:rPr lang="en-US" dirty="0" err="1"/>
              <a:t>pg_bench</a:t>
            </a:r>
            <a:r>
              <a:rPr lang="en-US" dirty="0"/>
              <a:t>  </a:t>
            </a:r>
            <a:r>
              <a:rPr lang="ru-RU" dirty="0"/>
              <a:t>и приложением </a:t>
            </a:r>
            <a:r>
              <a:rPr lang="en-US" dirty="0"/>
              <a:t>Bingo </a:t>
            </a:r>
            <a:r>
              <a:rPr lang="ru-RU" dirty="0"/>
              <a:t>он не отнимал много ресурсов, </a:t>
            </a:r>
            <a:endParaRPr lang="en-US" dirty="0"/>
          </a:p>
          <a:p>
            <a:r>
              <a:rPr lang="en-US" dirty="0"/>
              <a:t>	</a:t>
            </a:r>
            <a:r>
              <a:rPr lang="ru-RU" dirty="0"/>
              <a:t>поэтому репликацию не делал</a:t>
            </a:r>
          </a:p>
        </p:txBody>
      </p:sp>
    </p:spTree>
    <p:extLst>
      <p:ext uri="{BB962C8B-B14F-4D97-AF65-F5344CB8AC3E}">
        <p14:creationId xmlns:p14="http://schemas.microsoft.com/office/powerpoint/2010/main" val="5530883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2401</Words>
  <Application>Microsoft Office PowerPoint</Application>
  <PresentationFormat>Широкоэкранный</PresentationFormat>
  <Paragraphs>295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Liberation 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Ilnur Sh</dc:creator>
  <cp:lastModifiedBy>Ilnur Sh</cp:lastModifiedBy>
  <cp:revision>71</cp:revision>
  <dcterms:created xsi:type="dcterms:W3CDTF">2023-11-28T19:10:34Z</dcterms:created>
  <dcterms:modified xsi:type="dcterms:W3CDTF">2023-12-01T22:05:26Z</dcterms:modified>
</cp:coreProperties>
</file>