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0" r:id="rId3"/>
    <p:sldId id="259" r:id="rId4"/>
    <p:sldId id="258" r:id="rId5"/>
    <p:sldId id="266" r:id="rId6"/>
    <p:sldId id="282" r:id="rId7"/>
    <p:sldId id="283" r:id="rId8"/>
    <p:sldId id="284" r:id="rId9"/>
    <p:sldId id="256" r:id="rId10"/>
    <p:sldId id="257" r:id="rId11"/>
    <p:sldId id="262" r:id="rId12"/>
    <p:sldId id="261" r:id="rId13"/>
    <p:sldId id="263" r:id="rId14"/>
    <p:sldId id="264" r:id="rId15"/>
    <p:sldId id="265" r:id="rId16"/>
    <p:sldId id="267" r:id="rId17"/>
    <p:sldId id="268" r:id="rId18"/>
    <p:sldId id="287" r:id="rId19"/>
    <p:sldId id="271" r:id="rId20"/>
    <p:sldId id="272" r:id="rId21"/>
    <p:sldId id="270" r:id="rId22"/>
    <p:sldId id="273" r:id="rId23"/>
    <p:sldId id="285" r:id="rId24"/>
    <p:sldId id="28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E1FB-EF71-47E4-ABC3-E21C12E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80D72-1BA9-4974-AACE-44408B0B9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DD43-9A09-4253-A9D2-32DEAC6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FD1D-0ACB-4531-B69F-2EE47AF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9A3C-2250-4742-9E56-65D19F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1E368-8BE1-42E5-9817-5A705C0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B04284-8671-44B9-9976-AE6885DD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6C4AE-6EBF-44EF-983B-2CF0F8D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45EBC-6B81-4606-8B53-32BAD1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73A28-4438-4582-9CD9-3FF32DB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FA1232-6B76-4BC0-88BF-FA3D3C69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4E9A5-C277-44C6-91AC-59A2F44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2D7F-D69B-47C1-9F67-2395AADC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30A-7787-45AC-8AD0-7648F36A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F2580-F02B-4211-BE18-0F6AFA44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671E-D130-4A77-B3D3-BC1DDEA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66409-EFFA-4C76-87AB-C4BF5FD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7CB53-758A-41ED-87DC-0C1D3A0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6B6A0-DB60-4FF4-9F01-A69A3E9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4A09-40F2-4A8B-84FF-C2BD3BF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9423-E26C-429F-91D7-AC399D3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DAB08-A236-4444-AF69-8703E0FC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50BAE-7AC8-4CE8-A0FA-93954E13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173FE-367C-475B-A51B-4B7C451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A1E7D-0342-4648-B5B3-AE583C3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88C5-939F-4140-AFD4-419F12F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12E-6E2C-4334-A0FF-566DBD6B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04234-BD79-467B-B6B4-F784198D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B2180-4C9A-4218-BC31-EEE387A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D27CF-D3B6-4C23-BCB6-FDE8BCA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E91021-2E49-40EC-8685-B18229F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D8DA-A6DE-486D-8AFB-CE36C19C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9A8E5-5001-45E9-A75F-7521499C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D21FC7-D4DA-458B-872D-06F9FE8A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64D87E-5523-46FD-9830-640CEA94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D7408-F477-4EE2-B9B1-3DC2A25B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3A22A1-3788-4935-86BF-8E14B81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74B95-E0FD-4157-B4BF-ED8B7B9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8824D-24C0-40D4-A239-BCEBC88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4773-B8F0-469C-9ECD-614323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8C0C8-E69F-4FB8-88B4-9B1C7ED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ABC3-5DE7-475B-A4F8-45A6A433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E8796-A3B4-4F59-B61E-E74C3EEA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CCD31B-9A68-4C28-AF6C-858D649C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F3A568-EB2C-4886-82B8-6E5AA157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7B9233-5AC7-4840-AD6D-8972C6B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5559-4749-4541-914A-184E20D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5200-784A-4C60-B558-814E3E10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FB573-EFDD-4532-BF43-1147C611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B5173-F349-472D-A21B-CC6D311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40A1-DCDB-4FCD-BE52-622D521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8F2D8-83B6-456D-98D0-CDC1028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D1EE3-C944-44F4-A6D9-70A1300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9A758-9705-4711-8298-558462A5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8CF44-E73B-45AE-B485-62F22523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D6F6D-BD9C-496A-9B11-D1F9EA3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D7097-E709-4055-8D3F-D69475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E61B2-8293-481B-B883-9680697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A9E-5E94-4D5F-9719-1BAEC9E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09DC9-D20C-4629-BCEA-99DBC9CA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241E7-8C14-4169-A10E-27F68D74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42688-D802-467A-AB77-66DDEBAD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91D0-786D-4E9C-B16F-577B6D8C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runalsh" TargetMode="External"/><Relationship Id="rId2" Type="http://schemas.openxmlformats.org/officeDocument/2006/relationships/hyperlink" Target="https://github.com/runal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zmeyzlo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httplb3.aws.runalsh.ru/%3cendpoi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33CFB-6942-4BE7-B51C-863B07A32B18}"/>
              </a:ext>
            </a:extLst>
          </p:cNvPr>
          <p:cNvSpPr txBox="1"/>
          <p:nvPr/>
        </p:nvSpPr>
        <p:spPr>
          <a:xfrm>
            <a:off x="977900" y="719667"/>
            <a:ext cx="1023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BinGo</a:t>
            </a:r>
            <a:r>
              <a:rPr lang="en-US" sz="4800" b="1" dirty="0"/>
              <a:t> </a:t>
            </a:r>
          </a:p>
          <a:p>
            <a:r>
              <a:rPr lang="en-US" sz="4800" b="1" dirty="0"/>
              <a:t>                 project</a:t>
            </a:r>
          </a:p>
          <a:p>
            <a:r>
              <a:rPr lang="en-US" sz="4800" b="1" dirty="0"/>
              <a:t>					for </a:t>
            </a:r>
          </a:p>
          <a:p>
            <a:pPr algn="r"/>
            <a:r>
              <a:rPr lang="en-US" sz="4800" b="1" dirty="0"/>
              <a:t>Young&amp;&amp;Yandex </a:t>
            </a:r>
            <a:endParaRPr lang="ru-RU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1E72-A6DF-4FBA-AA0D-FB3B436F7AB6}"/>
              </a:ext>
            </a:extLst>
          </p:cNvPr>
          <p:cNvSpPr txBox="1"/>
          <p:nvPr/>
        </p:nvSpPr>
        <p:spPr>
          <a:xfrm>
            <a:off x="977900" y="2968234"/>
            <a:ext cx="4445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From:</a:t>
            </a:r>
          </a:p>
          <a:p>
            <a:endParaRPr lang="en-US" sz="2000" dirty="0"/>
          </a:p>
          <a:p>
            <a:r>
              <a:rPr lang="en-US" sz="2000" dirty="0"/>
              <a:t>Ilnur </a:t>
            </a:r>
            <a:r>
              <a:rPr lang="en-US" sz="2000" dirty="0" err="1"/>
              <a:t>Shaidullin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shaidullin2@gmail.com</a:t>
            </a:r>
          </a:p>
          <a:p>
            <a:r>
              <a:rPr lang="en-US" sz="2000" dirty="0">
                <a:hlinkClick r:id="rId2"/>
              </a:rPr>
              <a:t>https://github.com/runalsh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https://gitlab.com/runalsh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https://t.me/zmeyzloy/</a:t>
            </a:r>
            <a:endParaRPr lang="en-US" sz="2000" dirty="0"/>
          </a:p>
          <a:p>
            <a:r>
              <a:rPr lang="en-US" sz="2000" dirty="0"/>
              <a:t>https://vk.com/runalsh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09DC3-4676-4371-A15D-BCC9E283EF1D}"/>
              </a:ext>
            </a:extLst>
          </p:cNvPr>
          <p:cNvSpPr txBox="1"/>
          <p:nvPr/>
        </p:nvSpPr>
        <p:spPr>
          <a:xfrm>
            <a:off x="8551333" y="5303236"/>
            <a:ext cx="3031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Kazan</a:t>
            </a:r>
          </a:p>
          <a:p>
            <a:r>
              <a:rPr lang="en-US" sz="1800" dirty="0"/>
              <a:t>Russia Federation </a:t>
            </a:r>
          </a:p>
          <a:p>
            <a:pPr algn="r"/>
            <a:r>
              <a:rPr lang="en-US" sz="1800" dirty="0"/>
              <a:t>11-2023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370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3AF91-4265-41A0-A991-9B3CE4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59"/>
            <a:ext cx="12192000" cy="50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6B27-7318-4920-9677-623A7DD56663}"/>
              </a:ext>
            </a:extLst>
          </p:cNvPr>
          <p:cNvSpPr txBox="1"/>
          <p:nvPr/>
        </p:nvSpPr>
        <p:spPr>
          <a:xfrm>
            <a:off x="5163547" y="333742"/>
            <a:ext cx="1365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2</a:t>
            </a:r>
          </a:p>
          <a:p>
            <a:r>
              <a:rPr lang="en-US" dirty="0"/>
              <a:t>AWS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2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FA53-8710-4137-A40D-B5C24BD138E7}"/>
              </a:ext>
            </a:extLst>
          </p:cNvPr>
          <p:cNvSpPr txBox="1"/>
          <p:nvPr/>
        </p:nvSpPr>
        <p:spPr>
          <a:xfrm>
            <a:off x="311368" y="3566295"/>
            <a:ext cx="42262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Просто</a:t>
            </a:r>
            <a:r>
              <a:rPr lang="en-US" sz="1400" dirty="0"/>
              <a:t> </a:t>
            </a:r>
            <a:r>
              <a:rPr lang="ru-RU" sz="1400" dirty="0"/>
              <a:t>и быстро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Всего 2 </a:t>
            </a:r>
            <a:r>
              <a:rPr lang="en-US" sz="1400" dirty="0"/>
              <a:t>EC2 </a:t>
            </a:r>
            <a:r>
              <a:rPr lang="ru-RU" sz="1400" dirty="0" err="1"/>
              <a:t>ноды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en-US" sz="1400" dirty="0"/>
              <a:t>PostgreSQL </a:t>
            </a:r>
            <a:r>
              <a:rPr lang="ru-RU" sz="1400" dirty="0"/>
              <a:t>как </a:t>
            </a:r>
            <a:r>
              <a:rPr lang="en-US" sz="1400" dirty="0"/>
              <a:t>SaaS </a:t>
            </a:r>
            <a:r>
              <a:rPr lang="ru-RU" sz="1400" dirty="0"/>
              <a:t>(</a:t>
            </a:r>
            <a:r>
              <a:rPr lang="en-US" sz="1400" dirty="0"/>
              <a:t>Amazon RDS</a:t>
            </a:r>
            <a:r>
              <a:rPr lang="ru-RU" sz="1400" dirty="0"/>
              <a:t>)</a:t>
            </a:r>
            <a:r>
              <a:rPr lang="en-US" sz="1400" dirty="0"/>
              <a:t> .</a:t>
            </a:r>
          </a:p>
          <a:p>
            <a:endParaRPr lang="ru-RU" sz="1400" dirty="0"/>
          </a:p>
          <a:p>
            <a:r>
              <a:rPr lang="ru-RU" sz="1400" dirty="0"/>
              <a:t>Доступность </a:t>
            </a:r>
            <a:r>
              <a:rPr lang="ru-RU" sz="1400" dirty="0" err="1"/>
              <a:t>нод</a:t>
            </a:r>
            <a:r>
              <a:rPr lang="ru-RU" sz="1400" dirty="0"/>
              <a:t> обеспечивается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мониторится</a:t>
            </a:r>
            <a:r>
              <a:rPr lang="ru-RU" sz="1400" dirty="0"/>
              <a:t> </a:t>
            </a:r>
            <a:r>
              <a:rPr lang="en-US" sz="1400" dirty="0"/>
              <a:t>ELB.</a:t>
            </a:r>
          </a:p>
          <a:p>
            <a:endParaRPr lang="ru-RU" sz="1400" dirty="0"/>
          </a:p>
          <a:p>
            <a:r>
              <a:rPr lang="ru-RU" sz="1400" dirty="0"/>
              <a:t>В случае отказа </a:t>
            </a:r>
            <a:r>
              <a:rPr lang="ru-RU" sz="1400" dirty="0" err="1"/>
              <a:t>автоскейлер</a:t>
            </a:r>
            <a:r>
              <a:rPr lang="ru-RU" sz="1400" dirty="0"/>
              <a:t> по требованию </a:t>
            </a:r>
            <a:r>
              <a:rPr lang="en-US" sz="1400" dirty="0"/>
              <a:t>ELB </a:t>
            </a:r>
          </a:p>
          <a:p>
            <a:r>
              <a:rPr lang="ru-RU" sz="1400" dirty="0"/>
              <a:t>поднимает ещё одну </a:t>
            </a:r>
            <a:r>
              <a:rPr lang="ru-RU" sz="1400" dirty="0" err="1"/>
              <a:t>ноду</a:t>
            </a:r>
            <a:r>
              <a:rPr lang="ru-RU" sz="1400" dirty="0"/>
              <a:t> взамен недоступной</a:t>
            </a:r>
            <a:r>
              <a:rPr lang="en-US" sz="1400" dirty="0"/>
              <a:t> </a:t>
            </a:r>
            <a:r>
              <a:rPr lang="ru-RU" sz="1400" dirty="0"/>
              <a:t> 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DD95-DEBE-4AEE-B800-5B96E139C193}"/>
              </a:ext>
            </a:extLst>
          </p:cNvPr>
          <p:cNvSpPr txBox="1"/>
          <p:nvPr/>
        </p:nvSpPr>
        <p:spPr>
          <a:xfrm>
            <a:off x="4606525" y="3135407"/>
            <a:ext cx="7270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Снятие лога запросов с </a:t>
            </a:r>
            <a:r>
              <a:rPr lang="en-US" sz="1400" dirty="0"/>
              <a:t>ELB</a:t>
            </a:r>
            <a:r>
              <a:rPr lang="ru-RU" sz="1400" dirty="0"/>
              <a:t> требует </a:t>
            </a:r>
            <a:r>
              <a:rPr lang="en-US" sz="1400" dirty="0"/>
              <a:t> </a:t>
            </a:r>
            <a:r>
              <a:rPr lang="ru-RU" sz="1400" dirty="0"/>
              <a:t>экспорт их в </a:t>
            </a:r>
            <a:r>
              <a:rPr lang="en-US" sz="1400" dirty="0"/>
              <a:t>S3 </a:t>
            </a:r>
            <a:r>
              <a:rPr lang="ru-RU" sz="1400" dirty="0"/>
              <a:t>и последующий анализ в </a:t>
            </a:r>
            <a:r>
              <a:rPr lang="en-US" sz="1400" dirty="0"/>
              <a:t>CloudTrail.</a:t>
            </a:r>
          </a:p>
          <a:p>
            <a:r>
              <a:rPr lang="ru-RU" sz="1400" dirty="0"/>
              <a:t>Анализ лога при помощи </a:t>
            </a:r>
            <a:r>
              <a:rPr lang="en-US" sz="1400" dirty="0"/>
              <a:t>Lambda </a:t>
            </a:r>
            <a:r>
              <a:rPr lang="ru-RU" sz="1400" dirty="0"/>
              <a:t>и последующий </a:t>
            </a:r>
            <a:endParaRPr lang="en-US" sz="1400" dirty="0"/>
          </a:p>
          <a:p>
            <a:r>
              <a:rPr lang="ru-RU" sz="1400" dirty="0"/>
              <a:t>экспорт через </a:t>
            </a:r>
            <a:r>
              <a:rPr lang="en-US" sz="1400" dirty="0"/>
              <a:t>S3 </a:t>
            </a:r>
            <a:r>
              <a:rPr lang="ru-RU" sz="1400" dirty="0"/>
              <a:t>в </a:t>
            </a:r>
            <a:r>
              <a:rPr lang="en-US" sz="1400" dirty="0"/>
              <a:t>Cloud Watch.</a:t>
            </a:r>
          </a:p>
          <a:p>
            <a:r>
              <a:rPr lang="ru-RU" sz="1400" dirty="0"/>
              <a:t>Ограничения от </a:t>
            </a:r>
            <a:r>
              <a:rPr lang="en-US" sz="1400" dirty="0"/>
              <a:t>AWS </a:t>
            </a:r>
            <a:r>
              <a:rPr lang="ru-RU" sz="1400" dirty="0"/>
              <a:t>на создание и подписание сертификатов домена в </a:t>
            </a:r>
            <a:endParaRPr lang="en-US" sz="1400" dirty="0"/>
          </a:p>
          <a:p>
            <a:r>
              <a:rPr lang="en-US" sz="1400" dirty="0"/>
              <a:t>Route53</a:t>
            </a:r>
            <a:r>
              <a:rPr lang="ru-RU" sz="1400" dirty="0"/>
              <a:t>.</a:t>
            </a:r>
          </a:p>
          <a:p>
            <a:r>
              <a:rPr lang="en-US" sz="1400" dirty="0"/>
              <a:t>Amazon RDS </a:t>
            </a:r>
            <a:r>
              <a:rPr lang="ru-RU" sz="1400" dirty="0"/>
              <a:t>не включает в себя </a:t>
            </a:r>
            <a:r>
              <a:rPr lang="en-US" sz="1400" dirty="0"/>
              <a:t>PG bouncer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его пришлось бы ставить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en-US" sz="1400" dirty="0" err="1"/>
              <a:t>Мониторинг</a:t>
            </a:r>
            <a:r>
              <a:rPr lang="en-US" sz="1400" dirty="0"/>
              <a:t> </a:t>
            </a:r>
            <a:r>
              <a:rPr lang="ru-RU" sz="1400" dirty="0"/>
              <a:t>не такой гибкий как при самостоятельной настройке даже если ставить </a:t>
            </a:r>
          </a:p>
          <a:p>
            <a:r>
              <a:rPr lang="ru-RU" sz="1400" dirty="0" err="1"/>
              <a:t>шиперы</a:t>
            </a:r>
            <a:r>
              <a:rPr lang="ru-RU" sz="1400" dirty="0"/>
              <a:t> логов на </a:t>
            </a:r>
            <a:r>
              <a:rPr lang="ru-RU" sz="1400" dirty="0" err="1"/>
              <a:t>ноды</a:t>
            </a:r>
            <a:r>
              <a:rPr lang="ru-RU" sz="1400" dirty="0"/>
              <a:t> и сбор в </a:t>
            </a:r>
            <a:r>
              <a:rPr lang="en-US" sz="1400" dirty="0"/>
              <a:t>CloudWatch</a:t>
            </a:r>
            <a:r>
              <a:rPr lang="ru-RU" sz="1400" dirty="0"/>
              <a:t>.</a:t>
            </a:r>
          </a:p>
          <a:p>
            <a:r>
              <a:rPr lang="ru-RU" sz="1400" dirty="0"/>
              <a:t>Оповещения пришлось бы настраивать через </a:t>
            </a:r>
            <a:r>
              <a:rPr lang="en-US" sz="1400" dirty="0"/>
              <a:t>Amazon SNS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Classic </a:t>
            </a:r>
            <a:r>
              <a:rPr lang="en-US" sz="1400" dirty="0"/>
              <a:t>Load Balancer </a:t>
            </a:r>
            <a:r>
              <a:rPr lang="ru-RU" sz="1400" dirty="0"/>
              <a:t>НЕ поддерживает</a:t>
            </a:r>
            <a:r>
              <a:rPr lang="en-US" sz="1400" dirty="0"/>
              <a:t> HTTP/3 </a:t>
            </a:r>
            <a:r>
              <a:rPr lang="ru-RU" sz="1400" dirty="0"/>
              <a:t>при режиме работы в </a:t>
            </a:r>
            <a:r>
              <a:rPr lang="en-US" sz="1400" dirty="0"/>
              <a:t>L7 (2023 </a:t>
            </a:r>
            <a:r>
              <a:rPr lang="ru-RU" sz="1400" dirty="0"/>
              <a:t>год </a:t>
            </a:r>
            <a:r>
              <a:rPr lang="en-US" sz="1400" dirty="0"/>
              <a:t>, sic!)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Если перевести на </a:t>
            </a:r>
            <a:r>
              <a:rPr lang="en-US" sz="1400" dirty="0"/>
              <a:t>L4, </a:t>
            </a:r>
            <a:r>
              <a:rPr lang="ru-RU" sz="1400" dirty="0"/>
              <a:t>то на каждой </a:t>
            </a:r>
            <a:r>
              <a:rPr lang="ru-RU" sz="1400" dirty="0" err="1"/>
              <a:t>ноде</a:t>
            </a:r>
            <a:r>
              <a:rPr lang="ru-RU" sz="1400" dirty="0"/>
              <a:t> с </a:t>
            </a:r>
            <a:r>
              <a:rPr lang="en-US" sz="1400" dirty="0"/>
              <a:t>Bingo </a:t>
            </a:r>
            <a:r>
              <a:rPr lang="ru-RU" sz="1400" dirty="0"/>
              <a:t>придется ставить свой </a:t>
            </a:r>
            <a:r>
              <a:rPr lang="en-US" sz="1400" dirty="0"/>
              <a:t>Nginx </a:t>
            </a:r>
            <a:r>
              <a:rPr lang="ru-RU" sz="1400" dirty="0"/>
              <a:t>для </a:t>
            </a:r>
            <a:endParaRPr lang="en-US" sz="1400" dirty="0"/>
          </a:p>
          <a:p>
            <a:r>
              <a:rPr lang="ru-RU" sz="1400" dirty="0"/>
              <a:t>поддержки </a:t>
            </a:r>
            <a:r>
              <a:rPr lang="en-US" sz="1400" dirty="0"/>
              <a:t>HTTP/3 </a:t>
            </a:r>
            <a:r>
              <a:rPr lang="ru-RU" sz="1400" dirty="0"/>
              <a:t>либо перед С</a:t>
            </a:r>
            <a:r>
              <a:rPr lang="en-US" sz="1400" dirty="0"/>
              <a:t>LB</a:t>
            </a:r>
            <a:r>
              <a:rPr lang="ru-RU" sz="1400" dirty="0"/>
              <a:t> ставить </a:t>
            </a:r>
            <a:r>
              <a:rPr lang="en-US" sz="1400" dirty="0"/>
              <a:t>EC2 </a:t>
            </a:r>
            <a:r>
              <a:rPr lang="ru-RU" sz="1400" dirty="0"/>
              <a:t>инстанс только с одним </a:t>
            </a:r>
            <a:r>
              <a:rPr lang="en-US" sz="1400" dirty="0"/>
              <a:t>Nginx, </a:t>
            </a:r>
            <a:r>
              <a:rPr lang="ru-RU" sz="1400" dirty="0"/>
              <a:t>с которого бы </a:t>
            </a:r>
            <a:endParaRPr lang="en-US" sz="1400" dirty="0"/>
          </a:p>
          <a:p>
            <a:r>
              <a:rPr lang="ru-RU" sz="1400" dirty="0"/>
              <a:t>трафик уходил на </a:t>
            </a:r>
            <a:r>
              <a:rPr lang="en-US" sz="1400" dirty="0"/>
              <a:t>CLB</a:t>
            </a:r>
            <a:r>
              <a:rPr lang="ru-RU" sz="1400" dirty="0"/>
              <a:t>, а  с него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Привязка к </a:t>
            </a:r>
            <a:r>
              <a:rPr lang="en-US" sz="1400" dirty="0"/>
              <a:t>CLB </a:t>
            </a:r>
            <a:r>
              <a:rPr lang="ru-RU" sz="1400" dirty="0"/>
              <a:t>была связана с использованием </a:t>
            </a:r>
            <a:r>
              <a:rPr lang="ru-RU" sz="1400" dirty="0" err="1"/>
              <a:t>автоскейлера</a:t>
            </a:r>
            <a:r>
              <a:rPr lang="ru-RU" sz="1400" dirty="0"/>
              <a:t>, который выступал качестве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таргет</a:t>
            </a:r>
            <a:r>
              <a:rPr lang="ru-RU" sz="1400" dirty="0"/>
              <a:t> группы для балансировщика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40777-F270-473E-87FE-B21A0550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90708"/>
            <a:ext cx="6189133" cy="255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94018-D2C9-4A1A-AE3D-1D8C7490F043}"/>
              </a:ext>
            </a:extLst>
          </p:cNvPr>
          <p:cNvSpPr txBox="1"/>
          <p:nvPr/>
        </p:nvSpPr>
        <p:spPr>
          <a:xfrm>
            <a:off x="1674615" y="28375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052E-19F0-450E-956C-232EAB8799D7}"/>
              </a:ext>
            </a:extLst>
          </p:cNvPr>
          <p:cNvSpPr txBox="1"/>
          <p:nvPr/>
        </p:nvSpPr>
        <p:spPr>
          <a:xfrm>
            <a:off x="7956111" y="249099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7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CB0B2-04A1-427F-8F98-2352F89C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CDD8F-A2A9-4336-8340-BBCF4FA9C892}"/>
              </a:ext>
            </a:extLst>
          </p:cNvPr>
          <p:cNvSpPr txBox="1"/>
          <p:nvPr/>
        </p:nvSpPr>
        <p:spPr>
          <a:xfrm>
            <a:off x="5272656" y="270782"/>
            <a:ext cx="13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13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2A0AE-5D30-425D-ABC1-5D10843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3" y="128022"/>
            <a:ext cx="6729880" cy="2613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355F4-F474-47B2-A5AE-0937C509CE81}"/>
              </a:ext>
            </a:extLst>
          </p:cNvPr>
          <p:cNvSpPr txBox="1"/>
          <p:nvPr/>
        </p:nvSpPr>
        <p:spPr>
          <a:xfrm>
            <a:off x="544902" y="2974992"/>
            <a:ext cx="111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RDS </a:t>
            </a:r>
            <a:r>
              <a:rPr lang="ru-RU" dirty="0"/>
              <a:t>был заменен на </a:t>
            </a:r>
            <a:r>
              <a:rPr lang="en-US" dirty="0"/>
              <a:t>EC2 </a:t>
            </a:r>
            <a:r>
              <a:rPr lang="ru-RU" dirty="0"/>
              <a:t>с </a:t>
            </a:r>
            <a:r>
              <a:rPr lang="en-US" dirty="0"/>
              <a:t>PostgreSQL </a:t>
            </a:r>
            <a:r>
              <a:rPr lang="ru-RU" dirty="0"/>
              <a:t>и туда же поставлен </a:t>
            </a:r>
            <a:r>
              <a:rPr lang="en-US" dirty="0"/>
              <a:t>PG bouncer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Classic Load Balancer </a:t>
            </a:r>
            <a:r>
              <a:rPr lang="ru-RU" dirty="0"/>
              <a:t>заменен на </a:t>
            </a:r>
            <a:r>
              <a:rPr lang="en-US" dirty="0"/>
              <a:t>EC</a:t>
            </a:r>
            <a:r>
              <a:rPr lang="ru-RU" dirty="0"/>
              <a:t>2 инстанс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Nginx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Была добавлена </a:t>
            </a:r>
            <a:r>
              <a:rPr lang="ru-RU" dirty="0" err="1"/>
              <a:t>нода</a:t>
            </a:r>
            <a:r>
              <a:rPr lang="ru-RU" dirty="0"/>
              <a:t> </a:t>
            </a:r>
            <a:r>
              <a:rPr lang="en-US" dirty="0"/>
              <a:t>EC</a:t>
            </a:r>
            <a:r>
              <a:rPr lang="ru-RU" dirty="0"/>
              <a:t>2 для мониторинга </a:t>
            </a:r>
            <a:r>
              <a:rPr lang="en-US" dirty="0"/>
              <a:t>– Prometheus, Grafana, Node exporter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качестве </a:t>
            </a:r>
            <a:r>
              <a:rPr lang="ru-RU" dirty="0" err="1"/>
              <a:t>шипера</a:t>
            </a:r>
            <a:r>
              <a:rPr lang="ru-RU" dirty="0"/>
              <a:t> логов </a:t>
            </a:r>
            <a:r>
              <a:rPr lang="en-US" dirty="0" err="1"/>
              <a:t>Fluentd</a:t>
            </a:r>
            <a:r>
              <a:rPr lang="ru-RU" dirty="0"/>
              <a:t> и для приведения логов к формату </a:t>
            </a:r>
            <a:r>
              <a:rPr lang="en-US" dirty="0"/>
              <a:t>Prometheus </a:t>
            </a:r>
            <a:r>
              <a:rPr lang="ru-RU" dirty="0"/>
              <a:t>использовался  </a:t>
            </a:r>
            <a:r>
              <a:rPr lang="en-US" dirty="0"/>
              <a:t>Nginx Prometheus exporter.</a:t>
            </a:r>
          </a:p>
          <a:p>
            <a:r>
              <a:rPr lang="ru-RU" dirty="0"/>
              <a:t>Весь мониторинг был перенесен на отдельный инстанс, потому что создавал значительную нагрузку на систему.</a:t>
            </a:r>
          </a:p>
          <a:p>
            <a:r>
              <a:rPr lang="en-US" dirty="0"/>
              <a:t>Route53 </a:t>
            </a:r>
            <a:r>
              <a:rPr lang="ru-RU" dirty="0"/>
              <a:t>используется для создания </a:t>
            </a:r>
            <a:r>
              <a:rPr lang="en-US" dirty="0"/>
              <a:t>NS</a:t>
            </a:r>
            <a:r>
              <a:rPr lang="ru-RU" dirty="0"/>
              <a:t> зоны</a:t>
            </a:r>
            <a:r>
              <a:rPr lang="en-US" dirty="0"/>
              <a:t> </a:t>
            </a:r>
            <a:r>
              <a:rPr lang="ru-RU" dirty="0"/>
              <a:t>делегированного домена 3 уровня. </a:t>
            </a:r>
            <a:r>
              <a:rPr lang="ru-RU" dirty="0" err="1"/>
              <a:t>Поддомены</a:t>
            </a:r>
            <a:r>
              <a:rPr lang="ru-RU" dirty="0"/>
              <a:t> можно назначить любому ресурсу в облаке в т.ч. и для тестов</a:t>
            </a:r>
            <a:r>
              <a:rPr lang="en-US" dirty="0"/>
              <a:t>.</a:t>
            </a:r>
          </a:p>
          <a:p>
            <a:r>
              <a:rPr lang="ru-RU" dirty="0"/>
              <a:t>Рабочие </a:t>
            </a:r>
            <a:r>
              <a:rPr lang="ru-RU" dirty="0" err="1"/>
              <a:t>ноды</a:t>
            </a:r>
            <a:r>
              <a:rPr lang="ru-RU" dirty="0"/>
              <a:t> для приложения были </a:t>
            </a:r>
            <a:r>
              <a:rPr lang="ru-RU" dirty="0" err="1"/>
              <a:t>захардкоржены</a:t>
            </a:r>
            <a:r>
              <a:rPr lang="ru-RU" dirty="0"/>
              <a:t>, так что при желании увеличить их количество пришлось бы переписывать часть кода </a:t>
            </a:r>
            <a:r>
              <a:rPr lang="en-US" dirty="0"/>
              <a:t>TF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Из существенных минусов это использование 5 (!) ин</a:t>
            </a:r>
            <a:r>
              <a:rPr lang="en-US" dirty="0"/>
              <a:t>c</a:t>
            </a:r>
            <a:r>
              <a:rPr lang="ru-RU" dirty="0" err="1"/>
              <a:t>тансов</a:t>
            </a:r>
            <a:r>
              <a:rPr lang="ru-RU" dirty="0"/>
              <a:t> </a:t>
            </a:r>
            <a:r>
              <a:rPr lang="en-US" dirty="0"/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133113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6D6D1-B4AC-4B39-AD67-8E4A779F9E17}"/>
              </a:ext>
            </a:extLst>
          </p:cNvPr>
          <p:cNvSpPr txBox="1"/>
          <p:nvPr/>
        </p:nvSpPr>
        <p:spPr>
          <a:xfrm>
            <a:off x="5272656" y="270782"/>
            <a:ext cx="210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</a:t>
            </a:r>
            <a:r>
              <a:rPr lang="ru-RU" sz="2400" b="1" dirty="0"/>
              <a:t>4 </a:t>
            </a:r>
            <a:r>
              <a:rPr lang="ru-RU" dirty="0"/>
              <a:t>- </a:t>
            </a:r>
            <a:r>
              <a:rPr lang="en-US" dirty="0"/>
              <a:t>FINAL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AB7BA-7530-4D7C-8930-7E29E33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69"/>
            <a:ext cx="12192000" cy="48124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5CDF30-6A8F-4A9A-9358-E760F2E9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30" y="1480564"/>
            <a:ext cx="1125103" cy="5229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3CA22A-21DC-43EB-B74D-753B8D34193A}"/>
              </a:ext>
            </a:extLst>
          </p:cNvPr>
          <p:cNvSpPr/>
          <p:nvPr/>
        </p:nvSpPr>
        <p:spPr>
          <a:xfrm>
            <a:off x="1219200" y="1397001"/>
            <a:ext cx="3776133" cy="2700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274E9E-A245-4287-A972-0951CD66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98" y="1738930"/>
            <a:ext cx="626072" cy="80234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833D15F-5FAA-44F2-9748-43D76139F9EA}"/>
              </a:ext>
            </a:extLst>
          </p:cNvPr>
          <p:cNvCxnSpPr/>
          <p:nvPr/>
        </p:nvCxnSpPr>
        <p:spPr>
          <a:xfrm flipV="1">
            <a:off x="7552267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4B9C0A8-216F-4D47-9BE2-24C8C536629E}"/>
              </a:ext>
            </a:extLst>
          </p:cNvPr>
          <p:cNvCxnSpPr/>
          <p:nvPr/>
        </p:nvCxnSpPr>
        <p:spPr>
          <a:xfrm flipV="1">
            <a:off x="9550401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2A21B16-9E08-4B42-A51B-0C5E23E6941F}"/>
              </a:ext>
            </a:extLst>
          </p:cNvPr>
          <p:cNvCxnSpPr>
            <a:cxnSpLocks/>
          </p:cNvCxnSpPr>
          <p:nvPr/>
        </p:nvCxnSpPr>
        <p:spPr>
          <a:xfrm flipH="1">
            <a:off x="7552267" y="1602327"/>
            <a:ext cx="19981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C8A50DB-FF1B-4030-B5ED-34D2E08014D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928534" y="1738930"/>
            <a:ext cx="4309765" cy="401173"/>
          </a:xfrm>
          <a:prstGeom prst="bentConnector3">
            <a:avLst>
              <a:gd name="adj1" fmla="val 31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B7DB093-29D1-49E5-B552-6DDBD8B6A98C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8588973" y="2415500"/>
            <a:ext cx="2176625" cy="162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p 6 Amazon S3 Alternatives">
            <a:extLst>
              <a:ext uri="{FF2B5EF4-FFF2-40B4-BE49-F238E27FC236}">
                <a16:creationId xmlns:a16="http://schemas.microsoft.com/office/drawing/2014/main" id="{706154DC-46A4-433B-90B8-B6F497A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91" y="-52446"/>
            <a:ext cx="1233486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D8C6ABF-F79B-4184-8736-CFB0D131FAC2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8551334" y="871478"/>
            <a:ext cx="0" cy="86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DF6BA-CCEB-4894-A45F-2069F04A570F}"/>
              </a:ext>
            </a:extLst>
          </p:cNvPr>
          <p:cNvSpPr txBox="1"/>
          <p:nvPr/>
        </p:nvSpPr>
        <p:spPr>
          <a:xfrm>
            <a:off x="412044" y="2618440"/>
            <a:ext cx="11779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Пришел тестировщик Петя и радостно </a:t>
            </a:r>
            <a:r>
              <a:rPr lang="ru-RU" dirty="0" err="1"/>
              <a:t>обьявил</a:t>
            </a:r>
            <a:r>
              <a:rPr lang="ru-RU" dirty="0"/>
              <a:t> о запуске сервиса нагрузочного тестирования.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После тестов было замечено практически отсутствие нагрузки на инстансе с балансировщиком </a:t>
            </a:r>
          </a:p>
          <a:p>
            <a:r>
              <a:rPr lang="ru-RU" dirty="0"/>
              <a:t>нагрузки, поэтому сервис мониторинга переместился на него, но вместо типа </a:t>
            </a:r>
            <a:r>
              <a:rPr lang="en-US" dirty="0"/>
              <a:t>t2.micro </a:t>
            </a:r>
            <a:r>
              <a:rPr lang="ru-RU" dirty="0"/>
              <a:t>используется </a:t>
            </a:r>
            <a:r>
              <a:rPr lang="en-US" dirty="0"/>
              <a:t>t3.medium</a:t>
            </a:r>
            <a:r>
              <a:rPr lang="ru-RU" dirty="0"/>
              <a:t>,</a:t>
            </a:r>
          </a:p>
          <a:p>
            <a:r>
              <a:rPr lang="en-US" dirty="0"/>
              <a:t> </a:t>
            </a:r>
            <a:r>
              <a:rPr lang="ru-RU" dirty="0"/>
              <a:t>что дает гораздо больше комфорта при работе с </a:t>
            </a:r>
            <a:r>
              <a:rPr lang="en-US" dirty="0"/>
              <a:t>Grafana</a:t>
            </a:r>
            <a:r>
              <a:rPr lang="ru-RU" dirty="0"/>
              <a:t> при её запросах к базе данных </a:t>
            </a:r>
            <a:r>
              <a:rPr lang="en-US" dirty="0"/>
              <a:t>Prometheus.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Вернул </a:t>
            </a:r>
            <a:r>
              <a:rPr lang="ru-RU" dirty="0" err="1"/>
              <a:t>автоскейлер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Количество </a:t>
            </a:r>
            <a:r>
              <a:rPr lang="ru-RU" dirty="0" err="1"/>
              <a:t>нод</a:t>
            </a:r>
            <a:r>
              <a:rPr lang="ru-RU" dirty="0"/>
              <a:t> с приложением </a:t>
            </a:r>
            <a:r>
              <a:rPr lang="ru-RU" dirty="0" err="1"/>
              <a:t>параметризовано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Вернул </a:t>
            </a:r>
            <a:r>
              <a:rPr lang="en-US" dirty="0"/>
              <a:t>ELB. </a:t>
            </a:r>
            <a:r>
              <a:rPr lang="ru-RU" dirty="0"/>
              <a:t>Оставил доступ к нему из внешней сети и он работает параллельно с инстансом балансировщика.</a:t>
            </a:r>
          </a:p>
          <a:p>
            <a:r>
              <a:rPr lang="ru-RU" dirty="0" err="1"/>
              <a:t>Логи</a:t>
            </a:r>
            <a:r>
              <a:rPr lang="ru-RU" dirty="0"/>
              <a:t> доступа сохраняет в </a:t>
            </a:r>
            <a:r>
              <a:rPr lang="en-US" dirty="0"/>
              <a:t>S3.</a:t>
            </a:r>
          </a:p>
          <a:p>
            <a:endParaRPr lang="en-US" dirty="0"/>
          </a:p>
          <a:p>
            <a:r>
              <a:rPr lang="ru-RU" dirty="0"/>
              <a:t>Учитывая простоту сервиса и высокую скорость развертывания инфраструктуры с </a:t>
            </a:r>
            <a:r>
              <a:rPr lang="en-US" dirty="0"/>
              <a:t>Terraform</a:t>
            </a:r>
            <a:r>
              <a:rPr lang="ru-RU" dirty="0"/>
              <a:t>, отсутствие </a:t>
            </a:r>
          </a:p>
          <a:p>
            <a:r>
              <a:rPr lang="ru-RU" dirty="0"/>
              <a:t>необходимости сборки контейнеров и артефактов</a:t>
            </a:r>
            <a:r>
              <a:rPr lang="en-US" dirty="0"/>
              <a:t> </a:t>
            </a:r>
            <a:r>
              <a:rPr lang="ru-RU" dirty="0"/>
              <a:t>решил обойтись облачным</a:t>
            </a:r>
            <a:r>
              <a:rPr lang="en-US" dirty="0"/>
              <a:t> CI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r>
              <a:rPr lang="ru-RU" dirty="0"/>
              <a:t> без </a:t>
            </a:r>
            <a:r>
              <a:rPr lang="en-US" dirty="0"/>
              <a:t>self-hosted runners.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CDA8A9-2F15-4E69-9DDE-B73FD435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67" y="72764"/>
            <a:ext cx="4927600" cy="23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0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1FCC42C-46C0-4E7B-83B4-9176DD0D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3408"/>
              </p:ext>
            </p:extLst>
          </p:nvPr>
        </p:nvGraphicFramePr>
        <p:xfrm>
          <a:off x="389466" y="304799"/>
          <a:ext cx="11557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67">
                  <a:extLst>
                    <a:ext uri="{9D8B030D-6E8A-4147-A177-3AD203B41FA5}">
                      <a16:colId xmlns:a16="http://schemas.microsoft.com/office/drawing/2014/main" val="518937492"/>
                    </a:ext>
                  </a:extLst>
                </a:gridCol>
                <a:gridCol w="7789333">
                  <a:extLst>
                    <a:ext uri="{9D8B030D-6E8A-4147-A177-3AD203B41FA5}">
                      <a16:colId xmlns:a16="http://schemas.microsoft.com/office/drawing/2014/main" val="12762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Сценарий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падает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его перезапускает. На это время балансировщик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убирает по таймауту сервер из ротации </a:t>
                      </a:r>
                      <a:r>
                        <a:rPr lang="ru-RU" dirty="0" err="1"/>
                        <a:t>апстрима</a:t>
                      </a:r>
                      <a:r>
                        <a:rPr lang="ru-RU" dirty="0"/>
                        <a:t> и восстанавливает после запуска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приложение деструктивно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OOM killer </a:t>
                      </a:r>
                      <a:r>
                        <a:rPr lang="ru-RU" dirty="0"/>
                        <a:t>завершает приложение по лимитам </a:t>
                      </a:r>
                      <a:r>
                        <a:rPr lang="en-US" dirty="0" err="1"/>
                        <a:t>cgroup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перезапускает. Инстанс продолжает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инстанс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CLB </a:t>
                      </a:r>
                      <a:r>
                        <a:rPr lang="ru-RU" dirty="0"/>
                        <a:t>следит за работоспособностью </a:t>
                      </a:r>
                      <a:r>
                        <a:rPr lang="en-US" dirty="0" err="1"/>
                        <a:t>nginx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инстансе с приложением, в случае его неисправности передает сигнал </a:t>
                      </a:r>
                      <a:r>
                        <a:rPr lang="ru-RU" dirty="0" err="1"/>
                        <a:t>автоскейлеру</a:t>
                      </a:r>
                      <a:r>
                        <a:rPr lang="ru-RU" dirty="0"/>
                        <a:t> и он пересоздает инстанс.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зона доступности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Используются 2 инстанса в разных зонах. При падении одной, вторая продолжит работу.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уберет </a:t>
                      </a:r>
                      <a:r>
                        <a:rPr lang="ru-RU" dirty="0" err="1"/>
                        <a:t>ноду</a:t>
                      </a:r>
                      <a:r>
                        <a:rPr lang="ru-RU" dirty="0"/>
                        <a:t> из ротации.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Злоумышленник хочет проникнуть  в инфраструктуру из внешней\внутренней сети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Внешний периметр сети за зоной безопасности балансировщика. Разрешены только 80 и 443 порты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3000 для мониторинга. Для первоначальной настройки временно открывается 22 порт с доступом только к пользователю.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После настройки сервер </a:t>
                      </a:r>
                      <a:r>
                        <a:rPr lang="en-US" dirty="0" err="1"/>
                        <a:t>sshd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останавливается и </a:t>
                      </a:r>
                      <a:r>
                        <a:rPr lang="en-US" dirty="0"/>
                        <a:t>iptables </a:t>
                      </a:r>
                      <a:r>
                        <a:rPr lang="ru-RU" dirty="0"/>
                        <a:t>добавляет запрещающее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правило на 22 порт. Остальные хосты закрыты группами безопасности. </a:t>
                      </a:r>
                    </a:p>
                    <a:p>
                      <a:r>
                        <a:rPr lang="ru-RU" dirty="0"/>
                        <a:t>Доступ внутри сети к сервисам возможен только с определенных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адресов внутри сети и на определенные порты.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9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68CC44-9731-4ADA-AC33-CEE6F6FDF84C}"/>
              </a:ext>
            </a:extLst>
          </p:cNvPr>
          <p:cNvSpPr/>
          <p:nvPr/>
        </p:nvSpPr>
        <p:spPr>
          <a:xfrm>
            <a:off x="3890127" y="1385587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4DF177-43CB-459D-AFA0-379B2219306A}"/>
              </a:ext>
            </a:extLst>
          </p:cNvPr>
          <p:cNvSpPr/>
          <p:nvPr/>
        </p:nvSpPr>
        <p:spPr>
          <a:xfrm>
            <a:off x="3936926" y="4202873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99771-FD79-4F62-8D8A-BCD136AB8ECA}"/>
              </a:ext>
            </a:extLst>
          </p:cNvPr>
          <p:cNvSpPr/>
          <p:nvPr/>
        </p:nvSpPr>
        <p:spPr>
          <a:xfrm>
            <a:off x="6748818" y="3429000"/>
            <a:ext cx="1735667" cy="1261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ru-RU" dirty="0"/>
          </a:p>
          <a:p>
            <a:pPr algn="ctr"/>
            <a:r>
              <a:rPr lang="en-US" dirty="0"/>
              <a:t>+</a:t>
            </a:r>
            <a:endParaRPr lang="ru-RU" dirty="0"/>
          </a:p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F9787C-D3CF-48D4-A065-902AF2EA33B9}"/>
              </a:ext>
            </a:extLst>
          </p:cNvPr>
          <p:cNvSpPr/>
          <p:nvPr/>
        </p:nvSpPr>
        <p:spPr>
          <a:xfrm>
            <a:off x="852804" y="2794203"/>
            <a:ext cx="1735667" cy="1261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PG bouncer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60FFBF-EEC0-4AA2-AE21-ADCF32797710}"/>
              </a:ext>
            </a:extLst>
          </p:cNvPr>
          <p:cNvSpPr/>
          <p:nvPr/>
        </p:nvSpPr>
        <p:spPr>
          <a:xfrm>
            <a:off x="536686" y="1829003"/>
            <a:ext cx="2485608" cy="317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86BDBF3C-B548-447B-B0D5-705D8EF9BAE6}"/>
              </a:ext>
            </a:extLst>
          </p:cNvPr>
          <p:cNvSpPr/>
          <p:nvPr/>
        </p:nvSpPr>
        <p:spPr>
          <a:xfrm>
            <a:off x="10668001" y="3008816"/>
            <a:ext cx="1371599" cy="13715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EBDE02-5F69-4A30-89E5-407020C8F77E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H="1">
            <a:off x="8484485" y="4179549"/>
            <a:ext cx="2384382" cy="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64C36-3176-4F62-8A08-2F5BF08BE6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25794" y="2647121"/>
            <a:ext cx="1990858" cy="78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9C1A4-0C93-4FF9-BA0F-4B8FF52099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72593" y="4690534"/>
            <a:ext cx="1944059" cy="75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3A1231-00CE-4E5D-AA0D-BAA4CA51A74C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1720638" y="2016354"/>
            <a:ext cx="2169489" cy="77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5426F-9DB1-45D3-871B-4F974D958987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 flipV="1">
            <a:off x="1720638" y="4055737"/>
            <a:ext cx="2216288" cy="7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D8E45-8D70-42E6-9464-19C93189A0BE}"/>
              </a:ext>
            </a:extLst>
          </p:cNvPr>
          <p:cNvSpPr txBox="1"/>
          <p:nvPr/>
        </p:nvSpPr>
        <p:spPr>
          <a:xfrm>
            <a:off x="8484485" y="3598102"/>
            <a:ext cx="99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udp</a:t>
            </a:r>
            <a:endParaRPr lang="ru-RU" dirty="0"/>
          </a:p>
          <a:p>
            <a:r>
              <a:rPr lang="ru-RU" dirty="0"/>
              <a:t>3000 </a:t>
            </a:r>
            <a:r>
              <a:rPr lang="en-US" dirty="0" err="1"/>
              <a:t>tcp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CC2A6-F5B3-4E12-BCBE-7D5FBDA8ECF7}"/>
              </a:ext>
            </a:extLst>
          </p:cNvPr>
          <p:cNvSpPr txBox="1"/>
          <p:nvPr/>
        </p:nvSpPr>
        <p:spPr>
          <a:xfrm>
            <a:off x="5586040" y="2109976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752A8-63C8-4505-827E-F2C329E7915C}"/>
              </a:ext>
            </a:extLst>
          </p:cNvPr>
          <p:cNvSpPr txBox="1"/>
          <p:nvPr/>
        </p:nvSpPr>
        <p:spPr>
          <a:xfrm>
            <a:off x="5575319" y="4613765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6B89C-120F-44A5-A97A-BF40CE78DD1D}"/>
              </a:ext>
            </a:extLst>
          </p:cNvPr>
          <p:cNvSpPr txBox="1"/>
          <p:nvPr/>
        </p:nvSpPr>
        <p:spPr>
          <a:xfrm>
            <a:off x="1147569" y="2329105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EF440-1AE2-40CB-AECA-35E158237833}"/>
              </a:ext>
            </a:extLst>
          </p:cNvPr>
          <p:cNvSpPr txBox="1"/>
          <p:nvPr/>
        </p:nvSpPr>
        <p:spPr>
          <a:xfrm>
            <a:off x="1257710" y="4172101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D0308-0BDC-416E-A5C6-4C3B16B22602}"/>
              </a:ext>
            </a:extLst>
          </p:cNvPr>
          <p:cNvSpPr/>
          <p:nvPr/>
        </p:nvSpPr>
        <p:spPr>
          <a:xfrm>
            <a:off x="3457592" y="658718"/>
            <a:ext cx="2752681" cy="54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7B4CA5E-AD9A-4482-819B-86344B3178DA}"/>
              </a:ext>
            </a:extLst>
          </p:cNvPr>
          <p:cNvSpPr/>
          <p:nvPr/>
        </p:nvSpPr>
        <p:spPr>
          <a:xfrm>
            <a:off x="6634611" y="745167"/>
            <a:ext cx="2925047" cy="439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0C62-C96E-4DAC-BE56-F082EF134C0A}"/>
              </a:ext>
            </a:extLst>
          </p:cNvPr>
          <p:cNvSpPr txBox="1"/>
          <p:nvPr/>
        </p:nvSpPr>
        <p:spPr>
          <a:xfrm>
            <a:off x="913421" y="500033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64526-4114-4966-8564-343A6BF5AB49}"/>
              </a:ext>
            </a:extLst>
          </p:cNvPr>
          <p:cNvSpPr txBox="1"/>
          <p:nvPr/>
        </p:nvSpPr>
        <p:spPr>
          <a:xfrm>
            <a:off x="3936926" y="610048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E093C-9F7D-4446-97CA-CAEC760D5E04}"/>
              </a:ext>
            </a:extLst>
          </p:cNvPr>
          <p:cNvSpPr txBox="1"/>
          <p:nvPr/>
        </p:nvSpPr>
        <p:spPr>
          <a:xfrm>
            <a:off x="7512981" y="5074425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67C23C-F063-45F3-A4E5-5BDC04CDAD29}"/>
              </a:ext>
            </a:extLst>
          </p:cNvPr>
          <p:cNvSpPr/>
          <p:nvPr/>
        </p:nvSpPr>
        <p:spPr>
          <a:xfrm>
            <a:off x="10370" y="278571"/>
            <a:ext cx="9922933" cy="631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0551-00BC-4198-B2EB-443042497225}"/>
              </a:ext>
            </a:extLst>
          </p:cNvPr>
          <p:cNvSpPr txBox="1"/>
          <p:nvPr/>
        </p:nvSpPr>
        <p:spPr>
          <a:xfrm>
            <a:off x="9255863" y="3272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D66B66A-712B-4A97-8193-67DD462EE664}"/>
              </a:ext>
            </a:extLst>
          </p:cNvPr>
          <p:cNvSpPr/>
          <p:nvPr/>
        </p:nvSpPr>
        <p:spPr>
          <a:xfrm>
            <a:off x="7204687" y="1032563"/>
            <a:ext cx="1691764" cy="1405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Access log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2E4083B-45DF-4D3B-A5E9-98DC90DA7F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25794" y="1393593"/>
            <a:ext cx="1578893" cy="34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7C0EE2F-0746-47E9-88FC-C45D06873B4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72593" y="1735248"/>
            <a:ext cx="1532094" cy="2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AF6D6C6-31F8-4400-9464-C6AC1B43ACE3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8896451" y="1735248"/>
            <a:ext cx="1972416" cy="14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71879-6D8A-4057-86BC-BDA44E202669}"/>
              </a:ext>
            </a:extLst>
          </p:cNvPr>
          <p:cNvSpPr txBox="1"/>
          <p:nvPr/>
        </p:nvSpPr>
        <p:spPr>
          <a:xfrm>
            <a:off x="8852631" y="1201665"/>
            <a:ext cx="88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E1B6E-F2E3-4949-B47B-FAE7F8F94F00}"/>
              </a:ext>
            </a:extLst>
          </p:cNvPr>
          <p:cNvSpPr txBox="1"/>
          <p:nvPr/>
        </p:nvSpPr>
        <p:spPr>
          <a:xfrm>
            <a:off x="10046384" y="224583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elb.aws.runalsh.ru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63FB9-F46E-48C4-90AC-D1BD45F342C9}"/>
              </a:ext>
            </a:extLst>
          </p:cNvPr>
          <p:cNvSpPr txBox="1"/>
          <p:nvPr/>
        </p:nvSpPr>
        <p:spPr>
          <a:xfrm>
            <a:off x="9877217" y="4420271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httplb3.aws.runalsh.ru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97BAA-495E-4030-A164-93A25C694511}"/>
              </a:ext>
            </a:extLst>
          </p:cNvPr>
          <p:cNvSpPr txBox="1"/>
          <p:nvPr/>
        </p:nvSpPr>
        <p:spPr>
          <a:xfrm>
            <a:off x="5096933" y="152399"/>
            <a:ext cx="224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HTTP/3 </a:t>
            </a:r>
            <a:r>
              <a:rPr lang="ru-RU" sz="2400" b="1" dirty="0"/>
              <a:t>и </a:t>
            </a:r>
            <a:r>
              <a:rPr lang="en-US" sz="2400" b="1" dirty="0"/>
              <a:t>HTTPS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9EC30-93DF-4C25-9E73-2D49467F760D}"/>
              </a:ext>
            </a:extLst>
          </p:cNvPr>
          <p:cNvSpPr txBox="1"/>
          <p:nvPr/>
        </p:nvSpPr>
        <p:spPr>
          <a:xfrm>
            <a:off x="491066" y="868065"/>
            <a:ext cx="7431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балансировщике установлен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версии </a:t>
            </a:r>
            <a:r>
              <a:rPr lang="en-US" dirty="0"/>
              <a:t>1.25.3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В группах безопасности открыт 443 </a:t>
            </a:r>
            <a:r>
              <a:rPr lang="en-US" dirty="0" err="1"/>
              <a:t>udp</a:t>
            </a:r>
            <a:r>
              <a:rPr lang="en-US" dirty="0"/>
              <a:t> </a:t>
            </a:r>
            <a:r>
              <a:rPr lang="ru-RU" dirty="0"/>
              <a:t>порт для него.</a:t>
            </a:r>
          </a:p>
          <a:p>
            <a:endParaRPr lang="ru-RU" dirty="0"/>
          </a:p>
          <a:p>
            <a:r>
              <a:rPr lang="ru-RU" dirty="0"/>
              <a:t>Сервис доступен по адресу </a:t>
            </a:r>
            <a:r>
              <a:rPr lang="en-US" dirty="0">
                <a:hlinkClick r:id="rId2"/>
              </a:rPr>
              <a:t>https://httplb3.aws.runalsh.ru/&lt;endpoint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ru-RU" dirty="0"/>
              <a:t>Запрос по </a:t>
            </a:r>
            <a:r>
              <a:rPr lang="en-US" dirty="0"/>
              <a:t>/</a:t>
            </a:r>
            <a:r>
              <a:rPr lang="en-US" dirty="0" err="1"/>
              <a:t>long_dummy</a:t>
            </a:r>
            <a:r>
              <a:rPr lang="en-US" dirty="0"/>
              <a:t> </a:t>
            </a:r>
            <a:r>
              <a:rPr lang="ru-RU" dirty="0" err="1"/>
              <a:t>кешируется</a:t>
            </a:r>
            <a:r>
              <a:rPr lang="ru-RU" dirty="0"/>
              <a:t> на 50 секунд.</a:t>
            </a:r>
          </a:p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E7D634-9547-4941-83A3-1381EE77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8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7A5BB-CA07-48AB-9B32-459EE73FE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46"/>
          <a:stretch/>
        </p:blipFill>
        <p:spPr>
          <a:xfrm>
            <a:off x="728132" y="517585"/>
            <a:ext cx="10295467" cy="532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27C6D-5C09-430F-A5C4-EF7B9F7D96A1}"/>
              </a:ext>
            </a:extLst>
          </p:cNvPr>
          <p:cNvSpPr txBox="1"/>
          <p:nvPr/>
        </p:nvSpPr>
        <p:spPr>
          <a:xfrm>
            <a:off x="4804300" y="152400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Monitoring 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0EB02-5BC1-4AB8-9BE6-7D221C91F180}"/>
              </a:ext>
            </a:extLst>
          </p:cNvPr>
          <p:cNvSpPr txBox="1"/>
          <p:nvPr/>
        </p:nvSpPr>
        <p:spPr>
          <a:xfrm>
            <a:off x="136917" y="5934670"/>
            <a:ext cx="1217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данном проекте метрика запросов и ответов собирается только с балансировщика. </a:t>
            </a:r>
          </a:p>
          <a:p>
            <a:r>
              <a:rPr lang="ru-RU" dirty="0"/>
              <a:t>Для сбора метрик с экземпляров приложений </a:t>
            </a:r>
            <a:r>
              <a:rPr lang="en-US" dirty="0"/>
              <a:t>bingo </a:t>
            </a:r>
            <a:r>
              <a:rPr lang="ru-RU" dirty="0"/>
              <a:t>использовал </a:t>
            </a:r>
            <a:r>
              <a:rPr lang="en-US" dirty="0" err="1"/>
              <a:t>fluentd</a:t>
            </a:r>
            <a:r>
              <a:rPr lang="en-US" dirty="0"/>
              <a:t> </a:t>
            </a:r>
            <a:r>
              <a:rPr lang="ru-RU" dirty="0"/>
              <a:t>с  </a:t>
            </a:r>
            <a:r>
              <a:rPr lang="ru-RU" dirty="0" err="1"/>
              <a:t>кастомным</a:t>
            </a:r>
            <a:r>
              <a:rPr lang="ru-RU" dirty="0"/>
              <a:t> сбором метрик, но не реализовал </a:t>
            </a:r>
            <a:endParaRPr lang="en-US" dirty="0"/>
          </a:p>
          <a:p>
            <a:r>
              <a:rPr lang="ru-RU" dirty="0"/>
              <a:t>вывод в </a:t>
            </a:r>
            <a:r>
              <a:rPr lang="en-US" dirty="0"/>
              <a:t>Grafana </a:t>
            </a:r>
            <a:r>
              <a:rPr lang="ru-RU" dirty="0"/>
              <a:t>из-за недостатка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3899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977ED-150C-4DBB-B294-37D7073565F5}"/>
              </a:ext>
            </a:extLst>
          </p:cNvPr>
          <p:cNvSpPr txBox="1"/>
          <p:nvPr/>
        </p:nvSpPr>
        <p:spPr>
          <a:xfrm>
            <a:off x="575733" y="835942"/>
            <a:ext cx="47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бинарный файл – получаем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1E758-4223-4F18-B772-1693868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88719"/>
            <a:ext cx="5641490" cy="225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E738-DF8B-43D2-B0EE-91755B94D446}"/>
              </a:ext>
            </a:extLst>
          </p:cNvPr>
          <p:cNvSpPr txBox="1"/>
          <p:nvPr/>
        </p:nvSpPr>
        <p:spPr>
          <a:xfrm>
            <a:off x="475626" y="234474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из-под </a:t>
            </a:r>
            <a:r>
              <a:rPr lang="en-US" dirty="0" err="1"/>
              <a:t>strace</a:t>
            </a:r>
            <a:r>
              <a:rPr lang="ru-RU" dirty="0"/>
              <a:t>, видим что не находит файл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C2CF9-4427-4118-8937-92BCB65E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3" y="2887001"/>
            <a:ext cx="899285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5E7E1-7D03-4AF3-B31F-05B830F87FEE}"/>
              </a:ext>
            </a:extLst>
          </p:cNvPr>
          <p:cNvSpPr txBox="1"/>
          <p:nvPr/>
        </p:nvSpPr>
        <p:spPr>
          <a:xfrm>
            <a:off x="574995" y="4597812"/>
            <a:ext cx="44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его, снова запускаем из-под </a:t>
            </a:r>
            <a:r>
              <a:rPr lang="en-US" dirty="0" err="1"/>
              <a:t>strace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5F07C-F5AD-4608-B30F-88EA2B3A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66" y="5136725"/>
            <a:ext cx="9338733" cy="14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1C14D9-DF52-4CB9-9ADB-8B0F7632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6" y="0"/>
            <a:ext cx="7326554" cy="37168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54B69-C203-4B7A-95B0-04805591E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33"/>
          <a:stretch/>
        </p:blipFill>
        <p:spPr>
          <a:xfrm>
            <a:off x="4098566" y="3414082"/>
            <a:ext cx="4063998" cy="34439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D94E9-FEBA-4A7C-B256-6C454F8A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564" y="3545518"/>
            <a:ext cx="4029436" cy="332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D537C-DBBC-4896-9E49-D3B6D6CD8667}"/>
              </a:ext>
            </a:extLst>
          </p:cNvPr>
          <p:cNvSpPr txBox="1"/>
          <p:nvPr/>
        </p:nvSpPr>
        <p:spPr>
          <a:xfrm>
            <a:off x="203550" y="175364"/>
            <a:ext cx="45039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Графическая визуализация – </a:t>
            </a:r>
            <a:r>
              <a:rPr lang="en-US" dirty="0"/>
              <a:t>Grafana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Коллектор метрик – </a:t>
            </a:r>
            <a:r>
              <a:rPr lang="en-US" dirty="0"/>
              <a:t>Prometheus</a:t>
            </a:r>
            <a:r>
              <a:rPr lang="ru-RU" dirty="0"/>
              <a:t>.</a:t>
            </a:r>
          </a:p>
          <a:p>
            <a:r>
              <a:rPr lang="ru-RU" dirty="0"/>
              <a:t>В формат логов для </a:t>
            </a:r>
            <a:r>
              <a:rPr lang="en-US" dirty="0"/>
              <a:t>Nginx </a:t>
            </a:r>
            <a:r>
              <a:rPr lang="ru-RU" dirty="0"/>
              <a:t>добавлен </a:t>
            </a:r>
            <a:endParaRPr lang="en-US" dirty="0"/>
          </a:p>
          <a:p>
            <a:r>
              <a:rPr lang="ru-RU" dirty="0"/>
              <a:t>параметр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upstream_response_time</a:t>
            </a:r>
            <a:r>
              <a:rPr lang="ru-RU" b="0" dirty="0">
                <a:effectLst/>
                <a:latin typeface="Consolas" panose="020B0609020204030204" pitchFamily="49" charset="0"/>
              </a:rPr>
              <a:t>.</a:t>
            </a:r>
            <a:endParaRPr lang="ru-RU" dirty="0"/>
          </a:p>
          <a:p>
            <a:r>
              <a:rPr lang="ru-RU" dirty="0"/>
              <a:t>Конвертор метрик </a:t>
            </a:r>
            <a:r>
              <a:rPr lang="en-US" dirty="0"/>
              <a:t>Nginx </a:t>
            </a:r>
            <a:r>
              <a:rPr lang="ru-RU" dirty="0"/>
              <a:t>в формат </a:t>
            </a:r>
            <a:endParaRPr lang="en-US" dirty="0"/>
          </a:p>
          <a:p>
            <a:r>
              <a:rPr lang="en-US" dirty="0" err="1"/>
              <a:t>Prometeheus</a:t>
            </a:r>
            <a:r>
              <a:rPr lang="en-US" dirty="0"/>
              <a:t> – </a:t>
            </a:r>
            <a:r>
              <a:rPr lang="en-US" dirty="0" err="1"/>
              <a:t>FluentD</a:t>
            </a:r>
            <a:r>
              <a:rPr lang="ru-RU" dirty="0"/>
              <a:t>.</a:t>
            </a:r>
          </a:p>
          <a:p>
            <a:r>
              <a:rPr lang="ru-RU" dirty="0"/>
              <a:t>Отправка метрик </a:t>
            </a:r>
            <a:r>
              <a:rPr lang="en-US" dirty="0"/>
              <a:t>Nginx </a:t>
            </a:r>
            <a:r>
              <a:rPr lang="ru-RU" dirty="0"/>
              <a:t>в </a:t>
            </a:r>
            <a:r>
              <a:rPr lang="en-US" dirty="0"/>
              <a:t>Prometheus </a:t>
            </a:r>
            <a:r>
              <a:rPr lang="ru-RU" dirty="0"/>
              <a:t> - </a:t>
            </a:r>
            <a:r>
              <a:rPr lang="en-US" dirty="0"/>
              <a:t>Nginx Prometheus Exporter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</a:t>
            </a:r>
            <a:r>
              <a:rPr lang="ru-RU" dirty="0" err="1"/>
              <a:t>дашбоард</a:t>
            </a:r>
            <a:r>
              <a:rPr lang="ru-RU" dirty="0"/>
              <a:t> по 3 </a:t>
            </a:r>
            <a:r>
              <a:rPr lang="en-US" dirty="0"/>
              <a:t>“</a:t>
            </a:r>
            <a:r>
              <a:rPr lang="ru-RU" dirty="0"/>
              <a:t>золотым сигналам</a:t>
            </a:r>
            <a:r>
              <a:rPr lang="en-US" dirty="0"/>
              <a:t>”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В поле </a:t>
            </a:r>
            <a:r>
              <a:rPr lang="en-US" dirty="0"/>
              <a:t>path </a:t>
            </a:r>
            <a:r>
              <a:rPr lang="ru-RU" dirty="0"/>
              <a:t>можно выбрать </a:t>
            </a:r>
            <a:endParaRPr lang="en-US" dirty="0"/>
          </a:p>
          <a:p>
            <a:r>
              <a:rPr lang="ru-RU" dirty="0"/>
              <a:t>интересующий </a:t>
            </a:r>
            <a:r>
              <a:rPr lang="ru-RU" dirty="0" err="1"/>
              <a:t>эндпоинт</a:t>
            </a:r>
            <a:r>
              <a:rPr lang="ru-RU" dirty="0"/>
              <a:t> и по нему </a:t>
            </a:r>
            <a:endParaRPr lang="en-US" dirty="0"/>
          </a:p>
          <a:p>
            <a:r>
              <a:rPr lang="ru-RU" dirty="0"/>
              <a:t>будет выдана статистика по  </a:t>
            </a:r>
            <a:endParaRPr lang="en-US" dirty="0"/>
          </a:p>
          <a:p>
            <a:r>
              <a:rPr lang="ru-RU" dirty="0"/>
              <a:t>задержкам ответа с 50,</a:t>
            </a:r>
            <a:r>
              <a:rPr lang="en-US" dirty="0"/>
              <a:t> </a:t>
            </a:r>
            <a:r>
              <a:rPr lang="ru-RU" dirty="0"/>
              <a:t> 90 и 99 </a:t>
            </a:r>
            <a:r>
              <a:rPr lang="ru-RU" dirty="0" err="1"/>
              <a:t>процентилями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Второе поле - трафик в </a:t>
            </a:r>
            <a:r>
              <a:rPr lang="en-US" dirty="0"/>
              <a:t>RPS.</a:t>
            </a:r>
            <a:endParaRPr lang="ru-RU" dirty="0"/>
          </a:p>
          <a:p>
            <a:endParaRPr lang="en-US" dirty="0"/>
          </a:p>
          <a:p>
            <a:r>
              <a:rPr lang="ru-RU" dirty="0"/>
              <a:t>Третье – доступность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B2E0C-4267-4256-903A-01075300FF8F}"/>
              </a:ext>
            </a:extLst>
          </p:cNvPr>
          <p:cNvSpPr txBox="1"/>
          <p:nvPr/>
        </p:nvSpPr>
        <p:spPr>
          <a:xfrm>
            <a:off x="177800" y="831334"/>
            <a:ext cx="358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поле </a:t>
            </a:r>
            <a:r>
              <a:rPr lang="en-US" dirty="0"/>
              <a:t>status </a:t>
            </a:r>
            <a:r>
              <a:rPr lang="ru-RU" dirty="0"/>
              <a:t>можно выбрать</a:t>
            </a:r>
          </a:p>
          <a:p>
            <a:r>
              <a:rPr lang="ru-RU" dirty="0"/>
              <a:t>Запросы, которые завершились с </a:t>
            </a:r>
            <a:endParaRPr lang="en-US" dirty="0"/>
          </a:p>
          <a:p>
            <a:r>
              <a:rPr lang="ru-RU" dirty="0"/>
              <a:t>ошибкой – </a:t>
            </a:r>
            <a:r>
              <a:rPr lang="en-US" dirty="0"/>
              <a:t>error </a:t>
            </a:r>
            <a:r>
              <a:rPr lang="ru-RU" dirty="0"/>
              <a:t>или успешно – </a:t>
            </a:r>
            <a:r>
              <a:rPr lang="en-US" dirty="0"/>
              <a:t>success.</a:t>
            </a:r>
          </a:p>
          <a:p>
            <a:endParaRPr lang="en-US" dirty="0"/>
          </a:p>
          <a:p>
            <a:r>
              <a:rPr lang="ru-RU" dirty="0"/>
              <a:t>Поле </a:t>
            </a:r>
            <a:r>
              <a:rPr lang="en-US" dirty="0"/>
              <a:t>method – </a:t>
            </a:r>
            <a:r>
              <a:rPr lang="ru-RU" dirty="0"/>
              <a:t>выбор типа запроса – </a:t>
            </a:r>
            <a:r>
              <a:rPr lang="en-US" dirty="0"/>
              <a:t>GET POST DELETE PUT. ALL – </a:t>
            </a:r>
            <a:r>
              <a:rPr lang="ru-RU" dirty="0"/>
              <a:t>показать все.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FB5A7-2965-4023-B98D-47BAD45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7" y="0"/>
            <a:ext cx="8294673" cy="3289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C4CFF-FB2A-4D39-936E-0E38BB06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36" y="3289944"/>
            <a:ext cx="4308964" cy="3568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122EF-730E-43D7-B66B-009230974D55}"/>
              </a:ext>
            </a:extLst>
          </p:cNvPr>
          <p:cNvSpPr txBox="1"/>
          <p:nvPr/>
        </p:nvSpPr>
        <p:spPr>
          <a:xfrm>
            <a:off x="362309" y="3933645"/>
            <a:ext cx="73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Grafana </a:t>
            </a:r>
            <a:r>
              <a:rPr lang="ru-RU" dirty="0"/>
              <a:t>доступен на </a:t>
            </a:r>
            <a:r>
              <a:rPr lang="ru-RU" dirty="0" err="1"/>
              <a:t>эндпоинте</a:t>
            </a:r>
            <a:r>
              <a:rPr lang="ru-RU" dirty="0"/>
              <a:t> </a:t>
            </a:r>
            <a:r>
              <a:rPr lang="en-US" dirty="0"/>
              <a:t>/monitoring </a:t>
            </a:r>
            <a:r>
              <a:rPr lang="ru-RU" dirty="0"/>
              <a:t>и так же доступен</a:t>
            </a:r>
          </a:p>
          <a:p>
            <a:r>
              <a:rPr lang="ru-RU" dirty="0"/>
              <a:t>по </a:t>
            </a:r>
            <a:r>
              <a:rPr lang="en-US" dirty="0"/>
              <a:t>https</a:t>
            </a:r>
            <a:r>
              <a:rPr lang="ru-RU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3629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C1344-2C10-4D37-90BA-58D4EC1E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3" y="100542"/>
            <a:ext cx="11624733" cy="5007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7CE6D-6D6E-4182-942D-AB17A5E6659E}"/>
              </a:ext>
            </a:extLst>
          </p:cNvPr>
          <p:cNvSpPr txBox="1"/>
          <p:nvPr/>
        </p:nvSpPr>
        <p:spPr>
          <a:xfrm>
            <a:off x="677333" y="5452533"/>
            <a:ext cx="105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Ещё один </a:t>
            </a:r>
            <a:r>
              <a:rPr lang="ru-RU" dirty="0" err="1"/>
              <a:t>дашборд</a:t>
            </a:r>
            <a:r>
              <a:rPr lang="ru-RU" dirty="0"/>
              <a:t> показывает статистику по активным соединения, </a:t>
            </a:r>
            <a:r>
              <a:rPr lang="en-US" dirty="0"/>
              <a:t>RPS </a:t>
            </a:r>
            <a:r>
              <a:rPr lang="ru-RU" dirty="0"/>
              <a:t>по приложению </a:t>
            </a:r>
            <a:r>
              <a:rPr lang="en-US" dirty="0"/>
              <a:t>Nginx </a:t>
            </a:r>
            <a:r>
              <a:rPr lang="ru-RU" dirty="0"/>
              <a:t>в общем </a:t>
            </a:r>
          </a:p>
        </p:txBody>
      </p:sp>
    </p:spTree>
    <p:extLst>
      <p:ext uri="{BB962C8B-B14F-4D97-AF65-F5344CB8AC3E}">
        <p14:creationId xmlns:p14="http://schemas.microsoft.com/office/powerpoint/2010/main" val="359344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8BFBB-76DD-4B72-A2B6-DDD47978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55475"/>
            <a:ext cx="8788400" cy="479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AE587-A64F-48E0-8E14-04E66A839F71}"/>
              </a:ext>
            </a:extLst>
          </p:cNvPr>
          <p:cNvSpPr txBox="1"/>
          <p:nvPr/>
        </p:nvSpPr>
        <p:spPr>
          <a:xfrm>
            <a:off x="874624" y="5374895"/>
            <a:ext cx="1018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Также добавлен </a:t>
            </a:r>
            <a:r>
              <a:rPr lang="en-US" dirty="0"/>
              <a:t>Node Exporter </a:t>
            </a:r>
            <a:r>
              <a:rPr lang="ru-RU" dirty="0"/>
              <a:t>для сбора метрик с системы балансировщика. </a:t>
            </a:r>
            <a:r>
              <a:rPr lang="ru-RU" dirty="0" err="1"/>
              <a:t>Дашборды</a:t>
            </a:r>
            <a:r>
              <a:rPr lang="ru-RU" dirty="0"/>
              <a:t> для </a:t>
            </a:r>
            <a:r>
              <a:rPr lang="en-US" dirty="0"/>
              <a:t>Grafana </a:t>
            </a:r>
            <a:endParaRPr lang="ru-RU" dirty="0"/>
          </a:p>
          <a:p>
            <a:r>
              <a:rPr lang="ru-RU" dirty="0"/>
              <a:t>при желании можно добавить из каталога.</a:t>
            </a:r>
          </a:p>
        </p:txBody>
      </p:sp>
    </p:spTree>
    <p:extLst>
      <p:ext uri="{BB962C8B-B14F-4D97-AF65-F5344CB8AC3E}">
        <p14:creationId xmlns:p14="http://schemas.microsoft.com/office/powerpoint/2010/main" val="191271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E1901-8B1A-4DE9-AD80-5D99D047AA47}"/>
              </a:ext>
            </a:extLst>
          </p:cNvPr>
          <p:cNvSpPr txBox="1"/>
          <p:nvPr/>
        </p:nvSpPr>
        <p:spPr>
          <a:xfrm>
            <a:off x="5607821" y="211092"/>
            <a:ext cx="97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Итог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DC6E0-BF7E-4B48-8DCF-E75182BCAAB3}"/>
              </a:ext>
            </a:extLst>
          </p:cNvPr>
          <p:cNvSpPr txBox="1"/>
          <p:nvPr/>
        </p:nvSpPr>
        <p:spPr>
          <a:xfrm>
            <a:off x="548895" y="612844"/>
            <a:ext cx="1136394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Спасибо за классный проект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Вроде как выполнил все требования + все </a:t>
            </a:r>
            <a:r>
              <a:rPr lang="ru-RU" sz="2000" dirty="0" err="1">
                <a:sym typeface="Wingdings" panose="05000000000000000000" pitchFamily="2" charset="2"/>
              </a:rPr>
              <a:t>доп</a:t>
            </a:r>
            <a:r>
              <a:rPr lang="ru-RU" sz="2000" dirty="0">
                <a:sym typeface="Wingdings" panose="05000000000000000000" pitchFamily="2" charset="2"/>
              </a:rPr>
              <a:t> задания, но может кроме обработки логов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ошибок от самих приложений, но заменил это на снятие ошибок на </a:t>
            </a:r>
            <a:r>
              <a:rPr lang="ru-RU" sz="2000" dirty="0" err="1">
                <a:sym typeface="Wingdings" panose="05000000000000000000" pitchFamily="2" charset="2"/>
              </a:rPr>
              <a:t>эндпоинтах</a:t>
            </a:r>
            <a:r>
              <a:rPr lang="ru-RU" sz="2000" dirty="0">
                <a:sym typeface="Wingdings" panose="05000000000000000000" pitchFamily="2" charset="2"/>
              </a:rPr>
              <a:t>…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Было приятно поработать над ним,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хотя времени на него не хватило чтобы допилить.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Давно не использовал </a:t>
            </a:r>
            <a:r>
              <a:rPr lang="en-US" sz="2000" dirty="0" err="1">
                <a:sym typeface="Wingdings" panose="05000000000000000000" pitchFamily="2" charset="2"/>
              </a:rPr>
              <a:t>strace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потому что не было необходимости.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 базами работал мало, но домашние задания по нему были интересные.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 финальном задании нет требований и</a:t>
            </a:r>
            <a:r>
              <a:rPr lang="en-US" sz="2000" dirty="0">
                <a:sym typeface="Wingdings" panose="05000000000000000000" pitchFamily="2" charset="2"/>
              </a:rPr>
              <a:t>c</a:t>
            </a:r>
            <a:r>
              <a:rPr lang="ru-RU" sz="2000" dirty="0">
                <a:sym typeface="Wingdings" panose="05000000000000000000" pitchFamily="2" charset="2"/>
              </a:rPr>
              <a:t>пользования высокоуровневых абстракций </a:t>
            </a:r>
            <a:r>
              <a:rPr lang="ru-RU" sz="2000" dirty="0" err="1">
                <a:sym typeface="Wingdings" panose="05000000000000000000" pitchFamily="2" charset="2"/>
              </a:rPr>
              <a:t>типо</a:t>
            </a:r>
            <a:r>
              <a:rPr lang="ru-RU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Kubernetes,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составлен курс с учетом минимально необходимых навыков для будущих инженеров.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В свободное время прохожу различные курсы, лабы, в т.ч. от Яндекс Облака (получил все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сертификаты и всё прошёл, кстати)). Ваш курс отличается тем, что он предлагает вернуться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к базовым знаниям и что-то вспомнить. 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Огромное спасибо всей команде </a:t>
            </a:r>
            <a:r>
              <a:rPr lang="en-US" sz="2000" dirty="0">
                <a:sym typeface="Wingdings" panose="05000000000000000000" pitchFamily="2" charset="2"/>
              </a:rPr>
              <a:t>:D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З.Ы.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Пете отдельный респект)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20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F98E3-A50C-4786-8079-4C9D268D4259}"/>
              </a:ext>
            </a:extLst>
          </p:cNvPr>
          <p:cNvSpPr txBox="1"/>
          <p:nvPr/>
        </p:nvSpPr>
        <p:spPr>
          <a:xfrm>
            <a:off x="558800" y="355600"/>
            <a:ext cx="1107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ещё один файл, содержимое</a:t>
            </a:r>
            <a:r>
              <a:rPr lang="en-US" dirty="0"/>
              <a:t> </a:t>
            </a:r>
            <a:r>
              <a:rPr lang="ru-RU" dirty="0"/>
              <a:t>его берем из вывода команды </a:t>
            </a:r>
            <a:r>
              <a:rPr lang="en-US" dirty="0"/>
              <a:t>/bingo –help</a:t>
            </a:r>
            <a:r>
              <a:rPr lang="ru-RU" dirty="0"/>
              <a:t> и </a:t>
            </a:r>
            <a:r>
              <a:rPr lang="en-US" dirty="0"/>
              <a:t>/bingo </a:t>
            </a:r>
            <a:r>
              <a:rPr lang="en-US" dirty="0" err="1"/>
              <a:t>print_default_config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Снова пытаемся запустить, получаем ошибку,  </a:t>
            </a:r>
          </a:p>
          <a:p>
            <a:r>
              <a:rPr lang="ru-RU" dirty="0"/>
              <a:t>вписываем данные доступа к БД в файл </a:t>
            </a:r>
          </a:p>
          <a:p>
            <a:r>
              <a:rPr lang="ru-RU" dirty="0"/>
              <a:t>настроек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ECB5A-3760-4982-94E2-24E2820A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1" y="956724"/>
            <a:ext cx="6371082" cy="14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DC35F-4B98-458D-B907-268AECF67E2E}"/>
              </a:ext>
            </a:extLst>
          </p:cNvPr>
          <p:cNvSpPr txBox="1"/>
          <p:nvPr/>
        </p:nvSpPr>
        <p:spPr>
          <a:xfrm>
            <a:off x="1220478" y="3429000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Успешно запускаем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8D02-9801-4520-ACAC-DEBFCA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6" y="2699403"/>
            <a:ext cx="5441355" cy="173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E65AF-7A26-42D5-B909-9120B51AFFFA}"/>
              </a:ext>
            </a:extLst>
          </p:cNvPr>
          <p:cNvSpPr txBox="1"/>
          <p:nvPr/>
        </p:nvSpPr>
        <p:spPr>
          <a:xfrm>
            <a:off x="651135" y="5394654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Смотрим открытые порты и видим 14558 от </a:t>
            </a:r>
          </a:p>
          <a:p>
            <a:r>
              <a:rPr lang="ru-RU" dirty="0"/>
              <a:t>нашего </a:t>
            </a:r>
            <a:r>
              <a:rPr lang="ru-RU" dirty="0" err="1"/>
              <a:t>бинарника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A841E6-5515-48D8-8D52-D6E4368C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90" y="4806240"/>
            <a:ext cx="6227423" cy="1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6D4A-B654-4F56-91F5-8DC9D64305ED}"/>
              </a:ext>
            </a:extLst>
          </p:cNvPr>
          <p:cNvSpPr txBox="1"/>
          <p:nvPr/>
        </p:nvSpPr>
        <p:spPr>
          <a:xfrm>
            <a:off x="440861" y="943001"/>
            <a:ext cx="35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запрос и получаем ответ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97B51-2384-47E1-970F-60E7129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2" y="426385"/>
            <a:ext cx="7659169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49770-8772-4E1B-9662-9331B0D2C16D}"/>
              </a:ext>
            </a:extLst>
          </p:cNvPr>
          <p:cNvSpPr txBox="1"/>
          <p:nvPr/>
        </p:nvSpPr>
        <p:spPr>
          <a:xfrm>
            <a:off x="341871" y="2439722"/>
            <a:ext cx="62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Вспоминаем про </a:t>
            </a:r>
            <a:r>
              <a:rPr lang="en-US" dirty="0"/>
              <a:t>help </a:t>
            </a:r>
            <a:r>
              <a:rPr lang="ru-RU" dirty="0"/>
              <a:t>и команду </a:t>
            </a:r>
            <a:r>
              <a:rPr lang="en-US" dirty="0" err="1"/>
              <a:t>prepare_db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заполняем базу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182089-4BA6-4D06-B833-1F966E8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97" y="2903210"/>
            <a:ext cx="8747441" cy="108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70F0-414A-439B-8B56-2BB958BB1010}"/>
              </a:ext>
            </a:extLst>
          </p:cNvPr>
          <p:cNvSpPr txBox="1"/>
          <p:nvPr/>
        </p:nvSpPr>
        <p:spPr>
          <a:xfrm>
            <a:off x="440861" y="4693838"/>
            <a:ext cx="524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Сталкиваемся с тем, что он почему-то завершается </a:t>
            </a:r>
            <a:endParaRPr lang="en-US" dirty="0"/>
          </a:p>
          <a:p>
            <a:r>
              <a:rPr lang="ru-RU" dirty="0"/>
              <a:t>произвольным образом.</a:t>
            </a:r>
          </a:p>
          <a:p>
            <a:r>
              <a:rPr lang="ru-RU" dirty="0"/>
              <a:t>Снова запускаем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ru-RU" dirty="0"/>
              <a:t>и ждём</a:t>
            </a:r>
            <a:r>
              <a:rPr lang="en-US" dirty="0"/>
              <a:t> </a:t>
            </a:r>
            <a:r>
              <a:rPr lang="ru-RU" dirty="0"/>
              <a:t>падения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A85E8B-0C75-44F8-A79E-8974E324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8" y="4432677"/>
            <a:ext cx="5299272" cy="1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527F-0E79-4A6E-B2F7-E7A3F44D5C77}"/>
              </a:ext>
            </a:extLst>
          </p:cNvPr>
          <p:cNvSpPr txBox="1"/>
          <p:nvPr/>
        </p:nvSpPr>
        <p:spPr>
          <a:xfrm>
            <a:off x="471737" y="533719"/>
            <a:ext cx="107109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Перезапускаем и снова ждём. Теперь уже перестает отвечать виртуальная машина потому что программа </a:t>
            </a:r>
          </a:p>
          <a:p>
            <a:r>
              <a:rPr lang="ru-RU" dirty="0"/>
              <a:t>использовала всю доступную память и операцией свопа загрузила процессор.</a:t>
            </a:r>
          </a:p>
          <a:p>
            <a:endParaRPr lang="ru-RU" dirty="0"/>
          </a:p>
          <a:p>
            <a:r>
              <a:rPr lang="ru-RU" dirty="0"/>
              <a:t>Чтобы перезапускать её при падении создаем</a:t>
            </a:r>
          </a:p>
          <a:p>
            <a:r>
              <a:rPr lang="ru-RU" dirty="0"/>
              <a:t> службу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</a:p>
          <a:p>
            <a:r>
              <a:rPr lang="ru-RU" dirty="0"/>
              <a:t>ограничениями на </a:t>
            </a:r>
          </a:p>
          <a:p>
            <a:r>
              <a:rPr lang="ru-RU" dirty="0"/>
              <a:t>использование памяти, свопа,  настройкой </a:t>
            </a:r>
          </a:p>
          <a:p>
            <a:r>
              <a:rPr lang="ru-RU" dirty="0"/>
              <a:t>O</a:t>
            </a:r>
            <a:r>
              <a:rPr lang="en-US" dirty="0"/>
              <a:t>OM</a:t>
            </a:r>
            <a:r>
              <a:rPr lang="ru-RU" dirty="0"/>
              <a:t> </a:t>
            </a:r>
            <a:r>
              <a:rPr lang="en-US" dirty="0"/>
              <a:t>killer </a:t>
            </a:r>
            <a:r>
              <a:rPr lang="ru-RU" dirty="0"/>
              <a:t>чтобы наш процесс завершался </a:t>
            </a:r>
          </a:p>
          <a:p>
            <a:r>
              <a:rPr lang="ru-RU" dirty="0"/>
              <a:t>в первую очередь.</a:t>
            </a:r>
          </a:p>
          <a:p>
            <a:endParaRPr lang="ru-RU" dirty="0"/>
          </a:p>
          <a:p>
            <a:r>
              <a:rPr lang="ru-RU" dirty="0"/>
              <a:t>Так же добавил ротацию логов.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удобства добавляем информирование</a:t>
            </a:r>
          </a:p>
          <a:p>
            <a:r>
              <a:rPr lang="ru-RU" dirty="0"/>
              <a:t> в </a:t>
            </a:r>
            <a:r>
              <a:rPr lang="en-US" dirty="0"/>
              <a:t>Telegram </a:t>
            </a:r>
            <a:r>
              <a:rPr lang="ru-RU" dirty="0"/>
              <a:t>о перезапуске службы чтобы </a:t>
            </a:r>
          </a:p>
          <a:p>
            <a:r>
              <a:rPr lang="ru-RU" dirty="0"/>
              <a:t>проверить ничего ли мы не упустили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Замечено , что при деструктивном падении приложения </a:t>
            </a:r>
          </a:p>
          <a:p>
            <a:r>
              <a:rPr lang="en-US" i="1" dirty="0"/>
              <a:t>Health</a:t>
            </a:r>
            <a:r>
              <a:rPr lang="ru-RU" i="1" dirty="0"/>
              <a:t>с</a:t>
            </a:r>
            <a:r>
              <a:rPr lang="en-US" i="1" dirty="0"/>
              <a:t>heck</a:t>
            </a:r>
            <a:r>
              <a:rPr lang="en-US" dirty="0"/>
              <a:t> </a:t>
            </a:r>
            <a:r>
              <a:rPr lang="ru-RU" dirty="0"/>
              <a:t>частично продолжает срабатывать, потому что приложение периодически отвечает.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48800-5B8C-4A72-B364-7E158DF4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63" y="1276709"/>
            <a:ext cx="652683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713C9-61E5-4DF2-820F-5E4036D29980}"/>
              </a:ext>
            </a:extLst>
          </p:cNvPr>
          <p:cNvSpPr txBox="1"/>
          <p:nvPr/>
        </p:nvSpPr>
        <p:spPr>
          <a:xfrm>
            <a:off x="5282523" y="287866"/>
            <a:ext cx="16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PostgreSQL</a:t>
            </a:r>
            <a:endParaRPr lang="ru-RU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551A-F08C-402F-986A-BAEC43F4BF7D}"/>
              </a:ext>
            </a:extLst>
          </p:cNvPr>
          <p:cNvSpPr txBox="1"/>
          <p:nvPr/>
        </p:nvSpPr>
        <p:spPr>
          <a:xfrm>
            <a:off x="660401" y="937823"/>
            <a:ext cx="1025088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Запросы к базе из задания были разной продолжительности, поэтому в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pg_hba.conf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 включил логирование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всех запросов в базе и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/>
              <a:t> проверил что и как они запрашивают с использованием планировщика </a:t>
            </a:r>
            <a:r>
              <a:rPr lang="en-US" sz="1600" dirty="0"/>
              <a:t>EXPLAIN</a:t>
            </a:r>
            <a:r>
              <a:rPr lang="ru-RU" sz="1600" dirty="0"/>
              <a:t>.</a:t>
            </a:r>
          </a:p>
          <a:p>
            <a:r>
              <a:rPr lang="ru-RU" sz="1600" dirty="0"/>
              <a:t>Увеличил количество соединений, увеличил кэш памяти.</a:t>
            </a: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db_dummy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pg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_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sleep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(0.1)</a:t>
            </a:r>
          </a:p>
          <a:p>
            <a:endParaRPr lang="ru-RU" sz="1600" dirty="0">
              <a:latin typeface="Liberation Sans"/>
            </a:endParaRPr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WHERE movies.id IN (1)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/customer/{id}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WHERE customers.id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sessions INNER JOIN customers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WHERE sessions.id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customers.id, sessions.id DESC LIMIT 100000;</a:t>
            </a:r>
            <a:endParaRPr lang="ru-RU" sz="1600" dirty="0">
              <a:latin typeface="Liberatio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84A2B-4C78-48EC-A757-137626D49C4B}"/>
              </a:ext>
            </a:extLst>
          </p:cNvPr>
          <p:cNvSpPr txBox="1"/>
          <p:nvPr/>
        </p:nvSpPr>
        <p:spPr>
          <a:xfrm>
            <a:off x="279400" y="279400"/>
            <a:ext cx="106429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customer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sessions INNER JOIN customers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ORDER BY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customers.id, sessions.id DESC LIMIT 100000;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POST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/session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INSERT INTO sessions (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start_time,customer_id,movie_id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) VALUES ('2021-12-09 16:12:52.059188', '100', '500’)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CONFLICT DO NOTHING RETURNING "id";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DELETE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DELETE FROM sessions WHERE id IN (1)</a:t>
            </a:r>
            <a:r>
              <a:rPr lang="en-US" sz="1600" dirty="0">
                <a:latin typeface="Liberation Sans"/>
                <a:ea typeface="Liberation Sans"/>
                <a:cs typeface="Liberation Sans"/>
              </a:rPr>
              <a:t>;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5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6A6EA-4B17-4F52-A580-25A713E58AD0}"/>
              </a:ext>
            </a:extLst>
          </p:cNvPr>
          <p:cNvSpPr txBox="1"/>
          <p:nvPr/>
        </p:nvSpPr>
        <p:spPr>
          <a:xfrm>
            <a:off x="481322" y="148246"/>
            <a:ext cx="112293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Построил индексы, запросы стали исполняться быстрее</a:t>
            </a:r>
          </a:p>
          <a:p>
            <a:endParaRPr lang="ru-RU" sz="16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#create indexes for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db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idx_movies_id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idx_cus_id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idxvbdhdj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  - 85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  - 313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idx_all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 (surname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birthday desc,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 1700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idxwtf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 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hbfrjfkbjj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hbfrjkggbjj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F757-3372-412C-9E2D-F7579FDCA791}"/>
              </a:ext>
            </a:extLst>
          </p:cNvPr>
          <p:cNvSpPr txBox="1"/>
          <p:nvPr/>
        </p:nvSpPr>
        <p:spPr>
          <a:xfrm>
            <a:off x="399051" y="4273111"/>
            <a:ext cx="1108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запросы к </a:t>
            </a:r>
            <a:r>
              <a:rPr lang="ru-RU" sz="1400" dirty="0" err="1"/>
              <a:t>бд</a:t>
            </a:r>
            <a:r>
              <a:rPr lang="ru-RU" sz="1400" dirty="0"/>
              <a:t> уменьшали время исполнения после нескольких повторений, поэтому добавил </a:t>
            </a:r>
            <a:r>
              <a:rPr lang="en-US" sz="1400" dirty="0"/>
              <a:t>“</a:t>
            </a:r>
            <a:r>
              <a:rPr lang="ru-RU" sz="1400" dirty="0"/>
              <a:t>прогрев</a:t>
            </a:r>
            <a:r>
              <a:rPr lang="en-US" sz="1400" dirty="0"/>
              <a:t>”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/>
              <a:t>кэша при холодном старте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6671A-2C2A-478F-B201-F070DFCD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1" y="4661061"/>
            <a:ext cx="11229356" cy="1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A653-BDE2-4CED-BE0D-B4D01CF3367A}"/>
              </a:ext>
            </a:extLst>
          </p:cNvPr>
          <p:cNvSpPr txBox="1"/>
          <p:nvPr/>
        </p:nvSpPr>
        <p:spPr>
          <a:xfrm>
            <a:off x="4388873" y="137492"/>
            <a:ext cx="289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1 </a:t>
            </a:r>
            <a:endParaRPr lang="ru-RU" sz="2400" b="1" dirty="0"/>
          </a:p>
          <a:p>
            <a:r>
              <a:rPr lang="en-US" dirty="0"/>
              <a:t>MVP, </a:t>
            </a:r>
            <a:r>
              <a:rPr lang="ru-RU" dirty="0"/>
              <a:t>локальная 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9078D6-DEA9-49A2-9A44-DAD3D023F081}"/>
              </a:ext>
            </a:extLst>
          </p:cNvPr>
          <p:cNvSpPr/>
          <p:nvPr/>
        </p:nvSpPr>
        <p:spPr>
          <a:xfrm>
            <a:off x="3133843" y="1794773"/>
            <a:ext cx="1596739" cy="141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08D84C-8EE7-4553-9785-D230D25D168F}"/>
              </a:ext>
            </a:extLst>
          </p:cNvPr>
          <p:cNvSpPr/>
          <p:nvPr/>
        </p:nvSpPr>
        <p:spPr>
          <a:xfrm>
            <a:off x="2571789" y="1447962"/>
            <a:ext cx="7494918" cy="273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B58AD-15A1-4953-992B-7CF3AEA0213D}"/>
              </a:ext>
            </a:extLst>
          </p:cNvPr>
          <p:cNvSpPr/>
          <p:nvPr/>
        </p:nvSpPr>
        <p:spPr>
          <a:xfrm>
            <a:off x="1375750" y="812480"/>
            <a:ext cx="9617175" cy="3892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D3F62-9675-4218-9738-9AE8F94CBFDD}"/>
              </a:ext>
            </a:extLst>
          </p:cNvPr>
          <p:cNvSpPr txBox="1"/>
          <p:nvPr/>
        </p:nvSpPr>
        <p:spPr>
          <a:xfrm>
            <a:off x="5899989" y="42678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57D63-8A4A-47C3-B631-046815F67434}"/>
              </a:ext>
            </a:extLst>
          </p:cNvPr>
          <p:cNvSpPr txBox="1"/>
          <p:nvPr/>
        </p:nvSpPr>
        <p:spPr>
          <a:xfrm>
            <a:off x="5919682" y="38590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4D6B2-D9DC-42D7-9601-FEA07F1DF53C}"/>
              </a:ext>
            </a:extLst>
          </p:cNvPr>
          <p:cNvSpPr txBox="1"/>
          <p:nvPr/>
        </p:nvSpPr>
        <p:spPr>
          <a:xfrm>
            <a:off x="3442336" y="1986586"/>
            <a:ext cx="1006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Bingo</a:t>
            </a:r>
          </a:p>
          <a:p>
            <a:r>
              <a:rPr lang="en-US" sz="2800" dirty="0"/>
              <a:t>App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47422-50AD-40AE-BF83-50044A21AEF9}"/>
              </a:ext>
            </a:extLst>
          </p:cNvPr>
          <p:cNvSpPr/>
          <p:nvPr/>
        </p:nvSpPr>
        <p:spPr>
          <a:xfrm>
            <a:off x="5532474" y="1890276"/>
            <a:ext cx="1523614" cy="1337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FCB38-53DA-44BC-A222-67AFF3932CC3}"/>
              </a:ext>
            </a:extLst>
          </p:cNvPr>
          <p:cNvSpPr/>
          <p:nvPr/>
        </p:nvSpPr>
        <p:spPr>
          <a:xfrm>
            <a:off x="7707268" y="1858806"/>
            <a:ext cx="1954954" cy="139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DEBF7C-2D29-4523-98C8-4635FD506DF3}"/>
              </a:ext>
            </a:extLst>
          </p:cNvPr>
          <p:cNvSpPr/>
          <p:nvPr/>
        </p:nvSpPr>
        <p:spPr>
          <a:xfrm>
            <a:off x="8097885" y="3244757"/>
            <a:ext cx="113518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E4A23-7F64-4034-A27B-7A9B186EA518}"/>
              </a:ext>
            </a:extLst>
          </p:cNvPr>
          <p:cNvSpPr txBox="1"/>
          <p:nvPr/>
        </p:nvSpPr>
        <p:spPr>
          <a:xfrm>
            <a:off x="7770869" y="2295623"/>
            <a:ext cx="183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PostgreSQL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B985-3687-4C13-A342-71D7A0EA057B}"/>
              </a:ext>
            </a:extLst>
          </p:cNvPr>
          <p:cNvSpPr txBox="1"/>
          <p:nvPr/>
        </p:nvSpPr>
        <p:spPr>
          <a:xfrm>
            <a:off x="8097885" y="3242733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Bingo app </a:t>
            </a:r>
          </a:p>
          <a:p>
            <a:r>
              <a:rPr lang="en-US" dirty="0"/>
              <a:t>for Init DB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78D6-40B6-409C-96AC-1E6F0B5E5661}"/>
              </a:ext>
            </a:extLst>
          </p:cNvPr>
          <p:cNvSpPr txBox="1"/>
          <p:nvPr/>
        </p:nvSpPr>
        <p:spPr>
          <a:xfrm>
            <a:off x="5494342" y="23264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 Bouncer</a:t>
            </a:r>
            <a:endParaRPr lang="ru-RU" sz="2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33AE79-7881-45F5-BA98-C0FE78EF8D4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56088" y="2557234"/>
            <a:ext cx="65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5B3A3C-4D5D-4EE6-B67A-62DFDBCA84D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30582" y="2476721"/>
            <a:ext cx="763760" cy="8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1A7C2-D5C5-410D-AD43-002E0E9FEEE7}"/>
              </a:ext>
            </a:extLst>
          </p:cNvPr>
          <p:cNvSpPr txBox="1"/>
          <p:nvPr/>
        </p:nvSpPr>
        <p:spPr>
          <a:xfrm>
            <a:off x="388764" y="4676671"/>
            <a:ext cx="11414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сделано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</a:t>
            </a:r>
            <a:r>
              <a:rPr lang="en-US" dirty="0"/>
              <a:t>DB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Демонизация </a:t>
            </a:r>
            <a:r>
              <a:rPr lang="en-US" dirty="0"/>
              <a:t>Bingo </a:t>
            </a:r>
            <a:r>
              <a:rPr lang="ru-RU" dirty="0"/>
              <a:t>в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параметрами потребления ресурсов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Проверка  производительности запросов к базе с </a:t>
            </a:r>
            <a:r>
              <a:rPr lang="en-US" dirty="0"/>
              <a:t>PG bouncer </a:t>
            </a:r>
            <a:r>
              <a:rPr lang="ru-RU" dirty="0"/>
              <a:t>и без, разница оказалась  </a:t>
            </a:r>
            <a:r>
              <a:rPr lang="en-US" dirty="0"/>
              <a:t>~</a:t>
            </a:r>
            <a:r>
              <a:rPr lang="ru-RU" dirty="0"/>
              <a:t>30%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Приложение само восстанавливается при убийстве его </a:t>
            </a:r>
            <a:r>
              <a:rPr lang="en-US" dirty="0"/>
              <a:t>OOM </a:t>
            </a:r>
            <a:r>
              <a:rPr lang="ru-RU" dirty="0"/>
              <a:t>или при превышении  лимитов </a:t>
            </a:r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/>
              <a:t>на процесс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 тестовой нагрузке </a:t>
            </a:r>
            <a:r>
              <a:rPr lang="en-US" dirty="0"/>
              <a:t>PostgreSQL </a:t>
            </a:r>
            <a:r>
              <a:rPr lang="ru-RU" dirty="0"/>
              <a:t>через </a:t>
            </a:r>
            <a:r>
              <a:rPr lang="en-US" dirty="0" err="1"/>
              <a:t>pg_bench</a:t>
            </a:r>
            <a:r>
              <a:rPr lang="en-US" dirty="0"/>
              <a:t>  </a:t>
            </a:r>
            <a:r>
              <a:rPr lang="ru-RU" dirty="0"/>
              <a:t>и приложением </a:t>
            </a:r>
            <a:r>
              <a:rPr lang="en-US" dirty="0"/>
              <a:t>Bingo </a:t>
            </a:r>
            <a:r>
              <a:rPr lang="ru-RU" dirty="0"/>
              <a:t>он не отнимал много ресурсов,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поэтому репликацию не делал</a:t>
            </a:r>
          </a:p>
        </p:txBody>
      </p:sp>
    </p:spTree>
    <p:extLst>
      <p:ext uri="{BB962C8B-B14F-4D97-AF65-F5344CB8AC3E}">
        <p14:creationId xmlns:p14="http://schemas.microsoft.com/office/powerpoint/2010/main" val="553088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2390</Words>
  <Application>Microsoft Office PowerPoint</Application>
  <PresentationFormat>Широкоэкранный</PresentationFormat>
  <Paragraphs>294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Liberation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Sh</dc:creator>
  <cp:lastModifiedBy>Ilnur Sh</cp:lastModifiedBy>
  <cp:revision>70</cp:revision>
  <dcterms:created xsi:type="dcterms:W3CDTF">2023-11-28T19:10:34Z</dcterms:created>
  <dcterms:modified xsi:type="dcterms:W3CDTF">2023-12-01T21:52:38Z</dcterms:modified>
</cp:coreProperties>
</file>