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Gotham" panose="020B0600070205080204" charset="0"/>
      <p:regular r:id="rId17"/>
    </p:embeddedFont>
    <p:embeddedFont>
      <p:font typeface="Gotham Bold Italics" panose="020B0600070205080204" charset="0"/>
      <p:regular r:id="rId18"/>
    </p:embeddedFont>
    <p:embeddedFont>
      <p:font typeface="Yu Gothic UI" panose="020B0500000000000000" pitchFamily="50" charset="-128"/>
      <p:regular r:id="rId19"/>
      <p:bold r:id="rId20"/>
    </p:embeddedFont>
    <p:embeddedFont>
      <p:font typeface="Yu Gothic UI Semibold" panose="020B0700000000000000" pitchFamily="50" charset="-128"/>
      <p:bold r:id="rId21"/>
    </p:embeddedFont>
    <p:embeddedFont>
      <p:font typeface="Yu Gothic UI Semilight" panose="020B0400000000000000" pitchFamily="50" charset="-128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6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078409" y="2343960"/>
            <a:ext cx="613118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223" dirty="0">
                <a:solidFill>
                  <a:srgbClr val="191919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プラットフォーム開発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64242" y="3446095"/>
            <a:ext cx="11159517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1260" dirty="0">
                <a:solidFill>
                  <a:srgbClr val="191919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性格お菓子タ</a:t>
            </a:r>
            <a:r>
              <a:rPr lang="ja-JP" altLang="en-US" sz="9000" spc="1260" dirty="0">
                <a:solidFill>
                  <a:srgbClr val="191919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イ</a:t>
            </a:r>
            <a:r>
              <a:rPr lang="en-US" sz="9000" spc="1260" dirty="0">
                <a:solidFill>
                  <a:srgbClr val="191919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プ</a:t>
            </a:r>
          </a:p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1260" dirty="0">
                <a:solidFill>
                  <a:srgbClr val="191919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診断アプ</a:t>
            </a:r>
            <a:r>
              <a:rPr lang="ja-JP" altLang="en-US" sz="9000" spc="1260" dirty="0">
                <a:solidFill>
                  <a:srgbClr val="191919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リ</a:t>
            </a:r>
            <a:endParaRPr lang="en-US" sz="9000" spc="1260" dirty="0">
              <a:solidFill>
                <a:srgbClr val="191919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858402" y="7895506"/>
            <a:ext cx="6571196" cy="408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spc="1468" dirty="0">
                <a:solidFill>
                  <a:srgbClr val="191919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AIシステム科2年 服部留奈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23252" y="2643688"/>
            <a:ext cx="13132422" cy="549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4"/>
              </a:lnSpc>
            </a:pPr>
            <a:r>
              <a:rPr lang="en-US" sz="3360" b="1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苦労した点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23252" y="4153770"/>
            <a:ext cx="13132422" cy="89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・JSON形式データの読み込みが非同期処理のため、恐らくデータを読み込む前にUIが</a:t>
            </a:r>
          </a:p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表示されてしまい、ページがうまく表示されなかった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23252" y="6813704"/>
            <a:ext cx="12478784" cy="88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・質問と選択肢のリストを生成するのにListView.builderを使用したかったが、</a:t>
            </a:r>
          </a:p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うまく生成されなかった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20350" y="5445227"/>
            <a:ext cx="13132422" cy="430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→非同期処理でwidgetを生成するFutureBuilderを使用することで解決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20350" y="8101218"/>
            <a:ext cx="13132422" cy="430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→リストにfor文を使用することで解決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51509" y="3762533"/>
            <a:ext cx="508158" cy="543805"/>
            <a:chOff x="0" y="0"/>
            <a:chExt cx="812800" cy="86981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09357" y="2646244"/>
            <a:ext cx="992463" cy="99246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51509" y="1980481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454458" y="923925"/>
            <a:ext cx="13695960" cy="84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 b="1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②質問ページ（QuestionPage.dart）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1980481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9474309" y="2252384"/>
            <a:ext cx="7784991" cy="7442005"/>
          </a:xfrm>
          <a:custGeom>
            <a:avLst/>
            <a:gdLst/>
            <a:ahLst/>
            <a:cxnLst/>
            <a:rect l="l" t="t" r="r" b="b"/>
            <a:pathLst>
              <a:path w="7784991" h="7442005">
                <a:moveTo>
                  <a:pt x="0" y="0"/>
                </a:moveTo>
                <a:lnTo>
                  <a:pt x="7784991" y="0"/>
                </a:lnTo>
                <a:lnTo>
                  <a:pt x="7784991" y="7442005"/>
                </a:lnTo>
                <a:lnTo>
                  <a:pt x="0" y="7442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2454458" y="923925"/>
            <a:ext cx="13695960" cy="84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 b="1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③結果ページ（ResultPage.dart）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81511" y="5105400"/>
            <a:ext cx="567538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・「他のお菓子タイプを見る」ボタンを　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押すと、④結果一覧ページに遷移する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81511" y="3069262"/>
            <a:ext cx="5410813" cy="122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・このページに遷移する度、ランダム</a:t>
            </a:r>
          </a:p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な結果が表示される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（モックのためこの仕様）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581511" y="6736080"/>
            <a:ext cx="567538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・「スタートに戻る」ボタンを押すと、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①スタートページに遷移する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1980481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11217221" y="3811974"/>
            <a:ext cx="6475420" cy="4335655"/>
          </a:xfrm>
          <a:custGeom>
            <a:avLst/>
            <a:gdLst/>
            <a:ahLst/>
            <a:cxnLst/>
            <a:rect l="l" t="t" r="r" b="b"/>
            <a:pathLst>
              <a:path w="6475420" h="4335655">
                <a:moveTo>
                  <a:pt x="0" y="0"/>
                </a:moveTo>
                <a:lnTo>
                  <a:pt x="6475420" y="0"/>
                </a:lnTo>
                <a:lnTo>
                  <a:pt x="6475420" y="4335655"/>
                </a:lnTo>
                <a:lnTo>
                  <a:pt x="0" y="4335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2" name="TextBox 22"/>
          <p:cNvSpPr txBox="1"/>
          <p:nvPr/>
        </p:nvSpPr>
        <p:spPr>
          <a:xfrm>
            <a:off x="2454458" y="923925"/>
            <a:ext cx="13695960" cy="84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 b="1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③結果ページ（ResultPage.dart）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09057" y="2844479"/>
            <a:ext cx="13132422" cy="549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4"/>
              </a:lnSpc>
            </a:pPr>
            <a:r>
              <a:rPr lang="en-US" sz="3360" b="1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実装箇所：結果をランダムに表示する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09057" y="4500490"/>
            <a:ext cx="8074509" cy="89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・お菓子タイプに関するデータも、</a:t>
            </a:r>
          </a:p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JSON形式のデータでassetsフォルダに保存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909057" y="6014896"/>
            <a:ext cx="8074509" cy="88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・JSON形式のデータを読み込み後、</a:t>
            </a:r>
          </a:p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dartで扱えるように「jsonDecorde()」で型変換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909057" y="7531010"/>
            <a:ext cx="8074509" cy="89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・リスト型のデータからランダムに一つデータを</a:t>
            </a:r>
          </a:p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取り出し、表示するようにしている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951509" y="1980481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9707005" y="2680656"/>
            <a:ext cx="7538440" cy="7002478"/>
          </a:xfrm>
          <a:custGeom>
            <a:avLst/>
            <a:gdLst/>
            <a:ahLst/>
            <a:cxnLst/>
            <a:rect l="l" t="t" r="r" b="b"/>
            <a:pathLst>
              <a:path w="7854393" h="7467318">
                <a:moveTo>
                  <a:pt x="0" y="0"/>
                </a:moveTo>
                <a:lnTo>
                  <a:pt x="7854393" y="0"/>
                </a:lnTo>
                <a:lnTo>
                  <a:pt x="7854393" y="7467317"/>
                </a:lnTo>
                <a:lnTo>
                  <a:pt x="0" y="746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2187758" y="1145859"/>
            <a:ext cx="15071542" cy="86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④結果一覧ページ（ResultListPage.dart）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81511" y="4757269"/>
            <a:ext cx="5675380" cy="122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・「スタートに戻る」ボタンを押すと、</a:t>
            </a:r>
          </a:p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①スタートページに遷移する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endParaRPr lang="en-US" sz="2399" spc="59">
              <a:solidFill>
                <a:srgbClr val="191919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581511" y="3069262"/>
            <a:ext cx="567538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・全ての性格タイプの一覧が表示される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（未実装）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09357" y="3983373"/>
            <a:ext cx="992463" cy="99246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51509" y="3315742"/>
            <a:ext cx="508158" cy="543805"/>
            <a:chOff x="0" y="0"/>
            <a:chExt cx="812800" cy="86981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951509" y="1980481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259501" y="1114460"/>
            <a:ext cx="15681142" cy="867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④結果一覧ページ（ResultListPage.dart）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09357" y="3983373"/>
            <a:ext cx="992463" cy="99246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51509" y="3315742"/>
            <a:ext cx="508158" cy="543805"/>
            <a:chOff x="0" y="0"/>
            <a:chExt cx="812800" cy="8698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909057" y="2844479"/>
            <a:ext cx="13132422" cy="549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4"/>
              </a:lnSpc>
            </a:pPr>
            <a:r>
              <a:rPr lang="en-US" sz="3360" b="1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当初の予定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09057" y="4500490"/>
            <a:ext cx="8665896" cy="89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・お菓子タイプに関するJSON形式のデータを読み込み、</a:t>
            </a:r>
          </a:p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リストとして一覧表示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09057" y="6014896"/>
            <a:ext cx="8074509" cy="89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・お菓子タイプのタイルをクリックすると、</a:t>
            </a:r>
          </a:p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それぞれの詳細ページに飛ぶ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687197" y="7660454"/>
            <a:ext cx="8074509" cy="430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 b="1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→実装できず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248400" y="5348772"/>
            <a:ext cx="8056773" cy="647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4466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ご清聴ありがとうございました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1750" y="1108200"/>
            <a:ext cx="5443901" cy="2677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49"/>
              </a:lnSpc>
            </a:pPr>
            <a:r>
              <a:rPr lang="en-US" sz="11153">
                <a:solidFill>
                  <a:srgbClr val="191919"/>
                </a:solidFill>
                <a:latin typeface="Gotham Bold Italics"/>
              </a:rPr>
              <a:t>Thank you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9" name="Freeform 9"/>
          <p:cNvSpPr/>
          <p:nvPr/>
        </p:nvSpPr>
        <p:spPr>
          <a:xfrm>
            <a:off x="10213819" y="5858828"/>
            <a:ext cx="2902199" cy="3633507"/>
          </a:xfrm>
          <a:custGeom>
            <a:avLst/>
            <a:gdLst/>
            <a:ahLst/>
            <a:cxnLst/>
            <a:rect l="l" t="t" r="r" b="b"/>
            <a:pathLst>
              <a:path w="2902199" h="3633507">
                <a:moveTo>
                  <a:pt x="0" y="0"/>
                </a:moveTo>
                <a:lnTo>
                  <a:pt x="2902200" y="0"/>
                </a:lnTo>
                <a:lnTo>
                  <a:pt x="2902200" y="3633507"/>
                </a:lnTo>
                <a:lnTo>
                  <a:pt x="0" y="36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687900" y="2184975"/>
            <a:ext cx="6039059" cy="114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コンセプト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68031" y="4344790"/>
            <a:ext cx="7757647" cy="1487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4"/>
              </a:lnSpc>
            </a:pPr>
            <a:r>
              <a:rPr lang="en-US" sz="2899" spc="72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質問に答えると、診断結果として出た性格を「お菓子」に例えるアプリ</a:t>
            </a:r>
          </a:p>
          <a:p>
            <a:pPr>
              <a:lnSpc>
                <a:spcPts val="3914"/>
              </a:lnSpc>
            </a:pPr>
            <a:endParaRPr lang="en-US" sz="2899" spc="72" dirty="0">
              <a:solidFill>
                <a:srgbClr val="191919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68031" y="6047954"/>
            <a:ext cx="6963944" cy="327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spc="49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例：「個性的な性格」なら「キャンディー」タイプなど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710513" y="3883855"/>
            <a:ext cx="4859472" cy="5374445"/>
          </a:xfrm>
          <a:custGeom>
            <a:avLst/>
            <a:gdLst/>
            <a:ahLst/>
            <a:cxnLst/>
            <a:rect l="l" t="t" r="r" b="b"/>
            <a:pathLst>
              <a:path w="4859472" h="5374445">
                <a:moveTo>
                  <a:pt x="0" y="0"/>
                </a:moveTo>
                <a:lnTo>
                  <a:pt x="4859472" y="0"/>
                </a:lnTo>
                <a:lnTo>
                  <a:pt x="4859472" y="5374445"/>
                </a:lnTo>
                <a:lnTo>
                  <a:pt x="0" y="5374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9" name="Freeform 9"/>
          <p:cNvSpPr/>
          <p:nvPr/>
        </p:nvSpPr>
        <p:spPr>
          <a:xfrm>
            <a:off x="7952347" y="3883855"/>
            <a:ext cx="4324361" cy="5374445"/>
          </a:xfrm>
          <a:custGeom>
            <a:avLst/>
            <a:gdLst/>
            <a:ahLst/>
            <a:cxnLst/>
            <a:rect l="l" t="t" r="r" b="b"/>
            <a:pathLst>
              <a:path w="4324361" h="5374445">
                <a:moveTo>
                  <a:pt x="0" y="0"/>
                </a:moveTo>
                <a:lnTo>
                  <a:pt x="4324362" y="0"/>
                </a:lnTo>
                <a:lnTo>
                  <a:pt x="4324362" y="5374445"/>
                </a:lnTo>
                <a:lnTo>
                  <a:pt x="0" y="53744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10"/>
          <p:cNvSpPr/>
          <p:nvPr/>
        </p:nvSpPr>
        <p:spPr>
          <a:xfrm>
            <a:off x="12657709" y="3883855"/>
            <a:ext cx="4601591" cy="5374445"/>
          </a:xfrm>
          <a:custGeom>
            <a:avLst/>
            <a:gdLst/>
            <a:ahLst/>
            <a:cxnLst/>
            <a:rect l="l" t="t" r="r" b="b"/>
            <a:pathLst>
              <a:path w="4601591" h="5374445">
                <a:moveTo>
                  <a:pt x="0" y="0"/>
                </a:moveTo>
                <a:lnTo>
                  <a:pt x="4601591" y="0"/>
                </a:lnTo>
                <a:lnTo>
                  <a:pt x="4601591" y="5374445"/>
                </a:lnTo>
                <a:lnTo>
                  <a:pt x="0" y="5374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2421057" y="1237966"/>
            <a:ext cx="14273286" cy="111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96"/>
              </a:lnSpc>
              <a:spcBef>
                <a:spcPct val="0"/>
              </a:spcBef>
            </a:pPr>
            <a:r>
              <a:rPr lang="en-US" sz="6569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お菓子タイプ一覧①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16006" y="2710839"/>
            <a:ext cx="8074509" cy="430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文章はChatGPTで生成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21057" y="4101660"/>
            <a:ext cx="4614258" cy="4938836"/>
          </a:xfrm>
          <a:custGeom>
            <a:avLst/>
            <a:gdLst/>
            <a:ahLst/>
            <a:cxnLst/>
            <a:rect l="l" t="t" r="r" b="b"/>
            <a:pathLst>
              <a:path w="4614258" h="4938836">
                <a:moveTo>
                  <a:pt x="0" y="0"/>
                </a:moveTo>
                <a:lnTo>
                  <a:pt x="4614258" y="0"/>
                </a:lnTo>
                <a:lnTo>
                  <a:pt x="4614258" y="4938835"/>
                </a:lnTo>
                <a:lnTo>
                  <a:pt x="0" y="4938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9" name="Freeform 9"/>
          <p:cNvSpPr/>
          <p:nvPr/>
        </p:nvSpPr>
        <p:spPr>
          <a:xfrm>
            <a:off x="7428590" y="4101660"/>
            <a:ext cx="4398650" cy="4938836"/>
          </a:xfrm>
          <a:custGeom>
            <a:avLst/>
            <a:gdLst/>
            <a:ahLst/>
            <a:cxnLst/>
            <a:rect l="l" t="t" r="r" b="b"/>
            <a:pathLst>
              <a:path w="4398650" h="4938836">
                <a:moveTo>
                  <a:pt x="0" y="0"/>
                </a:moveTo>
                <a:lnTo>
                  <a:pt x="4398651" y="0"/>
                </a:lnTo>
                <a:lnTo>
                  <a:pt x="4398651" y="4938835"/>
                </a:lnTo>
                <a:lnTo>
                  <a:pt x="0" y="4938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10"/>
          <p:cNvSpPr/>
          <p:nvPr/>
        </p:nvSpPr>
        <p:spPr>
          <a:xfrm>
            <a:off x="12220516" y="4101660"/>
            <a:ext cx="5613302" cy="4938836"/>
          </a:xfrm>
          <a:custGeom>
            <a:avLst/>
            <a:gdLst/>
            <a:ahLst/>
            <a:cxnLst/>
            <a:rect l="l" t="t" r="r" b="b"/>
            <a:pathLst>
              <a:path w="5613302" h="4938836">
                <a:moveTo>
                  <a:pt x="0" y="0"/>
                </a:moveTo>
                <a:lnTo>
                  <a:pt x="5613302" y="0"/>
                </a:lnTo>
                <a:lnTo>
                  <a:pt x="5613302" y="4938835"/>
                </a:lnTo>
                <a:lnTo>
                  <a:pt x="0" y="4938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2421057" y="1237966"/>
            <a:ext cx="14273286" cy="111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96"/>
              </a:lnSpc>
              <a:spcBef>
                <a:spcPct val="0"/>
              </a:spcBef>
            </a:pPr>
            <a:r>
              <a:rPr lang="en-US" sz="6569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お菓子タイプ一覧②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16006" y="2710839"/>
            <a:ext cx="8074509" cy="430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文章はChatGPTで生成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59440" y="1002312"/>
            <a:ext cx="8021630" cy="114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ページ構成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66389" y="6433217"/>
            <a:ext cx="14203000" cy="44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③結果ページ（ResultPage.dart）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386519" y="3637783"/>
            <a:ext cx="14203000" cy="39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アプリを開いて一番最初に表示される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66389" y="2954260"/>
            <a:ext cx="14203000" cy="44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①スタートページ（HomePage.dart）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6519" y="5377856"/>
            <a:ext cx="14203000" cy="39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ユーザーに対する質問を表示する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66389" y="4692064"/>
            <a:ext cx="14203000" cy="44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②質問ページ（QuestionPage.dart）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86519" y="7119009"/>
            <a:ext cx="14203000" cy="39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性格診断の結果を表示する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66389" y="8174371"/>
            <a:ext cx="14203000" cy="44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④結果一覧ページ（ResultListPage.dart）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86519" y="8860163"/>
            <a:ext cx="14203000" cy="39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診断結果で出ていない性格タイプの一覧を表示する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50787" y="2358057"/>
            <a:ext cx="3786426" cy="1274887"/>
            <a:chOff x="0" y="-47625"/>
            <a:chExt cx="997248" cy="3357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7248" cy="288148"/>
            </a:xfrm>
            <a:custGeom>
              <a:avLst/>
              <a:gdLst/>
              <a:ahLst/>
              <a:cxnLst/>
              <a:rect l="l" t="t" r="r" b="b"/>
              <a:pathLst>
                <a:path w="997248" h="288148">
                  <a:moveTo>
                    <a:pt x="104277" y="0"/>
                  </a:moveTo>
                  <a:lnTo>
                    <a:pt x="892971" y="0"/>
                  </a:lnTo>
                  <a:cubicBezTo>
                    <a:pt x="920627" y="0"/>
                    <a:pt x="947150" y="10986"/>
                    <a:pt x="966706" y="30542"/>
                  </a:cubicBezTo>
                  <a:cubicBezTo>
                    <a:pt x="986262" y="50098"/>
                    <a:pt x="997248" y="76621"/>
                    <a:pt x="997248" y="104277"/>
                  </a:cubicBezTo>
                  <a:lnTo>
                    <a:pt x="997248" y="183870"/>
                  </a:lnTo>
                  <a:cubicBezTo>
                    <a:pt x="997248" y="241461"/>
                    <a:pt x="950562" y="288148"/>
                    <a:pt x="892971" y="288148"/>
                  </a:cubicBezTo>
                  <a:lnTo>
                    <a:pt x="104277" y="288148"/>
                  </a:lnTo>
                  <a:cubicBezTo>
                    <a:pt x="46686" y="288148"/>
                    <a:pt x="0" y="241461"/>
                    <a:pt x="0" y="183870"/>
                  </a:cubicBezTo>
                  <a:lnTo>
                    <a:pt x="0" y="104277"/>
                  </a:lnTo>
                  <a:cubicBezTo>
                    <a:pt x="0" y="46686"/>
                    <a:pt x="46686" y="0"/>
                    <a:pt x="104277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 b="1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997248" cy="335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 b="1" dirty="0">
                  <a:solidFill>
                    <a:srgbClr val="FFFEFE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スタートページ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18794" y="688693"/>
            <a:ext cx="7824944" cy="114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00"/>
              </a:lnSpc>
              <a:spcBef>
                <a:spcPct val="0"/>
              </a:spcBef>
            </a:pPr>
            <a:r>
              <a:rPr lang="en-US" sz="7000" b="1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画面遷移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250787" y="4414006"/>
            <a:ext cx="3786426" cy="1094061"/>
            <a:chOff x="0" y="0"/>
            <a:chExt cx="997248" cy="2881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97248" cy="288148"/>
            </a:xfrm>
            <a:custGeom>
              <a:avLst/>
              <a:gdLst/>
              <a:ahLst/>
              <a:cxnLst/>
              <a:rect l="l" t="t" r="r" b="b"/>
              <a:pathLst>
                <a:path w="997248" h="288148">
                  <a:moveTo>
                    <a:pt x="104277" y="0"/>
                  </a:moveTo>
                  <a:lnTo>
                    <a:pt x="892971" y="0"/>
                  </a:lnTo>
                  <a:cubicBezTo>
                    <a:pt x="920627" y="0"/>
                    <a:pt x="947150" y="10986"/>
                    <a:pt x="966706" y="30542"/>
                  </a:cubicBezTo>
                  <a:cubicBezTo>
                    <a:pt x="986262" y="50098"/>
                    <a:pt x="997248" y="76621"/>
                    <a:pt x="997248" y="104277"/>
                  </a:cubicBezTo>
                  <a:lnTo>
                    <a:pt x="997248" y="183870"/>
                  </a:lnTo>
                  <a:cubicBezTo>
                    <a:pt x="997248" y="241461"/>
                    <a:pt x="950562" y="288148"/>
                    <a:pt x="892971" y="288148"/>
                  </a:cubicBezTo>
                  <a:lnTo>
                    <a:pt x="104277" y="288148"/>
                  </a:lnTo>
                  <a:cubicBezTo>
                    <a:pt x="46686" y="288148"/>
                    <a:pt x="0" y="241461"/>
                    <a:pt x="0" y="183870"/>
                  </a:cubicBezTo>
                  <a:lnTo>
                    <a:pt x="0" y="104277"/>
                  </a:lnTo>
                  <a:cubicBezTo>
                    <a:pt x="0" y="46686"/>
                    <a:pt x="46686" y="0"/>
                    <a:pt x="104277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 b="1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997248" cy="335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 b="1">
                  <a:solidFill>
                    <a:srgbClr val="FFFEFE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質問ページ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269837" y="6289117"/>
            <a:ext cx="3786426" cy="1094061"/>
            <a:chOff x="0" y="0"/>
            <a:chExt cx="997248" cy="28814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97248" cy="288148"/>
            </a:xfrm>
            <a:custGeom>
              <a:avLst/>
              <a:gdLst/>
              <a:ahLst/>
              <a:cxnLst/>
              <a:rect l="l" t="t" r="r" b="b"/>
              <a:pathLst>
                <a:path w="997248" h="288148">
                  <a:moveTo>
                    <a:pt x="104277" y="0"/>
                  </a:moveTo>
                  <a:lnTo>
                    <a:pt x="892971" y="0"/>
                  </a:lnTo>
                  <a:cubicBezTo>
                    <a:pt x="920627" y="0"/>
                    <a:pt x="947150" y="10986"/>
                    <a:pt x="966706" y="30542"/>
                  </a:cubicBezTo>
                  <a:cubicBezTo>
                    <a:pt x="986262" y="50098"/>
                    <a:pt x="997248" y="76621"/>
                    <a:pt x="997248" y="104277"/>
                  </a:cubicBezTo>
                  <a:lnTo>
                    <a:pt x="997248" y="183870"/>
                  </a:lnTo>
                  <a:cubicBezTo>
                    <a:pt x="997248" y="241461"/>
                    <a:pt x="950562" y="288148"/>
                    <a:pt x="892971" y="288148"/>
                  </a:cubicBezTo>
                  <a:lnTo>
                    <a:pt x="104277" y="288148"/>
                  </a:lnTo>
                  <a:cubicBezTo>
                    <a:pt x="46686" y="288148"/>
                    <a:pt x="0" y="241461"/>
                    <a:pt x="0" y="183870"/>
                  </a:cubicBezTo>
                  <a:lnTo>
                    <a:pt x="0" y="104277"/>
                  </a:lnTo>
                  <a:cubicBezTo>
                    <a:pt x="0" y="46686"/>
                    <a:pt x="46686" y="0"/>
                    <a:pt x="104277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 b="1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997248" cy="335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 b="1">
                  <a:solidFill>
                    <a:srgbClr val="FFFEFE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結果ページ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69837" y="8164227"/>
            <a:ext cx="3786426" cy="1094061"/>
            <a:chOff x="0" y="0"/>
            <a:chExt cx="997248" cy="28814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7248" cy="288148"/>
            </a:xfrm>
            <a:custGeom>
              <a:avLst/>
              <a:gdLst/>
              <a:ahLst/>
              <a:cxnLst/>
              <a:rect l="l" t="t" r="r" b="b"/>
              <a:pathLst>
                <a:path w="997248" h="288148">
                  <a:moveTo>
                    <a:pt x="104277" y="0"/>
                  </a:moveTo>
                  <a:lnTo>
                    <a:pt x="892971" y="0"/>
                  </a:lnTo>
                  <a:cubicBezTo>
                    <a:pt x="920627" y="0"/>
                    <a:pt x="947150" y="10986"/>
                    <a:pt x="966706" y="30542"/>
                  </a:cubicBezTo>
                  <a:cubicBezTo>
                    <a:pt x="986262" y="50098"/>
                    <a:pt x="997248" y="76621"/>
                    <a:pt x="997248" y="104277"/>
                  </a:cubicBezTo>
                  <a:lnTo>
                    <a:pt x="997248" y="183870"/>
                  </a:lnTo>
                  <a:cubicBezTo>
                    <a:pt x="997248" y="241461"/>
                    <a:pt x="950562" y="288148"/>
                    <a:pt x="892971" y="288148"/>
                  </a:cubicBezTo>
                  <a:lnTo>
                    <a:pt x="104277" y="288148"/>
                  </a:lnTo>
                  <a:cubicBezTo>
                    <a:pt x="46686" y="288148"/>
                    <a:pt x="0" y="241461"/>
                    <a:pt x="0" y="183870"/>
                  </a:cubicBezTo>
                  <a:lnTo>
                    <a:pt x="0" y="104277"/>
                  </a:lnTo>
                  <a:cubicBezTo>
                    <a:pt x="0" y="46686"/>
                    <a:pt x="46686" y="0"/>
                    <a:pt x="104277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 b="1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997248" cy="335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 b="1">
                  <a:solidFill>
                    <a:srgbClr val="FFFEFE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結果一覧ページ</a:t>
              </a:r>
            </a:p>
          </p:txBody>
        </p:sp>
      </p:grp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348CB68-6389-BAB5-E5BD-A049422989FC}"/>
              </a:ext>
            </a:extLst>
          </p:cNvPr>
          <p:cNvCxnSpPr>
            <a:stCxn id="14" idx="3"/>
            <a:endCxn id="10" idx="3"/>
          </p:cNvCxnSpPr>
          <p:nvPr/>
        </p:nvCxnSpPr>
        <p:spPr>
          <a:xfrm flipV="1">
            <a:off x="11037213" y="2995501"/>
            <a:ext cx="12700" cy="1875123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0A01783F-A450-9B60-4499-FF53A43F850E}"/>
              </a:ext>
            </a:extLst>
          </p:cNvPr>
          <p:cNvCxnSpPr>
            <a:cxnSpLocks/>
            <a:stCxn id="17" idx="3"/>
            <a:endCxn id="10" idx="3"/>
          </p:cNvCxnSpPr>
          <p:nvPr/>
        </p:nvCxnSpPr>
        <p:spPr>
          <a:xfrm flipH="1" flipV="1">
            <a:off x="11037213" y="2995501"/>
            <a:ext cx="19050" cy="3750234"/>
          </a:xfrm>
          <a:prstGeom prst="bentConnector3">
            <a:avLst>
              <a:gd name="adj1" fmla="val -3381816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88ACEBB-47C1-19E3-E674-5397B2F405CB}"/>
              </a:ext>
            </a:extLst>
          </p:cNvPr>
          <p:cNvCxnSpPr>
            <a:cxnSpLocks/>
            <a:stCxn id="20" idx="3"/>
            <a:endCxn id="10" idx="3"/>
          </p:cNvCxnSpPr>
          <p:nvPr/>
        </p:nvCxnSpPr>
        <p:spPr>
          <a:xfrm flipH="1" flipV="1">
            <a:off x="11037213" y="2995501"/>
            <a:ext cx="19050" cy="5625344"/>
          </a:xfrm>
          <a:prstGeom prst="bentConnector3">
            <a:avLst>
              <a:gd name="adj1" fmla="val -5636362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113B99A0-87F4-70D5-B094-DF391F744029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753469" y="4023475"/>
            <a:ext cx="781062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F5EFC0D-81D1-24B9-3D19-FFE13479A98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143999" y="5508067"/>
            <a:ext cx="1" cy="78105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527380C-7AA8-F89C-38D3-2D1F9DD5A369}"/>
              </a:ext>
            </a:extLst>
          </p:cNvPr>
          <p:cNvCxnSpPr>
            <a:cxnSpLocks/>
          </p:cNvCxnSpPr>
          <p:nvPr/>
        </p:nvCxnSpPr>
        <p:spPr>
          <a:xfrm flipH="1">
            <a:off x="9143998" y="7387019"/>
            <a:ext cx="1" cy="78105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51509" y="3762533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6082" y="1952203"/>
            <a:ext cx="992463" cy="99246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8235" y="3107362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8167155" y="2145312"/>
            <a:ext cx="9252249" cy="7612300"/>
          </a:xfrm>
          <a:custGeom>
            <a:avLst/>
            <a:gdLst/>
            <a:ahLst/>
            <a:cxnLst/>
            <a:rect l="l" t="t" r="r" b="b"/>
            <a:pathLst>
              <a:path w="9252249" h="7612300">
                <a:moveTo>
                  <a:pt x="0" y="0"/>
                </a:moveTo>
                <a:lnTo>
                  <a:pt x="9252249" y="0"/>
                </a:lnTo>
                <a:lnTo>
                  <a:pt x="9252249" y="7612300"/>
                </a:lnTo>
                <a:lnTo>
                  <a:pt x="0" y="7612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5" name="TextBox 25"/>
          <p:cNvSpPr txBox="1"/>
          <p:nvPr/>
        </p:nvSpPr>
        <p:spPr>
          <a:xfrm>
            <a:off x="2454458" y="923925"/>
            <a:ext cx="13695960" cy="84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①</a:t>
            </a:r>
            <a:r>
              <a:rPr lang="en-US" sz="5171" b="1" dirty="0" err="1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スタートページ（HomePage.dart</a:t>
            </a:r>
            <a:r>
              <a:rPr lang="en-US" sz="5171" b="1" dirty="0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581511" y="3069262"/>
            <a:ext cx="4975054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・「スタートボタン」を押すと、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②質問ページに遷移する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3762533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09357" y="2646244"/>
            <a:ext cx="992463" cy="99246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1509" y="1980481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8022817" y="2524287"/>
            <a:ext cx="9628864" cy="6369864"/>
          </a:xfrm>
          <a:custGeom>
            <a:avLst/>
            <a:gdLst/>
            <a:ahLst/>
            <a:cxnLst/>
            <a:rect l="l" t="t" r="r" b="b"/>
            <a:pathLst>
              <a:path w="9628864" h="6369864">
                <a:moveTo>
                  <a:pt x="0" y="0"/>
                </a:moveTo>
                <a:lnTo>
                  <a:pt x="9628863" y="0"/>
                </a:lnTo>
                <a:lnTo>
                  <a:pt x="9628863" y="6369864"/>
                </a:lnTo>
                <a:lnTo>
                  <a:pt x="0" y="636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2" name="TextBox 22"/>
          <p:cNvSpPr txBox="1"/>
          <p:nvPr/>
        </p:nvSpPr>
        <p:spPr>
          <a:xfrm>
            <a:off x="2454458" y="923925"/>
            <a:ext cx="13695960" cy="84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 b="1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②質問ページ（QuestionPage.dart）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81511" y="4718685"/>
            <a:ext cx="5146245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・「結果を表示」ボタンを押すと、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③結果ページに遷移する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81511" y="3069262"/>
            <a:ext cx="523962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・ラジオボタンで回答を選択できる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endParaRPr lang="en-US" sz="2399" spc="59">
              <a:solidFill>
                <a:srgbClr val="191919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581511" y="6368415"/>
            <a:ext cx="5239622" cy="377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・質問文と選択肢はChatGPTで生成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658600" y="4461412"/>
            <a:ext cx="6056494" cy="3014865"/>
          </a:xfrm>
          <a:custGeom>
            <a:avLst/>
            <a:gdLst/>
            <a:ahLst/>
            <a:cxnLst/>
            <a:rect l="l" t="t" r="r" b="b"/>
            <a:pathLst>
              <a:path w="6471816" h="3186264">
                <a:moveTo>
                  <a:pt x="0" y="0"/>
                </a:moveTo>
                <a:lnTo>
                  <a:pt x="6471816" y="0"/>
                </a:lnTo>
                <a:lnTo>
                  <a:pt x="6471816" y="3186264"/>
                </a:lnTo>
                <a:lnTo>
                  <a:pt x="0" y="3186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909057" y="2844479"/>
            <a:ext cx="13132422" cy="549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4"/>
              </a:lnSpc>
            </a:pPr>
            <a:r>
              <a:rPr lang="en-US" sz="3360" b="1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実装箇所：質問と選択肢をJSONファイルから取得して表示する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09057" y="4500490"/>
            <a:ext cx="13132422" cy="430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・質問と選択肢はJSON形式でassetsフォルダに保存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09057" y="6014896"/>
            <a:ext cx="8437709" cy="894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・JSON形式のデータを読み込み後、</a:t>
            </a:r>
          </a:p>
          <a:p>
            <a:pPr>
              <a:lnSpc>
                <a:spcPts val="3584"/>
              </a:lnSpc>
            </a:pPr>
            <a:r>
              <a:rPr lang="en-US" sz="256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　dartで扱えるように「jsonDecorde()」で型変換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51509" y="3762533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9357" y="2646244"/>
            <a:ext cx="992463" cy="99246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51509" y="1980481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54458" y="923925"/>
            <a:ext cx="13695960" cy="84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 b="1">
                <a:solidFill>
                  <a:srgbClr val="191919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②質問ページ（QuestionPage.dart）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324</Words>
  <Application>Microsoft Office PowerPoint</Application>
  <PresentationFormat>ユーザー設定</PresentationFormat>
  <Paragraphs>109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Yu Gothic UI</vt:lpstr>
      <vt:lpstr>Gotham</vt:lpstr>
      <vt:lpstr>Calibri</vt:lpstr>
      <vt:lpstr>Gotham Bold Italics</vt:lpstr>
      <vt:lpstr>Yu Gothic UI Semibold</vt:lpstr>
      <vt:lpstr>Yu Gothic UI Semilight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White Professional Product Branding Service Presentation</dc:title>
  <cp:lastModifiedBy>服部 留奈(zeal22220042)</cp:lastModifiedBy>
  <cp:revision>3</cp:revision>
  <dcterms:created xsi:type="dcterms:W3CDTF">2006-08-16T00:00:00Z</dcterms:created>
  <dcterms:modified xsi:type="dcterms:W3CDTF">2024-01-17T05:15:51Z</dcterms:modified>
  <dc:identifier>DAF6GGiV-7U</dc:identifier>
</cp:coreProperties>
</file>