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7"/>
    <p:sldId id="257" r:id="rId38"/>
    <p:sldId id="258" r:id="rId39"/>
    <p:sldId id="259" r:id="rId40"/>
    <p:sldId id="260" r:id="rId41"/>
    <p:sldId id="261" r:id="rId42"/>
    <p:sldId id="262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rittany" charset="1" panose="00000000000000000000"/>
      <p:regular r:id="rId10"/>
    </p:embeddedFont>
    <p:embeddedFont>
      <p:font typeface="Gotham" charset="1" panose="00000000000000000000"/>
      <p:regular r:id="rId11"/>
    </p:embeddedFont>
    <p:embeddedFont>
      <p:font typeface="Gotham Bold" charset="1" panose="00000000000000000000"/>
      <p:regular r:id="rId12"/>
    </p:embeddedFont>
    <p:embeddedFont>
      <p:font typeface="Gotham Italics" charset="1" panose="00000000000000000000"/>
      <p:regular r:id="rId13"/>
    </p:embeddedFont>
    <p:embeddedFont>
      <p:font typeface="Gotham Bold Italics" charset="1" panose="02000000000000000000"/>
      <p:regular r:id="rId14"/>
    </p:embeddedFont>
    <p:embeddedFont>
      <p:font typeface="Gotham Light" charset="1" panose="00000000000000000000"/>
      <p:regular r:id="rId15"/>
    </p:embeddedFont>
    <p:embeddedFont>
      <p:font typeface="Gotham Light Italics" charset="1" panose="00000000000000000000"/>
      <p:regular r:id="rId16"/>
    </p:embeddedFont>
    <p:embeddedFont>
      <p:font typeface="Gotham Heavy" charset="1" panose="02000900000000000000"/>
      <p:regular r:id="rId17"/>
    </p:embeddedFont>
    <p:embeddedFont>
      <p:font typeface="Gotham Heavy Italics" charset="1" panose="02000900000000000000"/>
      <p:regular r:id="rId18"/>
    </p:embeddedFont>
    <p:embeddedFont>
      <p:font typeface="Poppins" charset="1" panose="00000500000000000000"/>
      <p:regular r:id="rId19"/>
    </p:embeddedFont>
    <p:embeddedFont>
      <p:font typeface="Poppins Bold" charset="1" panose="00000800000000000000"/>
      <p:regular r:id="rId20"/>
    </p:embeddedFont>
    <p:embeddedFont>
      <p:font typeface="Poppins Italics" charset="1" panose="00000500000000000000"/>
      <p:regular r:id="rId21"/>
    </p:embeddedFont>
    <p:embeddedFont>
      <p:font typeface="Poppins Bold Italics" charset="1" panose="00000800000000000000"/>
      <p:regular r:id="rId22"/>
    </p:embeddedFont>
    <p:embeddedFont>
      <p:font typeface="Poppins Thin" charset="1" panose="00000300000000000000"/>
      <p:regular r:id="rId23"/>
    </p:embeddedFont>
    <p:embeddedFont>
      <p:font typeface="Poppins Thin Italics" charset="1" panose="00000300000000000000"/>
      <p:regular r:id="rId24"/>
    </p:embeddedFont>
    <p:embeddedFont>
      <p:font typeface="Poppins Extra-Light" charset="1" panose="00000300000000000000"/>
      <p:regular r:id="rId25"/>
    </p:embeddedFont>
    <p:embeddedFont>
      <p:font typeface="Poppins Extra-Light Italics" charset="1" panose="00000300000000000000"/>
      <p:regular r:id="rId26"/>
    </p:embeddedFont>
    <p:embeddedFont>
      <p:font typeface="Poppins Light" charset="1" panose="00000400000000000000"/>
      <p:regular r:id="rId27"/>
    </p:embeddedFont>
    <p:embeddedFont>
      <p:font typeface="Poppins Light Italics" charset="1" panose="00000400000000000000"/>
      <p:regular r:id="rId28"/>
    </p:embeddedFont>
    <p:embeddedFont>
      <p:font typeface="Poppins Medium" charset="1" panose="00000600000000000000"/>
      <p:regular r:id="rId29"/>
    </p:embeddedFont>
    <p:embeddedFont>
      <p:font typeface="Poppins Medium Italics" charset="1" panose="00000600000000000000"/>
      <p:regular r:id="rId30"/>
    </p:embeddedFont>
    <p:embeddedFont>
      <p:font typeface="Poppins Semi-Bold" charset="1" panose="00000700000000000000"/>
      <p:regular r:id="rId31"/>
    </p:embeddedFont>
    <p:embeddedFont>
      <p:font typeface="Poppins Semi-Bold Italics" charset="1" panose="00000700000000000000"/>
      <p:regular r:id="rId32"/>
    </p:embeddedFont>
    <p:embeddedFont>
      <p:font typeface="Poppins Ultra-Bold" charset="1" panose="00000900000000000000"/>
      <p:regular r:id="rId33"/>
    </p:embeddedFont>
    <p:embeddedFont>
      <p:font typeface="Poppins Ultra-Bold Italics" charset="1" panose="00000900000000000000"/>
      <p:regular r:id="rId34"/>
    </p:embeddedFont>
    <p:embeddedFont>
      <p:font typeface="Poppins Heavy" charset="1" panose="00000A00000000000000"/>
      <p:regular r:id="rId35"/>
    </p:embeddedFont>
    <p:embeddedFont>
      <p:font typeface="Poppins Heavy Italics" charset="1" panose="00000A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slides/slide1.xml" Type="http://schemas.openxmlformats.org/officeDocument/2006/relationships/slide"/><Relationship Id="rId38" Target="slides/slide2.xml" Type="http://schemas.openxmlformats.org/officeDocument/2006/relationships/slide"/><Relationship Id="rId39" Target="slides/slide3.xml" Type="http://schemas.openxmlformats.org/officeDocument/2006/relationships/slide"/><Relationship Id="rId4" Target="theme/theme1.xml" Type="http://schemas.openxmlformats.org/officeDocument/2006/relationships/theme"/><Relationship Id="rId40" Target="slides/slide4.xml" Type="http://schemas.openxmlformats.org/officeDocument/2006/relationships/slide"/><Relationship Id="rId41" Target="slides/slide5.xml" Type="http://schemas.openxmlformats.org/officeDocument/2006/relationships/slide"/><Relationship Id="rId42" Target="slides/slide6.xml" Type="http://schemas.openxmlformats.org/officeDocument/2006/relationships/slide"/><Relationship Id="rId43" Target="slides/slide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68512" y="-353712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373132" y="4114076"/>
            <a:ext cx="12198237" cy="2291464"/>
            <a:chOff x="0" y="0"/>
            <a:chExt cx="3212705" cy="6035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12704" cy="603513"/>
            </a:xfrm>
            <a:custGeom>
              <a:avLst/>
              <a:gdLst/>
              <a:ahLst/>
              <a:cxnLst/>
              <a:rect r="r" b="b" t="t" l="l"/>
              <a:pathLst>
                <a:path h="603513" w="3212704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078409" y="2766645"/>
            <a:ext cx="613118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223">
                <a:solidFill>
                  <a:srgbClr val="191919"/>
                </a:solidFill>
                <a:ea typeface="Gotham"/>
              </a:rPr>
              <a:t>プラットフォーム開発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64241" y="3942626"/>
            <a:ext cx="11159517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spc="1260">
                <a:solidFill>
                  <a:srgbClr val="191919"/>
                </a:solidFill>
                <a:ea typeface="Gotham Bold"/>
              </a:rPr>
              <a:t>性格お菓子タイプ</a:t>
            </a:r>
          </a:p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1260">
                <a:solidFill>
                  <a:srgbClr val="191919"/>
                </a:solidFill>
                <a:ea typeface="Gotham Bold"/>
              </a:rPr>
              <a:t>診断アプリ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68500" y="8352491"/>
            <a:ext cx="6151000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1346">
                <a:solidFill>
                  <a:srgbClr val="191919"/>
                </a:solidFill>
                <a:latin typeface="Poppins Bold"/>
                <a:ea typeface="Poppins Bold"/>
              </a:rPr>
              <a:t>AIシステム科2年 服部留奈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2580" y="-3503638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13819" y="5858828"/>
            <a:ext cx="2902199" cy="3633507"/>
          </a:xfrm>
          <a:custGeom>
            <a:avLst/>
            <a:gdLst/>
            <a:ahLst/>
            <a:cxnLst/>
            <a:rect r="r" b="b" t="t" l="l"/>
            <a:pathLst>
              <a:path h="3633507" w="2902199">
                <a:moveTo>
                  <a:pt x="0" y="0"/>
                </a:moveTo>
                <a:lnTo>
                  <a:pt x="2902200" y="0"/>
                </a:lnTo>
                <a:lnTo>
                  <a:pt x="2902200" y="3633507"/>
                </a:lnTo>
                <a:lnTo>
                  <a:pt x="0" y="363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87900" y="2184975"/>
            <a:ext cx="603905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191919"/>
                </a:solidFill>
                <a:ea typeface="Gotham Bold"/>
              </a:rPr>
              <a:t>コンセプト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68031" y="4344790"/>
            <a:ext cx="7757647" cy="1487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4"/>
              </a:lnSpc>
            </a:pPr>
            <a:r>
              <a:rPr lang="en-US" sz="2899" spc="72">
                <a:solidFill>
                  <a:srgbClr val="191919"/>
                </a:solidFill>
                <a:ea typeface="Gotham Bold"/>
              </a:rPr>
              <a:t>質問に答えると、</a:t>
            </a:r>
            <a:r>
              <a:rPr lang="en-US" sz="2899" spc="72">
                <a:solidFill>
                  <a:srgbClr val="191919"/>
                </a:solidFill>
                <a:ea typeface="Gotham Bold"/>
              </a:rPr>
              <a:t>診断結果として出た性格を「お菓子」に例えるアプリ</a:t>
            </a:r>
          </a:p>
          <a:p>
            <a:pPr>
              <a:lnSpc>
                <a:spcPts val="391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968031" y="6047954"/>
            <a:ext cx="696394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49">
                <a:solidFill>
                  <a:srgbClr val="191919"/>
                </a:solidFill>
                <a:ea typeface="Gotham"/>
              </a:rPr>
              <a:t>例：「個性的な性格」なら「キャンディー」タイプなど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59440" y="1002312"/>
            <a:ext cx="802163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191919"/>
                </a:solidFill>
                <a:ea typeface="Gotham Bold"/>
              </a:rPr>
              <a:t>ページ構成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66389" y="6433217"/>
            <a:ext cx="14203000" cy="44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>
                <a:solidFill>
                  <a:srgbClr val="191919"/>
                </a:solidFill>
                <a:latin typeface="Gotham Bold"/>
                <a:ea typeface="Gotham Bold"/>
              </a:rPr>
              <a:t>③結果ページ（ResultPage.dart）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386519" y="3637783"/>
            <a:ext cx="14203000" cy="39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5"/>
              </a:lnSpc>
            </a:pPr>
            <a:r>
              <a:rPr lang="en-US" sz="2325">
                <a:solidFill>
                  <a:srgbClr val="191919"/>
                </a:solidFill>
                <a:ea typeface="Gotham"/>
              </a:rPr>
              <a:t>アプリを開いて一番最初に表示される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66389" y="2954260"/>
            <a:ext cx="14203000" cy="44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>
                <a:solidFill>
                  <a:srgbClr val="191919"/>
                </a:solidFill>
                <a:latin typeface="Gotham Bold"/>
                <a:ea typeface="Gotham Bold"/>
              </a:rPr>
              <a:t>①スタートページ（HomePage.dart）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86519" y="5377856"/>
            <a:ext cx="14203000" cy="39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5"/>
              </a:lnSpc>
            </a:pPr>
            <a:r>
              <a:rPr lang="en-US" sz="2325">
                <a:solidFill>
                  <a:srgbClr val="191919"/>
                </a:solidFill>
                <a:ea typeface="Gotham"/>
              </a:rPr>
              <a:t>ユーザーに対する質問を表示する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66389" y="4692064"/>
            <a:ext cx="14203000" cy="44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>
                <a:solidFill>
                  <a:srgbClr val="191919"/>
                </a:solidFill>
                <a:latin typeface="Gotham Bold"/>
                <a:ea typeface="Gotham Bold"/>
              </a:rPr>
              <a:t>②質問ページ（QuestionPage.dart）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86519" y="7119009"/>
            <a:ext cx="14203000" cy="39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5"/>
              </a:lnSpc>
            </a:pPr>
            <a:r>
              <a:rPr lang="en-US" sz="2325">
                <a:solidFill>
                  <a:srgbClr val="191919"/>
                </a:solidFill>
                <a:ea typeface="Gotham"/>
              </a:rPr>
              <a:t>性格診断の結果を表示する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466389" y="8174371"/>
            <a:ext cx="14203000" cy="44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>
                <a:solidFill>
                  <a:srgbClr val="191919"/>
                </a:solidFill>
                <a:latin typeface="Gotham Bold"/>
                <a:ea typeface="Gotham Bold"/>
              </a:rPr>
              <a:t>④結果一覧ページ（ResultListPage.dart）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386519" y="8860163"/>
            <a:ext cx="14203000" cy="39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5"/>
              </a:lnSpc>
            </a:pPr>
            <a:r>
              <a:rPr lang="en-US" sz="2325">
                <a:solidFill>
                  <a:srgbClr val="191919"/>
                </a:solidFill>
                <a:ea typeface="Gotham"/>
              </a:rPr>
              <a:t>診断結果で出ていない性格タイプの一覧を表示する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2580" y="-3503638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51509" y="4428296"/>
            <a:ext cx="508158" cy="543805"/>
            <a:chOff x="0" y="0"/>
            <a:chExt cx="812800" cy="8698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1509" y="1982349"/>
            <a:ext cx="508158" cy="543805"/>
            <a:chOff x="0" y="0"/>
            <a:chExt cx="812800" cy="869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51509" y="3762533"/>
            <a:ext cx="508158" cy="543805"/>
            <a:chOff x="0" y="0"/>
            <a:chExt cx="812800" cy="8698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06082" y="1952203"/>
            <a:ext cx="992463" cy="99246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8235" y="3107362"/>
            <a:ext cx="508158" cy="543805"/>
            <a:chOff x="0" y="0"/>
            <a:chExt cx="812800" cy="86981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8167155" y="2145312"/>
            <a:ext cx="9252249" cy="7612300"/>
          </a:xfrm>
          <a:custGeom>
            <a:avLst/>
            <a:gdLst/>
            <a:ahLst/>
            <a:cxnLst/>
            <a:rect r="r" b="b" t="t" l="l"/>
            <a:pathLst>
              <a:path h="7612300" w="9252249">
                <a:moveTo>
                  <a:pt x="0" y="0"/>
                </a:moveTo>
                <a:lnTo>
                  <a:pt x="9252249" y="0"/>
                </a:lnTo>
                <a:lnTo>
                  <a:pt x="9252249" y="7612300"/>
                </a:lnTo>
                <a:lnTo>
                  <a:pt x="0" y="7612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454458" y="923925"/>
            <a:ext cx="13695960" cy="887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39"/>
              </a:lnSpc>
            </a:pPr>
            <a:r>
              <a:rPr lang="en-US" sz="5171">
                <a:solidFill>
                  <a:srgbClr val="191919"/>
                </a:solidFill>
                <a:latin typeface="Gotham Bold"/>
                <a:ea typeface="Gotham Bold"/>
              </a:rPr>
              <a:t>①スタートページ（HomePage.dart）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81511" y="3069262"/>
            <a:ext cx="4975054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・「スタートボタン」を押すと、</a:t>
            </a: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　②質問ページに遷移する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2580" y="-3503638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51509" y="4428296"/>
            <a:ext cx="508158" cy="543805"/>
            <a:chOff x="0" y="0"/>
            <a:chExt cx="812800" cy="8698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1509" y="3762533"/>
            <a:ext cx="508158" cy="543805"/>
            <a:chOff x="0" y="0"/>
            <a:chExt cx="812800" cy="869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09357" y="2646244"/>
            <a:ext cx="992463" cy="99246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51509" y="1980481"/>
            <a:ext cx="508158" cy="543805"/>
            <a:chOff x="0" y="0"/>
            <a:chExt cx="812800" cy="8698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7821133" y="2524287"/>
            <a:ext cx="9830548" cy="6503285"/>
          </a:xfrm>
          <a:custGeom>
            <a:avLst/>
            <a:gdLst/>
            <a:ahLst/>
            <a:cxnLst/>
            <a:rect r="r" b="b" t="t" l="l"/>
            <a:pathLst>
              <a:path h="6503285" w="9830548">
                <a:moveTo>
                  <a:pt x="0" y="0"/>
                </a:moveTo>
                <a:lnTo>
                  <a:pt x="9830547" y="0"/>
                </a:lnTo>
                <a:lnTo>
                  <a:pt x="9830547" y="6503285"/>
                </a:lnTo>
                <a:lnTo>
                  <a:pt x="0" y="6503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454458" y="923925"/>
            <a:ext cx="13695960" cy="887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39"/>
              </a:lnSpc>
            </a:pPr>
            <a:r>
              <a:rPr lang="en-US" sz="5171">
                <a:solidFill>
                  <a:srgbClr val="191919"/>
                </a:solidFill>
                <a:latin typeface="Gotham Bold"/>
                <a:ea typeface="Gotham Bold"/>
              </a:rPr>
              <a:t>②質問ページ（QuestionPage.dart）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81511" y="4718685"/>
            <a:ext cx="5146245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・「結果を表示」ボタンを押すと、</a:t>
            </a: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　③結果ページに遷移する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81511" y="3069262"/>
            <a:ext cx="5239622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・ラジオボタンで回答を選択できる</a:t>
            </a: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2580" y="-3503638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51509" y="4428296"/>
            <a:ext cx="508158" cy="543805"/>
            <a:chOff x="0" y="0"/>
            <a:chExt cx="812800" cy="8698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1509" y="1980481"/>
            <a:ext cx="508158" cy="543805"/>
            <a:chOff x="0" y="0"/>
            <a:chExt cx="812800" cy="869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474309" y="2252384"/>
            <a:ext cx="7784991" cy="7442005"/>
          </a:xfrm>
          <a:custGeom>
            <a:avLst/>
            <a:gdLst/>
            <a:ahLst/>
            <a:cxnLst/>
            <a:rect r="r" b="b" t="t" l="l"/>
            <a:pathLst>
              <a:path h="7442005" w="7784991">
                <a:moveTo>
                  <a:pt x="0" y="0"/>
                </a:moveTo>
                <a:lnTo>
                  <a:pt x="7784991" y="0"/>
                </a:lnTo>
                <a:lnTo>
                  <a:pt x="7784991" y="7442005"/>
                </a:lnTo>
                <a:lnTo>
                  <a:pt x="0" y="74420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454458" y="923925"/>
            <a:ext cx="13695960" cy="887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39"/>
              </a:lnSpc>
            </a:pPr>
            <a:r>
              <a:rPr lang="en-US" sz="5171">
                <a:solidFill>
                  <a:srgbClr val="191919"/>
                </a:solidFill>
                <a:latin typeface="Gotham Bold"/>
                <a:ea typeface="Gotham Bold"/>
              </a:rPr>
              <a:t>③結果ページ（ResultPage.dart）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81511" y="5105400"/>
            <a:ext cx="5675380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・「他のお菓子タイプを見る」ボタンを　</a:t>
            </a: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　押すと、④結果一覧ページに遷移する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81511" y="3069262"/>
            <a:ext cx="5410813" cy="122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・このページに遷移する度、ランダム</a:t>
            </a:r>
          </a:p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　な結果が表示される</a:t>
            </a: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（モックのためこの仕様）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09357" y="3315742"/>
            <a:ext cx="992463" cy="99246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51509" y="2648112"/>
            <a:ext cx="508158" cy="543805"/>
            <a:chOff x="0" y="0"/>
            <a:chExt cx="812800" cy="8698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581511" y="6736080"/>
            <a:ext cx="5675380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・「スタートに戻る」ボタンを押すと、</a:t>
            </a: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　①スタートページに遷移する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2580" y="-3503638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51509" y="1980481"/>
            <a:ext cx="508158" cy="543805"/>
            <a:chOff x="0" y="0"/>
            <a:chExt cx="812800" cy="8698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1509" y="2648112"/>
            <a:ext cx="508158" cy="543805"/>
            <a:chOff x="0" y="0"/>
            <a:chExt cx="812800" cy="869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513847" y="2183272"/>
            <a:ext cx="7854393" cy="7467318"/>
          </a:xfrm>
          <a:custGeom>
            <a:avLst/>
            <a:gdLst/>
            <a:ahLst/>
            <a:cxnLst/>
            <a:rect r="r" b="b" t="t" l="l"/>
            <a:pathLst>
              <a:path h="7467318" w="7854393">
                <a:moveTo>
                  <a:pt x="0" y="0"/>
                </a:moveTo>
                <a:lnTo>
                  <a:pt x="7854393" y="0"/>
                </a:lnTo>
                <a:lnTo>
                  <a:pt x="7854393" y="7467317"/>
                </a:lnTo>
                <a:lnTo>
                  <a:pt x="0" y="7467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454458" y="923925"/>
            <a:ext cx="13695960" cy="887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39"/>
              </a:lnSpc>
            </a:pPr>
            <a:r>
              <a:rPr lang="en-US" sz="5171">
                <a:solidFill>
                  <a:srgbClr val="191919"/>
                </a:solidFill>
                <a:latin typeface="Gotham Bold"/>
                <a:ea typeface="Gotham Bold"/>
              </a:rPr>
              <a:t>④結果一覧ページ（ResultListPage.dart）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81511" y="4757269"/>
            <a:ext cx="5675380" cy="122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・「スタートに戻る」ボタンを押すと、</a:t>
            </a:r>
          </a:p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　①スタートページに遷移する</a:t>
            </a: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2581511" y="3069262"/>
            <a:ext cx="5675380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・全ての性格タイプの一覧が表示される</a:t>
            </a: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（未実装）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09357" y="3983373"/>
            <a:ext cx="992463" cy="99246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51509" y="3315742"/>
            <a:ext cx="508158" cy="543805"/>
            <a:chOff x="0" y="0"/>
            <a:chExt cx="812800" cy="8698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DAF6GGiV-7U</dc:identifier>
  <dcterms:modified xsi:type="dcterms:W3CDTF">2011-08-01T06:04:30Z</dcterms:modified>
  <cp:revision>1</cp:revision>
  <dc:title>Yellow White Professional Product Branding Service Presentation</dc:title>
</cp:coreProperties>
</file>