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5"/>
  </p:notesMasterIdLst>
  <p:sldIdLst>
    <p:sldId id="316" r:id="rId2"/>
    <p:sldId id="317" r:id="rId3"/>
    <p:sldId id="319" r:id="rId4"/>
    <p:sldId id="318" r:id="rId5"/>
    <p:sldId id="260" r:id="rId6"/>
    <p:sldId id="32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312" r:id="rId16"/>
    <p:sldId id="272" r:id="rId17"/>
    <p:sldId id="313" r:id="rId18"/>
    <p:sldId id="304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24" r:id="rId27"/>
    <p:sldId id="281" r:id="rId28"/>
    <p:sldId id="282" r:id="rId29"/>
    <p:sldId id="283" r:id="rId30"/>
    <p:sldId id="305" r:id="rId31"/>
    <p:sldId id="303" r:id="rId32"/>
    <p:sldId id="284" r:id="rId33"/>
    <p:sldId id="329" r:id="rId34"/>
    <p:sldId id="285" r:id="rId35"/>
    <p:sldId id="286" r:id="rId36"/>
    <p:sldId id="306" r:id="rId37"/>
    <p:sldId id="330" r:id="rId38"/>
    <p:sldId id="332" r:id="rId39"/>
    <p:sldId id="287" r:id="rId40"/>
    <p:sldId id="288" r:id="rId41"/>
    <p:sldId id="289" r:id="rId42"/>
    <p:sldId id="307" r:id="rId43"/>
    <p:sldId id="333" r:id="rId44"/>
    <p:sldId id="290" r:id="rId45"/>
    <p:sldId id="291" r:id="rId46"/>
    <p:sldId id="292" r:id="rId47"/>
    <p:sldId id="293" r:id="rId48"/>
    <p:sldId id="294" r:id="rId49"/>
    <p:sldId id="325" r:id="rId50"/>
    <p:sldId id="295" r:id="rId51"/>
    <p:sldId id="308" r:id="rId52"/>
    <p:sldId id="296" r:id="rId53"/>
    <p:sldId id="326" r:id="rId54"/>
    <p:sldId id="297" r:id="rId55"/>
    <p:sldId id="321" r:id="rId56"/>
    <p:sldId id="335" r:id="rId57"/>
    <p:sldId id="323" r:id="rId58"/>
    <p:sldId id="322" r:id="rId59"/>
    <p:sldId id="257" r:id="rId60"/>
    <p:sldId id="328" r:id="rId61"/>
    <p:sldId id="258" r:id="rId62"/>
    <p:sldId id="334" r:id="rId63"/>
    <p:sldId id="327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0066"/>
    <a:srgbClr val="000099"/>
    <a:srgbClr val="C7FFE3"/>
    <a:srgbClr val="FFFFFF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3826" autoAdjust="0"/>
  </p:normalViewPr>
  <p:slideViewPr>
    <p:cSldViewPr>
      <p:cViewPr varScale="1">
        <p:scale>
          <a:sx n="63" d="100"/>
          <a:sy n="63" d="100"/>
        </p:scale>
        <p:origin x="6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8F0D-3198-4572-B404-A25A16A95F5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B858A-8124-4ECB-97A5-B32B18282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1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B858A-8124-4ECB-97A5-B32B182826B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1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6305550"/>
            <a:ext cx="2700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2370337"/>
            <a:ext cx="7772400" cy="1636775"/>
          </a:xfrm>
        </p:spPr>
        <p:txBody>
          <a:bodyPr anchor="b">
            <a:normAutofit/>
          </a:bodyPr>
          <a:lstStyle>
            <a:lvl1pPr algn="ctr">
              <a:spcAft>
                <a:spcPts val="1800"/>
              </a:spcAft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5417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0233"/>
            <a:ext cx="7886700" cy="79784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3B8E80F-5B83-4C40-959D-083507223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4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3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95D792-A9BD-4286-B386-0E552163E3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50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B1CDE5F-16B6-44E8-8D19-266944CA7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40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295B17B-957E-44E7-ABCB-7B96E2B1BE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7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434CF36-DA1B-43DA-B332-560FA5072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40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3479"/>
            <a:ext cx="1971675" cy="54134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3479"/>
            <a:ext cx="5800725" cy="54134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1AE289E-858A-471C-8271-6AB0EC5F5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7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5988BFA-8089-445A-B80D-E020F5F18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1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603250"/>
            <a:ext cx="78867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TextBox 5"/>
          <p:cNvSpPr txBox="1">
            <a:spLocks noChangeArrowheads="1"/>
          </p:cNvSpPr>
          <p:nvPr/>
        </p:nvSpPr>
        <p:spPr bwMode="auto">
          <a:xfrm>
            <a:off x="5187950" y="36513"/>
            <a:ext cx="4125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程序流程控制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3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ChangeArrowheads="1"/>
          </p:cNvSpPr>
          <p:nvPr/>
        </p:nvSpPr>
        <p:spPr bwMode="auto">
          <a:xfrm>
            <a:off x="1043608" y="1052513"/>
            <a:ext cx="741618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章 </a:t>
            </a: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MATLAB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程序流程控制</a:t>
            </a:r>
          </a:p>
          <a:p>
            <a:pPr eaLnBrk="1" hangingPunct="1">
              <a:defRPr/>
            </a:pPr>
            <a:endParaRPr lang="en-US" altLang="zh-CN" sz="32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4.1  M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文件</a:t>
            </a: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4.2  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程序控制结构</a:t>
            </a: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4.3 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函数文件</a:t>
            </a: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4.4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特殊形式的函数</a:t>
            </a: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4.5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程序调试与优化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zh-CN" altLang="en-US" sz="4000" b="1" u="sng" dirty="0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．数据的输出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提供的命令窗口输出函数主要有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函数，其调用格式为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disp(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输出项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其中输出项既可以为字符串，也可以为矩阵。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43597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求一元二次方程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ax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+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bx+c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的根。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a=input('a=?');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b=input('b=?');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c=input('c=?');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d=b*b-4*a*c;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x=[(-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b+sqrt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(d))/(2*a),(-b-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(d))/(2*a)];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(['x1=',num2str(x(1)),',x2=',num2str(x(2))]);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68760"/>
            <a:ext cx="78867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．程序的暂停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暂停程序的执行可以使用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pause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函数，其调用格式为：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pause(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延迟秒数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如果省略延迟时间，直接使用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pause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，则将暂停程序，直到用户按任一键后程序继续执行。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若要强行中止程序的运行可使用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Ctrl+C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命令。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886700" cy="43513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4.2.2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选择结构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zh-CN" altLang="en-US" sz="11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中，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种格式。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单分支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if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条件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    语句组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当条件成立时，则执行语句组，执行完之后继续执行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语句的后继语句，若条件不成立，则直接执行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语句的后继语句。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28092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(2)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双分支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条件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    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end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当条件成立时，执行语句组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，否则执行语句组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或语句组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执行后，再执行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语句的后继语句。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4679751" cy="47523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计算分段函数。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x=input('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请输入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:');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 x==10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y=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cos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(x+1)+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(x*x+1);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y=x*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x+sqrt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(x));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98290"/>
              </p:ext>
            </p:extLst>
          </p:nvPr>
        </p:nvGraphicFramePr>
        <p:xfrm>
          <a:off x="4572000" y="1124744"/>
          <a:ext cx="407966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57400" imgH="584200" progId="Equation.3">
                  <p:embed/>
                </p:oleObj>
              </mc:Choice>
              <mc:Fallback>
                <p:oleObj r:id="rId2" imgW="2057400" imgH="584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24744"/>
                        <a:ext cx="4079666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532799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(3)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多分支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if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条件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条件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……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条件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end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875"/>
            <a:ext cx="63373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8568952" cy="547260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输入一个字符，若为大写字母，则输出其对应的小写字母；若为小写字母，则输出其对应的大写字母；若为数字字符则输出其对应的数值，若为其他字符则原样输出。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c=input('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请输入一个字符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','s');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if c&gt;='A' &amp; c&lt;='Z'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setstr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(abs(c)+abs('a')-abs('A')));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c&gt;='a'&amp; c&lt;='z'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setstr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(abs(c)- abs('a')+abs('A')));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c&gt;='0'&amp; c&lt;='9'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(abs(c)-abs('0'));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(c);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229600" cy="54005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switch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-</a:t>
            </a:r>
            <a:r>
              <a:rPr lang="zh-CN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逻辑选择语句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switch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语句根据表达式的取值不同，分别执行不同的语句，其语句格式为：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switch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solidFill>
                  <a:srgbClr val="000066"/>
                </a:solidFill>
                <a:highlight>
                  <a:srgbClr val="FF00FF"/>
                </a:highlight>
                <a:latin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rgbClr val="000066"/>
                </a:solidFill>
                <a:highlight>
                  <a:srgbClr val="FF00FF"/>
                </a:highlight>
                <a:latin typeface="Times New Roman" pitchFamily="18" charset="0"/>
              </a:rPr>
              <a:t>case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highlight>
                  <a:srgbClr val="FF00FF"/>
                </a:highlight>
                <a:latin typeface="Times New Roman" pitchFamily="18" charset="0"/>
              </a:rPr>
              <a:t>       case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……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highlight>
                  <a:srgbClr val="FF00FF"/>
                </a:highlight>
                <a:latin typeface="Times New Roman" pitchFamily="18" charset="0"/>
              </a:rPr>
              <a:t>       case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rgbClr val="000066"/>
                </a:solidFill>
                <a:highlight>
                  <a:srgbClr val="FF00FF"/>
                </a:highlight>
                <a:latin typeface="Times New Roman" pitchFamily="18" charset="0"/>
              </a:rPr>
              <a:t>otherwise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97192" cy="41036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4.1.1  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文件的建立与打开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文件是一个文本文件，它可以用任何编辑程序来建立和编辑，而一般常用且最为方便的是使用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提供的文本编辑器。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．建立新的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文件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为建立新的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文件，启动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编辑器有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种方法。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① 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主窗口选择“主页”选项卡，在“文件”命令组中单击“新建脚本”命令按钮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836613"/>
            <a:ext cx="242470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4.1  M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文件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424362" y="1016000"/>
            <a:ext cx="4612133" cy="52213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当表达式的值等于表达式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的值时，执行语句组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，当表达式的值等于表达式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的值时，执行语句组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…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，当表达式的值等于表达式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的值时，执行语句组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，当表达式的值不等于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case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所列的表达式的值时，执行语句组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。当任意一个分支的语句执行完后，直接执行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switch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语句的下一句。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387985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352928" cy="446449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某商场对顾客所购买的商品实行打折销售，标准如下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商品价格用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price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来表示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：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price&lt;200   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没有折扣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200≤price&lt;500      3%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500≤price&lt;1000     5%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1000≤price&lt;2500    8%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2500≤price&lt;5000    10%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5000≤price         14%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输入所售商品的价格，求其实际销售价格。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54006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price=input('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请输入商品价格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');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switch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fix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(price/100)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case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{0,1}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价格小于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200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rate=0;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case {2,3,4}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200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但小于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500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rate=3/100;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case num2cell(5:9)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500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但小于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1000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rate=5/100;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case num2cell(10:24)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1000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但小于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2500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rate=8/100;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case num2cell(25:49)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2500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但小于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5000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rate=10/100;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otherwise  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5000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rate=14/100;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price=price*(1-rate) 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输出商品实际销售价格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20688"/>
            <a:ext cx="8928992" cy="5832648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try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语句格式为：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try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catch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try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语句先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试探性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执行语句组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，如果语句组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在执行过程中出现错误，则将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错误信息赋给保留的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</a:rPr>
              <a:t>lasterr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变量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，并转去执行语句组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en-US" altLang="zh-CN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try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catch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模块使用主要用来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查找用户里面的错误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或者可以判断是否存在变量的使用</a:t>
            </a:r>
            <a:endParaRPr lang="zh-CN" altLang="en-US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5"/>
            <a:ext cx="8229600" cy="507342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4-6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矩阵乘法运算要求两矩阵的维数相容，否则会出错。先求两矩阵的乘积，若出错，则自动转去求两矩阵的点乘。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A=[1,2,3;4,5,6]; B=[7,8,9;10,11,12];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C=A*B;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catch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C=A.*B;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lasterr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显示出错原因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4.2.3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循环结构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for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for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语句的格式为：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for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循环变量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1: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2: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循环体语句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其中，“表达式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1: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2: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”是一个冒号表达式，将产生一个行向量，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个表达式分别代表初值、步长和终值。步长为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时，表达式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可以省略。</a:t>
            </a:r>
            <a:endParaRPr lang="zh-CN" altLang="en-US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3"/>
            <a:ext cx="6480720" cy="501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08720"/>
            <a:ext cx="8229600" cy="5434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4-7  </a:t>
            </a:r>
            <a:r>
              <a:rPr lang="zh-CN" altLang="en-US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一个三位整数各位数字的立方和等于该数本身则称该数为水仙花数。输出全部水仙花数。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for m=100:999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m1=fix(m/100);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的百位数字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m2=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rem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(fix(m/10),10);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的十位数字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m3=</a:t>
            </a:r>
            <a:r>
              <a:rPr lang="en-US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rem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(m,10); 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的个位数字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 m==m1*m1*m1+m2*m2*m2+m3*m3*m3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(m)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求余数函数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,X,Y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应该为正数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41438"/>
            <a:ext cx="8559800" cy="4351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4-8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已知                                     当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n=100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时，求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方法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y=0;n=100;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for i=1:n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y=y+1/i/i;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lang="en-US" altLang="zh-CN" sz="280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8" name="对象 2"/>
          <p:cNvGraphicFramePr>
            <a:graphicFrameLocks noChangeAspect="1"/>
          </p:cNvGraphicFramePr>
          <p:nvPr/>
        </p:nvGraphicFramePr>
        <p:xfrm>
          <a:off x="2339975" y="1268413"/>
          <a:ext cx="29305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92300" imgH="419100" progId="Equation.3">
                  <p:embed/>
                </p:oleObj>
              </mc:Choice>
              <mc:Fallback>
                <p:oleObj name="公式" r:id="rId2" imgW="1892300" imgH="4191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68413"/>
                        <a:ext cx="29305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765A8BD-2C68-4AD8-9218-103777A9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250" y="1990722"/>
            <a:ext cx="2942562" cy="23876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08912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在实际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编程中，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采用循环语句会降低其执行速度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，所以前面的程序通常由下面的程序来代替：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n=100;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i=1:n;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f=1./i.^2;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y=sum(f)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822DE3-2EEB-4C15-83C3-3DE89ED7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348880"/>
            <a:ext cx="3312368" cy="2601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052513"/>
            <a:ext cx="8280920" cy="289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② 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命令行窗口输入命令：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edit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文件名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启动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编辑器后，输入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文件的内容并存盘。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③ 在命令历史窗口选中一些命令（按住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Ctrl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可同时选择多条命令），然后从右键快捷菜单中选择“创建脚本”命令，将会启动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编辑器，并在编辑区中加入所选中的命令。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62756" y="908720"/>
            <a:ext cx="8218487" cy="56880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4-9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设                         ，求 </a:t>
            </a:r>
            <a:r>
              <a:rPr lang="en-US" altLang="zh-CN" sz="2800" dirty="0">
                <a:solidFill>
                  <a:srgbClr val="000066"/>
                </a:solidFill>
              </a:rPr>
              <a:t>s=  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梯形法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为例，程序如下：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a=0;b=3*pi;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n=1000; h=(b-a)/n;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x=a; s=0; </a:t>
            </a:r>
            <a:endParaRPr lang="es-E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</a:rPr>
              <a:t>f0=exp(-0.5*x)*sin(x+pi/6);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for i=1:n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x+h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f1=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(-0.5*x)*sin(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x+pi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/6);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s=s+(f0+f1)*h/2;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f0=f1;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19235"/>
              </p:ext>
            </p:extLst>
          </p:nvPr>
        </p:nvGraphicFramePr>
        <p:xfrm>
          <a:off x="2124074" y="692150"/>
          <a:ext cx="2148689" cy="57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393529" progId="Equation.3">
                  <p:embed/>
                </p:oleObj>
              </mc:Choice>
              <mc:Fallback>
                <p:oleObj name="公式" r:id="rId2" imgW="1459866" imgH="393529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4" y="692150"/>
                        <a:ext cx="2148689" cy="576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99968"/>
              </p:ext>
            </p:extLst>
          </p:nvPr>
        </p:nvGraphicFramePr>
        <p:xfrm>
          <a:off x="5435600" y="692150"/>
          <a:ext cx="1332920" cy="648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85800" imgH="330200" progId="Equation.3">
                  <p:embed/>
                </p:oleObj>
              </mc:Choice>
              <mc:Fallback>
                <p:oleObj name="公式" r:id="rId4" imgW="685800" imgH="330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692150"/>
                        <a:ext cx="1332920" cy="648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28092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for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语句更一般的格式为：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for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循环变量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矩阵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   循环体语句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执行过程是依次将矩阵的各列元素赋给循环变量，然后执行循环体语句，直至各列元素处理完毕。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191822" cy="483619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4-10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写出下列程序的执行结果。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s=0;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a=[12,13,14;15,16,17;18,19,20;21,22,23];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for k=a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s=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s+k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end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(s');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191822" cy="483619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4-10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写出下列程序的执行结果。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s=0;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a=[12,13,14;15,16,17;18,19,20;21,22,23];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for k=a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k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s=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s+k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end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(s');</a:t>
            </a:r>
          </a:p>
        </p:txBody>
      </p:sp>
    </p:spTree>
    <p:extLst>
      <p:ext uri="{BB962C8B-B14F-4D97-AF65-F5344CB8AC3E}">
        <p14:creationId xmlns:p14="http://schemas.microsoft.com/office/powerpoint/2010/main" val="1104857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886700" cy="4351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while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while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语句的一般格式为：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while (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条件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       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循环体语句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其执行过程为：若条件成立，则执行循环体语句，执行后再判断条件是否成立，如果不成立则跳出循环。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764704"/>
            <a:ext cx="8229600" cy="5792787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33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3300" b="1" dirty="0">
                <a:solidFill>
                  <a:srgbClr val="000066"/>
                </a:solidFill>
                <a:latin typeface="Times New Roman" pitchFamily="18" charset="0"/>
              </a:rPr>
              <a:t>4-11  </a:t>
            </a:r>
            <a:r>
              <a:rPr lang="zh-CN" altLang="en-US" sz="3300" b="1" dirty="0">
                <a:solidFill>
                  <a:srgbClr val="000066"/>
                </a:solidFill>
                <a:latin typeface="Times New Roman" pitchFamily="18" charset="0"/>
              </a:rPr>
              <a:t>从键盘输入若干个数，当输入</a:t>
            </a:r>
            <a:r>
              <a:rPr lang="en-US" altLang="zh-CN" sz="3300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z="3300" b="1" dirty="0">
                <a:solidFill>
                  <a:srgbClr val="000066"/>
                </a:solidFill>
                <a:latin typeface="Times New Roman" pitchFamily="18" charset="0"/>
              </a:rPr>
              <a:t>时结束输入，求这些数的平均值和它们之和。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3300" b="1" dirty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sum=0;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n=0;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val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=input('Enter a number (end in 0):');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while 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val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~=0)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sum=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sum+val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n=n+1;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val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=input('Enter a number (end in 0):');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 (n &gt; 0)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sum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mean=sum/n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764705"/>
            <a:ext cx="8424936" cy="5472608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4-12  </a:t>
            </a:r>
            <a:r>
              <a:rPr lang="zh-CN" altLang="en-US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根据矩阵指数的幂级数展开式求矩阵指数。</a:t>
            </a:r>
            <a:endParaRPr lang="en-US" altLang="zh-CN" sz="2800" b="1" dirty="0">
              <a:solidFill>
                <a:srgbClr val="000066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X=input('Enter X:');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E=zeros(size(X));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F=eye(size(X));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n=1;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while </a:t>
            </a:r>
            <a:r>
              <a:rPr lang="en-US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norm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(F,1)&gt;0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E=E+F;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F=F*X/n;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n=n+1;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expm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(X)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对象 2"/>
              <p:cNvSpPr txBox="1"/>
              <p:nvPr/>
            </p:nvSpPr>
            <p:spPr bwMode="auto">
              <a:xfrm>
                <a:off x="3635896" y="1196752"/>
                <a:ext cx="5112568" cy="9361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Ι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036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1196752"/>
                <a:ext cx="5112568" cy="93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2C65A-9BCE-4997-B223-4B0B8EE9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484267"/>
          </a:xfrm>
        </p:spPr>
        <p:txBody>
          <a:bodyPr/>
          <a:lstStyle/>
          <a:p>
            <a:pPr algn="l"/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格式：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n=norm(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A,p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功能：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函数可计算几种不同类型的矩阵范数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根据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p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的不同可得到不同的范数</a:t>
            </a:r>
          </a:p>
          <a:p>
            <a:pPr algn="l"/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以下是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Matlab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help norm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的解释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   Matrix or vector norm.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 For matrices...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NORM(X) is the largest singular value of X, max(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svd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(X))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NORM(X,2) is the same as NORM(X).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NORM(X,1) is the 1-norm of X, the </a:t>
            </a: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largest column sum,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= max(sum(abs(X))).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X,inf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 is the infinity norm of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X,the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largest row sum 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  = max(sum(abs(X'))).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NORM(X,'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fro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') is the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Frobenius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norm,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=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sqrt(sum(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diag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(X'*X)))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7971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2C65A-9BCE-4997-B223-4B0B8EE9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484267"/>
          </a:xfrm>
        </p:spPr>
        <p:txBody>
          <a:bodyPr/>
          <a:lstStyle/>
          <a:p>
            <a:pPr algn="l"/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格式：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n=norm(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A,p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功能：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函数可计算几种不同类型的矩阵范数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根据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p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的不同可得到不同的范数</a:t>
            </a: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NORM(X,P) is available for matrix X only if P is 1, 2, inf or '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fro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'.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    For vectors...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NORM(V,P)= sum(abs(V).^P)^(1/P).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NORM(V)  = norm(V,2).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V,inf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 = max(abs(V)).</a:t>
            </a:r>
            <a:b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NORM(V,-inf) = min(abs(V)).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、如果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为矩阵</a:t>
            </a:r>
            <a:endParaRPr lang="en-US" altLang="zh-CN" sz="24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n=norm(A) 《Simulink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与信号处理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pPr marL="0" indent="0" algn="l"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返回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的最大奇异值，即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max(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svd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(A))</a:t>
            </a:r>
          </a:p>
          <a:p>
            <a:pPr algn="l"/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n=norm(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A,p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 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根据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p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的不同，返回不同的值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9526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174732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break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continue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与循环结构相关的语句还有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break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continue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语句。它们一般与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语句配合使用。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break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语句用于终止循环的执行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。当在循环体内执行到该语句时，程序将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跳出循环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，继续执行循环语句的下一语句。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continue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语句控制跳过循环体中的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某些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语句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。当在循环体内执行到该语句时，程序将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跳过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循环体中所有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剩下的语句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继续下一次循环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229600" cy="5649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．打开已有的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文件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    打开已有的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文件，也有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种方法：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(1)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菜单操作。</a:t>
            </a:r>
            <a:r>
              <a:rPr lang="zh-CN" altLang="zh-CN" sz="2800">
                <a:solidFill>
                  <a:srgbClr val="000066"/>
                </a:solidFill>
              </a:rPr>
              <a:t>在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sz="2800" b="1">
                <a:solidFill>
                  <a:srgbClr val="000066"/>
                </a:solidFill>
                <a:latin typeface="Times New Roman" pitchFamily="18" charset="0"/>
              </a:rPr>
              <a:t>主窗口选择“主页”选项卡，在“文件”命令组中单击“打开”命令按钮，再从弹出的下拉菜单中选择“打开”命令，从“打开”对话框中选择所需打开的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zh-CN" sz="2800" b="1">
                <a:solidFill>
                  <a:srgbClr val="000066"/>
                </a:solidFill>
                <a:latin typeface="Times New Roman" pitchFamily="18" charset="0"/>
              </a:rPr>
              <a:t>文件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(2)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命令操作。在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命令窗口输入命令：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edit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文件名，则打开指定的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文件。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(3)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命令按钮操作。单击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主窗口工具栏上的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Open File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命令按钮，再从弹出的对话框中选择所需打开的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文件。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196975"/>
            <a:ext cx="8208267" cy="435133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30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4-13  </a:t>
            </a:r>
            <a:r>
              <a:rPr lang="zh-CN" altLang="en-US" sz="3000" b="1" dirty="0">
                <a:solidFill>
                  <a:srgbClr val="000066"/>
                </a:solidFill>
                <a:latin typeface="Times New Roman" pitchFamily="18" charset="0"/>
              </a:rPr>
              <a:t>求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[100</a:t>
            </a:r>
            <a:r>
              <a:rPr lang="zh-CN" altLang="en-US" sz="3000" b="1" dirty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200]</a:t>
            </a:r>
            <a:r>
              <a:rPr lang="zh-CN" altLang="en-US" sz="3000" b="1" dirty="0">
                <a:solidFill>
                  <a:srgbClr val="000066"/>
                </a:solidFill>
                <a:latin typeface="Times New Roman" pitchFamily="18" charset="0"/>
              </a:rPr>
              <a:t>之间第一个能被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21</a:t>
            </a:r>
            <a:r>
              <a:rPr lang="zh-CN" altLang="en-US" sz="3000" b="1" dirty="0">
                <a:solidFill>
                  <a:srgbClr val="000066"/>
                </a:solidFill>
                <a:latin typeface="Times New Roman" pitchFamily="18" charset="0"/>
              </a:rPr>
              <a:t>整除的整数。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3000" b="1" dirty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for n=100:200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rem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(n,21)~=0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continue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break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548680"/>
            <a:ext cx="9036496" cy="6192391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．循环的嵌套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如果一个循环结构的循环体又包括一个循环结构，就称为循环的嵌套，或称为多重循环结构。</a:t>
            </a:r>
          </a:p>
          <a:p>
            <a:pPr marL="216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4-14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若一个数等于它的各个真因子之和，则称该数为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完数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6=1+2+3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，所以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是完数。求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[1,500]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之间的全部完数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B0F0"/>
                </a:solidFill>
                <a:latin typeface="Times New Roman" pitchFamily="18" charset="0"/>
              </a:rPr>
              <a:t>for m=1:500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B0F0"/>
                </a:solidFill>
                <a:latin typeface="Times New Roman" pitchFamily="18" charset="0"/>
              </a:rPr>
              <a:t>s=0;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itchFamily="18" charset="0"/>
              </a:rPr>
              <a:t>for k=1:m/2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</a:rPr>
              <a:t>if rem(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itchFamily="18" charset="0"/>
              </a:rPr>
              <a:t>m,k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</a:rPr>
              <a:t>)==0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</a:rPr>
              <a:t>      s=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itchFamily="18" charset="0"/>
              </a:rPr>
              <a:t>s+k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</a:rPr>
              <a:t>    end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92D050"/>
                </a:solidFill>
                <a:latin typeface="Times New Roman" pitchFamily="18" charset="0"/>
              </a:rPr>
              <a:t>  if 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==</a:t>
            </a:r>
            <a:r>
              <a:rPr lang="en-US" altLang="zh-CN" sz="2400" b="1" dirty="0">
                <a:solidFill>
                  <a:srgbClr val="92D050"/>
                </a:solidFill>
                <a:latin typeface="Times New Roman" pitchFamily="18" charset="0"/>
              </a:rPr>
              <a:t>s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92D050"/>
                </a:solidFill>
                <a:latin typeface="Times New Roman" pitchFamily="18" charset="0"/>
              </a:rPr>
              <a:t>     </a:t>
            </a:r>
            <a:r>
              <a:rPr lang="en-US" altLang="zh-CN" sz="2400" b="1" dirty="0" err="1">
                <a:solidFill>
                  <a:srgbClr val="92D050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>
                <a:solidFill>
                  <a:srgbClr val="92D050"/>
                </a:solidFill>
                <a:latin typeface="Times New Roman" pitchFamily="18" charset="0"/>
              </a:rPr>
              <a:t>(m);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92D050"/>
                </a:solidFill>
                <a:latin typeface="Times New Roman" pitchFamily="18" charset="0"/>
              </a:rPr>
              <a:t>  end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00B0F0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20688"/>
            <a:ext cx="8229600" cy="57606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4-15  </a:t>
            </a:r>
            <a:r>
              <a:rPr lang="zh-CN" altLang="en-US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</a:rPr>
              <a:t>用筛选法求某自然数范围内的全部素数。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m=input('m='); 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p=1:m; p(1)=0;  #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素数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只有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为因子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for i=2:sqrt(m)     #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非素数一定有一个小于或等于 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                            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sqrt(m)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的因子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for j=2*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i:i:m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p(j)=0;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end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n=find(p~=0);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p(n)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A2547-74B0-4377-8FA9-AE240349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4633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可以减少循环次数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素数是因子为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和本身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如果数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不是素数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则还有其他因子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其中的因子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假如为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a,b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其中必有一个大于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sqrt(c),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一个小于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sqrt(c)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。所以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必有一个小于或等于其平方根的因数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那么验证素数时就只需要验证到其平方根就可以了。即一个合数一定含有小于它平方根的质因子。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9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8496944" cy="53285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4.3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函数文件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4.3.1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函数文件的基本结构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函数文件由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function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语句引导，其基本结构为：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function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输出形参表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函数名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输入形参表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注释说明部分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函数体语句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其中以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function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开头的一行为引导行，表示该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文件是一个函数文件。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函数名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B050"/>
                </a:solidFill>
                <a:latin typeface="Times New Roman" pitchFamily="18" charset="0"/>
              </a:rPr>
              <a:t>命名规则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变量名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相同。输入形参为函数的输入参数，输出形参为函数的输出参数。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当输出形参多于一个时，则应该用方括号括起来。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507288" cy="52565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4-16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编写函数文件求半径为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的圆的面积和周长。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函数文件如下：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function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s,p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fcircle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%CIRCLE  calculate the area and perimeter of a circle of radii 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%r  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圆半径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%s  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圆面积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%p      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圆周长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%2006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30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日编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s=pi*r*r;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p=2*pi*r;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836613"/>
            <a:ext cx="7886700" cy="43513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4.3.2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函数调用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1.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函数调用的一般格式是：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[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输出实参表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]=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输入实参表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要注意的是，函数调用时各实参出现的顺序、个数，应与函数定义时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形参的顺序、个数一致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，否则会出错。</a:t>
            </a:r>
            <a:r>
              <a:rPr lang="zh-CN" altLang="en-US" sz="2800" b="1" dirty="0">
                <a:solidFill>
                  <a:srgbClr val="00B050"/>
                </a:solidFill>
                <a:latin typeface="Times New Roman" pitchFamily="18" charset="0"/>
              </a:rPr>
              <a:t>函数调用时，先将实参传递给相应的形参，从而实现参数传递，然后再执行函数的功能。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784976" cy="5792788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4-17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利用函数文件，实现直角坐标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与极坐标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ρ,θ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之间的转换。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函数文件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tran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.m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function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rho,theta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]=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tran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rho=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(x*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x+y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*y);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theta=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atan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(y/x);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调用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tran.m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的命令文件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main1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.m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x=input('Please input x=:');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y=input('Please input y=:');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rho,the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tran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rho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the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052736"/>
            <a:ext cx="835342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．函数的递归调用</a:t>
            </a:r>
          </a:p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中，函数可以嵌套调用，即一个函数可以调用别的函数，甚至调用它自身。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一个函数调用它自身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称为函数的递归调用。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712770" cy="481399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4-18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利用函数的递归调用，求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！。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n!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本身就是以递归的形式定义的：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显然，求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n!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需要求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(n-1)!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，这时可采用递归调用。递归调用函数文件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factor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.m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function f=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factor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 n&lt;=1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f=1;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f=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factor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</a:rPr>
              <a:t>n-1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)*n;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递归调用求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(n-1)!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778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67262" y="1230754"/>
            <a:ext cx="8229600" cy="172772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4.1.2  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文件的分类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语言编写的程序，称为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文件。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文件可以根据调用方式的不同分为两类：脚本文件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(Script File)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和函数文件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(Function File)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352928" cy="564822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4-19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任意排列问题。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提供的函数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randperm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(n)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，可以产生一个从整数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到整数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的任意排列。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编写一个函数来实现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randperm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(n)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函数的功能，即给出一个由任意数组成的行向量，然后产生这个行向量元素的任意排列。</a:t>
            </a:r>
          </a:p>
          <a:p>
            <a:pPr eaLnBrk="1" hangingPunct="1"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8092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函数参数的可调性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在调用函数时，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用两个永久变量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nargin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nargout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分别记录调用该函数时的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输入实参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输出实参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个数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。只要在函数文件中包含这两个变量，就可以准确地知道该函数文件被调用时的输入输出参数个数，从而决定函数如何进行处理。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692696"/>
            <a:ext cx="8229600" cy="57213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4-20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nargin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用法示例。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函数文件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itchFamily="18" charset="0"/>
              </a:rPr>
              <a:t>examp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.m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function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fout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itchFamily="18" charset="0"/>
              </a:rPr>
              <a:t>charray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a,b,c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if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nargin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==1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fout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=a;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nargin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==2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fout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a+b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nargin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==3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fout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=(a*b*c)/2;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命令文件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mydemo.m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x=[1:3];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y=[1;2;3];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examp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(x)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examp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')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examp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(x,y,3)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856984" cy="43924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4.3.4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全局变量与局部变量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函数文件中的变量是局部的，即在一个函数文件中定义的变量不能被另一个函数文件引用。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如果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在若干函数中都把某一变量定义为全局变量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，那么这些函数将共用这个变量，作用域是整个工作空间，即全程有效。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全局变量用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global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命令定义，格式为：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global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变量名</a:t>
            </a:r>
          </a:p>
        </p:txBody>
      </p:sp>
    </p:spTree>
    <p:extLst>
      <p:ext uri="{BB962C8B-B14F-4D97-AF65-F5344CB8AC3E}">
        <p14:creationId xmlns:p14="http://schemas.microsoft.com/office/powerpoint/2010/main" val="3856105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287524" y="908720"/>
            <a:ext cx="8568952" cy="54726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4-21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全局变量应用示例。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先建立函数文件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itchFamily="18" charset="0"/>
              </a:rPr>
              <a:t>wadd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.m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，该函数将输入的参数加权相加。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function f=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itchFamily="18" charset="0"/>
              </a:rPr>
              <a:t>wadd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global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ALPHA BETA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f=ALPHA*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x+BETA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*y;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在命令窗口中输入：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global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ALPHA BETA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ALPHA=1;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BETA=2;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s=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itchFamily="18" charset="0"/>
              </a:rPr>
              <a:t>wadd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(1,2)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FF1315-FD87-4B39-B57D-E3EC6332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5201311"/>
            <a:ext cx="819802" cy="118001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188" y="682625"/>
            <a:ext cx="422423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4.4  </a:t>
            </a:r>
            <a:r>
              <a:rPr lang="zh-CN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特殊形式的函数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601633" y="1253697"/>
            <a:ext cx="1625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1.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755229"/>
            <a:ext cx="8137525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中，</a:t>
            </a:r>
            <a:r>
              <a:rPr lang="zh-CN" altLang="zh-CN" sz="2800" b="1" dirty="0">
                <a:solidFill>
                  <a:srgbClr val="00B050"/>
                </a:solidFill>
                <a:latin typeface="Times New Roman" pitchFamily="18" charset="0"/>
                <a:ea typeface="+mn-ea"/>
              </a:rPr>
              <a:t>可以在一个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B050"/>
                </a:solidFill>
                <a:latin typeface="Times New Roman" pitchFamily="18" charset="0"/>
                <a:ea typeface="+mn-ea"/>
              </a:rPr>
              <a:t>文件中同时定义多个函数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文件中出现的第一个函数称为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主函数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primary function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），其他函数称为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子函数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（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subfunction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），但需要注意的是</a:t>
            </a:r>
            <a:r>
              <a:rPr lang="zh-CN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  <a:ea typeface="+mn-ea"/>
              </a:rPr>
              <a:t>子函数只能由同一</a:t>
            </a:r>
            <a:r>
              <a:rPr lang="en-US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  <a:ea typeface="+mn-ea"/>
              </a:rPr>
              <a:t>文件中的函数调用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。在保存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文件时，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文件名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一般和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主函数名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相同，外部程序只能对主函数进行调用。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14F3E8-0BAA-413E-8AF5-F137BC0C4BF9}"/>
              </a:ext>
            </a:extLst>
          </p:cNvPr>
          <p:cNvSpPr txBox="1"/>
          <p:nvPr/>
        </p:nvSpPr>
        <p:spPr>
          <a:xfrm>
            <a:off x="251520" y="5335458"/>
            <a:ext cx="864096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归根结底，毕竟是一个函数，在此文件运行完之后，函数生命周期结束，所有的变量都会消失； 不建议采用这种方式；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7966C1-C6AE-4BBD-B73C-4AFE0BEDB4C9}"/>
              </a:ext>
            </a:extLst>
          </p:cNvPr>
          <p:cNvSpPr txBox="1"/>
          <p:nvPr/>
        </p:nvSpPr>
        <p:spPr>
          <a:xfrm>
            <a:off x="179512" y="620688"/>
            <a:ext cx="56166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function 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max,min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mypfun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(x) 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主函数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n=length(x);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max=</a:t>
            </a:r>
            <a:r>
              <a:rPr lang="en-US" altLang="zh-CN" b="0" i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mysubfun1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x,n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min=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mysubfun2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(x);</a:t>
            </a:r>
          </a:p>
          <a:p>
            <a:pPr algn="l"/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function r=</a:t>
            </a:r>
            <a:r>
              <a:rPr lang="en-US" altLang="zh-CN" b="0" i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mysubfun1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x,n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子函数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x1=sort(x);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r=x1(n);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function r=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mysubfun2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(x) 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子函数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x1=sort(x);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r=x1(1);</a:t>
            </a:r>
          </a:p>
        </p:txBody>
      </p:sp>
    </p:spTree>
    <p:extLst>
      <p:ext uri="{BB962C8B-B14F-4D97-AF65-F5344CB8AC3E}">
        <p14:creationId xmlns:p14="http://schemas.microsoft.com/office/powerpoint/2010/main" val="1464719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650" y="1125538"/>
            <a:ext cx="8064500" cy="5262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2.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内联函数</a:t>
            </a:r>
          </a:p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以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字符串形式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存在的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函数表达式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可以通过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inline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函数转化成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内联函数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。例如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a='(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x+y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)^2'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，可以通过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f=inline(a)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生成内联函数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)=(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x+y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)^2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</a:t>
            </a: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a='(x+y)^2';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f=inline(a)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内联函数</a:t>
            </a: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: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 f(x,y) = (x+y)^2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f(3,4)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ans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49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413"/>
            <a:ext cx="81371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3.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匿名函数</a:t>
            </a:r>
          </a:p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匿名函数的基本格式如下：</a:t>
            </a:r>
          </a:p>
          <a:p>
            <a:pPr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匿名函数名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=@(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输入参数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)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匿名函数表达式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其中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匿名函数名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(f)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为调用匿名函数时使用的名字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匿名函数的输入参数可以是一个，也可以是多个，有多个参数时，参数间用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逗号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分隔。例如：</a:t>
            </a:r>
          </a:p>
          <a:p>
            <a:pPr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</a:t>
            </a:r>
            <a:r>
              <a:rPr lang="fr-FR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  <a:ea typeface="+mn-ea"/>
              </a:rPr>
              <a:t>f</a:t>
            </a: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=</a:t>
            </a:r>
            <a:r>
              <a:rPr lang="fr-FR" altLang="zh-CN" sz="2800" b="1" dirty="0">
                <a:solidFill>
                  <a:srgbClr val="000066"/>
                </a:solidFill>
                <a:highlight>
                  <a:srgbClr val="99FFCC"/>
                </a:highlight>
                <a:latin typeface="Times New Roman" pitchFamily="18" charset="0"/>
                <a:ea typeface="+mn-ea"/>
              </a:rPr>
              <a:t>@</a:t>
            </a:r>
            <a:r>
              <a:rPr lang="fr-FR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  <a:ea typeface="+mn-ea"/>
              </a:rPr>
              <a:t>(x,y) </a:t>
            </a: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x^2+y^2;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</a:t>
            </a:r>
            <a:r>
              <a:rPr lang="fr-FR" altLang="zh-CN" sz="2800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itchFamily="18" charset="0"/>
                <a:ea typeface="+mn-ea"/>
              </a:rPr>
              <a:t>f(3,4)</a:t>
            </a:r>
            <a:endParaRPr lang="zh-CN" altLang="zh-CN" sz="2800" b="1" dirty="0">
              <a:solidFill>
                <a:srgbClr val="000066"/>
              </a:solidFill>
              <a:highlight>
                <a:srgbClr val="FFFF00"/>
              </a:highlight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ans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25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42647"/>
            <a:ext cx="7886700" cy="396044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4.5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程序调试与优化</a:t>
            </a:r>
            <a:endParaRPr lang="en-US" altLang="zh-CN" sz="36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</a:t>
            </a:r>
            <a:endParaRPr lang="zh-CN" altLang="en-US" sz="10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4.5.1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程序调试方法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一般来说，应用程序的错误有两类，一类是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语法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错误，另一类是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运行时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的错误。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语法错误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包括词法或文法的错误，例如函数名的拼写错、表达式书写错等。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288" y="1052736"/>
            <a:ext cx="8497192" cy="426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脚本文件和函数文件的主要区别如下：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① 脚本文件没有输入参数，也不返回输出参数，而函数文件可以带输入参数，也可返回输出参数。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② 脚本文件对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工作空间中的变量进行操作，文件中所有命令的执行结果也完全返回到工作空间中，而函数文件中定义的变量为局部变量，当函数文件执行完毕时，这些变量被清除。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③ 脚本文件可以直接运行，在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命令行窗口输入脚本文件的名字，就会顺序执行脚本文件中的命令，而函数文件不能直接运行，而要以函数调用的方式来调用它。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08720"/>
            <a:ext cx="8208912" cy="396044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程序运行时的错误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是指程序的运行结果有错误，这类错误也称为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程序逻辑错误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．利用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</a:rPr>
              <a:t>调试函数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进行程序调试</a:t>
            </a:r>
            <a:endParaRPr lang="en-US" altLang="zh-CN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．利用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</a:rPr>
              <a:t>调试工具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进行程序调试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08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7886700" cy="129614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4.5.2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程序性能分析与优化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．程序性能分析</a:t>
            </a:r>
          </a:p>
        </p:txBody>
      </p:sp>
      <p:pic>
        <p:nvPicPr>
          <p:cNvPr id="471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0416"/>
            <a:ext cx="7704856" cy="46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7187D7-5BCA-4FD7-85A2-EE196A3977B8}"/>
              </a:ext>
            </a:extLst>
          </p:cNvPr>
          <p:cNvSpPr txBox="1"/>
          <p:nvPr/>
        </p:nvSpPr>
        <p:spPr>
          <a:xfrm>
            <a:off x="467544" y="764704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打开主页→预设→字体→自定义，在右侧“桌面工具”中找到“探查器”，修改字体为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Segoe UI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，之后点击下面的“应用”就好。不行的话试试其他字体。适用于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MATLAB R2019a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中文版。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88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5"/>
            <a:ext cx="7886700" cy="5760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2.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程序优化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628800"/>
            <a:ext cx="8352928" cy="418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）采用向量化运算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在实际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程序设计中，为了提高程序的执行速度，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常用向量或矩阵运算来代替循环操作。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+mn-ea"/>
            </a:endParaRP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）预分配内存空间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通过在循环之前预分配向量或数组的内存空间可以提高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for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循环的处理速度。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）减小运算强度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在实现有关运算时，尽量采用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运算量更小的运算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，从而提高运算速度。一般来说，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乘法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比</a:t>
            </a:r>
            <a:r>
              <a:rPr lang="zh-CN" altLang="zh-CN" sz="2800" b="1" dirty="0">
                <a:solidFill>
                  <a:srgbClr val="00B0F0"/>
                </a:solidFill>
                <a:latin typeface="Times New Roman" pitchFamily="18" charset="0"/>
                <a:ea typeface="+mn-ea"/>
              </a:rPr>
              <a:t>乘方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运算快，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加法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比</a:t>
            </a:r>
            <a:r>
              <a:rPr lang="zh-CN" altLang="zh-CN" sz="2800" b="1" dirty="0">
                <a:solidFill>
                  <a:srgbClr val="00B0F0"/>
                </a:solidFill>
                <a:latin typeface="Times New Roman" pitchFamily="18" charset="0"/>
                <a:ea typeface="+mn-ea"/>
              </a:rPr>
              <a:t>乘法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运算快。</a:t>
            </a:r>
          </a:p>
        </p:txBody>
      </p:sp>
    </p:spTree>
    <p:extLst>
      <p:ext uri="{BB962C8B-B14F-4D97-AF65-F5344CB8AC3E}">
        <p14:creationId xmlns:p14="http://schemas.microsoft.com/office/powerpoint/2010/main" val="105588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7594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4-1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建立一个命令文件将变量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a,b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的值互换，然后运行该命令文件。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首先建立命令文件并以文件名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exch.m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存盘：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clear;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a=1:10;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b=[11,12,13,14;15,16,17,18];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c=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a;a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b;b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=c;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然后在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的命令窗口中输入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exch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，将会执行该命令文件。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435975" cy="5543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程序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首先建立函数文件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fexch.m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function [a,b]=exch(a,b)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c=a;a=b;b=c;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然后在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</a:rPr>
              <a:t>的命令窗口调用该函数文件：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clear;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x=1:10;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y=[11,12,13,14;15,16,17,18];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</a:rPr>
              <a:t>[x,y]=fexch(x,y)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496944" cy="5184576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4.2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程序控制结构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4.2.1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顺序结构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．数据的输入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从键盘输入数据，则可以使用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input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函数来进行，该函数的调用格式为：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A=input(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提示信息，选项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其中提示信息为一个字符串，用于提示用户输入什么样的数据。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如果在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input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函数调用时采用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's'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选项，则允许用户输入一个字符串。例如：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xm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=input('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What''s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your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name?','s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LAB第3版模板.potx" id="{4FC99C8F-E109-438F-A6E1-6701802F45A6}" vid="{6AEA906A-9E41-4906-B188-574B4811876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MATLAB第3版模板4</Template>
  <TotalTime>1451</TotalTime>
  <Words>4867</Words>
  <Application>Microsoft Office PowerPoint</Application>
  <PresentationFormat>全屏显示(4:3)</PresentationFormat>
  <Paragraphs>461</Paragraphs>
  <Slides>63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-apple-system</vt:lpstr>
      <vt:lpstr>等线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Equation.3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jszx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jszx</dc:creator>
  <cp:lastModifiedBy>DELL</cp:lastModifiedBy>
  <cp:revision>75</cp:revision>
  <dcterms:created xsi:type="dcterms:W3CDTF">2005-04-21T07:53:59Z</dcterms:created>
  <dcterms:modified xsi:type="dcterms:W3CDTF">2021-04-20T13:34:47Z</dcterms:modified>
</cp:coreProperties>
</file>