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18"/>
  </p:notesMasterIdLst>
  <p:sldIdLst>
    <p:sldId id="709" r:id="rId2"/>
    <p:sldId id="263" r:id="rId3"/>
    <p:sldId id="681" r:id="rId4"/>
    <p:sldId id="710" r:id="rId5"/>
    <p:sldId id="275" r:id="rId6"/>
    <p:sldId id="808" r:id="rId7"/>
    <p:sldId id="805" r:id="rId8"/>
    <p:sldId id="806" r:id="rId9"/>
    <p:sldId id="807" r:id="rId10"/>
    <p:sldId id="284" r:id="rId11"/>
    <p:sldId id="750" r:id="rId12"/>
    <p:sldId id="683" r:id="rId13"/>
    <p:sldId id="299" r:id="rId14"/>
    <p:sldId id="304" r:id="rId15"/>
    <p:sldId id="781" r:id="rId16"/>
    <p:sldId id="312" r:id="rId17"/>
    <p:sldId id="338" r:id="rId18"/>
    <p:sldId id="350" r:id="rId19"/>
    <p:sldId id="782" r:id="rId20"/>
    <p:sldId id="711" r:id="rId21"/>
    <p:sldId id="712" r:id="rId22"/>
    <p:sldId id="783" r:id="rId23"/>
    <p:sldId id="362" r:id="rId24"/>
    <p:sldId id="779" r:id="rId25"/>
    <p:sldId id="784" r:id="rId26"/>
    <p:sldId id="379" r:id="rId27"/>
    <p:sldId id="785" r:id="rId28"/>
    <p:sldId id="443" r:id="rId29"/>
    <p:sldId id="786" r:id="rId30"/>
    <p:sldId id="754" r:id="rId31"/>
    <p:sldId id="810" r:id="rId32"/>
    <p:sldId id="755" r:id="rId33"/>
    <p:sldId id="812" r:id="rId34"/>
    <p:sldId id="811" r:id="rId35"/>
    <p:sldId id="787" r:id="rId36"/>
    <p:sldId id="809" r:id="rId37"/>
    <p:sldId id="775" r:id="rId38"/>
    <p:sldId id="753" r:id="rId39"/>
    <p:sldId id="788" r:id="rId40"/>
    <p:sldId id="776" r:id="rId41"/>
    <p:sldId id="756" r:id="rId42"/>
    <p:sldId id="789" r:id="rId43"/>
    <p:sldId id="777" r:id="rId44"/>
    <p:sldId id="758" r:id="rId45"/>
    <p:sldId id="759" r:id="rId46"/>
    <p:sldId id="790" r:id="rId47"/>
    <p:sldId id="757" r:id="rId48"/>
    <p:sldId id="453" r:id="rId49"/>
    <p:sldId id="791" r:id="rId50"/>
    <p:sldId id="749" r:id="rId51"/>
    <p:sldId id="760" r:id="rId52"/>
    <p:sldId id="813" r:id="rId53"/>
    <p:sldId id="761" r:id="rId54"/>
    <p:sldId id="780" r:id="rId55"/>
    <p:sldId id="792" r:id="rId56"/>
    <p:sldId id="762" r:id="rId57"/>
    <p:sldId id="763" r:id="rId58"/>
    <p:sldId id="793" r:id="rId59"/>
    <p:sldId id="466" r:id="rId60"/>
    <p:sldId id="778" r:id="rId61"/>
    <p:sldId id="794" r:id="rId62"/>
    <p:sldId id="480" r:id="rId63"/>
    <p:sldId id="795" r:id="rId64"/>
    <p:sldId id="490" r:id="rId65"/>
    <p:sldId id="498" r:id="rId66"/>
    <p:sldId id="796" r:id="rId67"/>
    <p:sldId id="514" r:id="rId68"/>
    <p:sldId id="713" r:id="rId69"/>
    <p:sldId id="797" r:id="rId70"/>
    <p:sldId id="714" r:id="rId71"/>
    <p:sldId id="798" r:id="rId72"/>
    <p:sldId id="528" r:id="rId73"/>
    <p:sldId id="715" r:id="rId74"/>
    <p:sldId id="799" r:id="rId75"/>
    <p:sldId id="535" r:id="rId76"/>
    <p:sldId id="716" r:id="rId77"/>
    <p:sldId id="800" r:id="rId78"/>
    <p:sldId id="818" r:id="rId79"/>
    <p:sldId id="819" r:id="rId80"/>
    <p:sldId id="820" r:id="rId81"/>
    <p:sldId id="821" r:id="rId82"/>
    <p:sldId id="823" r:id="rId83"/>
    <p:sldId id="822" r:id="rId84"/>
    <p:sldId id="814" r:id="rId85"/>
    <p:sldId id="816" r:id="rId86"/>
    <p:sldId id="815" r:id="rId87"/>
    <p:sldId id="817" r:id="rId88"/>
    <p:sldId id="717" r:id="rId89"/>
    <p:sldId id="801" r:id="rId90"/>
    <p:sldId id="764" r:id="rId91"/>
    <p:sldId id="765" r:id="rId92"/>
    <p:sldId id="766" r:id="rId93"/>
    <p:sldId id="767" r:id="rId94"/>
    <p:sldId id="802" r:id="rId95"/>
    <p:sldId id="768" r:id="rId96"/>
    <p:sldId id="769" r:id="rId97"/>
    <p:sldId id="803" r:id="rId98"/>
    <p:sldId id="555" r:id="rId99"/>
    <p:sldId id="691" r:id="rId100"/>
    <p:sldId id="824" r:id="rId101"/>
    <p:sldId id="574" r:id="rId102"/>
    <p:sldId id="770" r:id="rId103"/>
    <p:sldId id="771" r:id="rId104"/>
    <p:sldId id="686" r:id="rId105"/>
    <p:sldId id="825" r:id="rId106"/>
    <p:sldId id="592" r:id="rId107"/>
    <p:sldId id="719" r:id="rId108"/>
    <p:sldId id="804" r:id="rId109"/>
    <p:sldId id="606" r:id="rId110"/>
    <p:sldId id="772" r:id="rId111"/>
    <p:sldId id="617" r:id="rId112"/>
    <p:sldId id="694" r:id="rId113"/>
    <p:sldId id="741" r:id="rId114"/>
    <p:sldId id="742" r:id="rId115"/>
    <p:sldId id="773" r:id="rId116"/>
    <p:sldId id="774" r:id="rId1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CC"/>
    <a:srgbClr val="D9F1FF"/>
    <a:srgbClr val="E0EC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86370" autoAdjust="0"/>
  </p:normalViewPr>
  <p:slideViewPr>
    <p:cSldViewPr>
      <p:cViewPr varScale="1">
        <p:scale>
          <a:sx n="98" d="100"/>
          <a:sy n="98" d="100"/>
        </p:scale>
        <p:origin x="7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F1D53-9629-4FF7-B574-A0DAAA0FDB65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15BF2-DC07-45D3-8B6D-1029FCCAC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168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15BF2-DC07-45D3-8B6D-1029FCCAC369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839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76922" y="2370337"/>
            <a:ext cx="7772400" cy="1636775"/>
          </a:xfrm>
        </p:spPr>
        <p:txBody>
          <a:bodyPr anchor="b">
            <a:normAutofit/>
          </a:bodyPr>
          <a:lstStyle>
            <a:lvl1pPr algn="ctr">
              <a:spcAft>
                <a:spcPts val="1800"/>
              </a:spcAft>
              <a:defRPr sz="5400">
                <a:solidFill>
                  <a:schemeClr val="bg1"/>
                </a:solidFill>
              </a:defRPr>
            </a:lvl1pPr>
          </a:lstStyle>
          <a:p>
            <a:pPr algn="ctr">
              <a:spcAft>
                <a:spcPts val="1800"/>
              </a:spcAft>
            </a:pPr>
            <a:r>
              <a:rPr lang="en-US" altLang="zh-CN" sz="4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MATLAB</a:t>
            </a:r>
            <a:r>
              <a:rPr lang="zh-CN" altLang="en-US" sz="4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程序设计与应用</a:t>
            </a:r>
            <a:r>
              <a:rPr lang="zh-CN" altLang="zh-CN" sz="4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zh-CN" altLang="zh-CN" sz="4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sz="4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（第三版）</a:t>
            </a:r>
            <a:endParaRPr lang="zh-CN" altLang="zh-CN" sz="48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45417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510" y="6305074"/>
            <a:ext cx="2700338" cy="55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13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20233"/>
            <a:ext cx="7886700" cy="797849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4467" y="6391922"/>
            <a:ext cx="809533" cy="4660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9D97BBC-B94D-4905-926D-03D83CC196B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909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780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4467" y="6391922"/>
            <a:ext cx="809533" cy="4660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EC1398-5477-4034-A6A6-95436F97504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391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4467" y="6391922"/>
            <a:ext cx="809533" cy="4660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89F4F7-0E77-4379-B66A-3542B55EE7A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715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4467" y="6391922"/>
            <a:ext cx="809533" cy="4660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361C8F-D1BC-43E0-B6D4-2797B8037E8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043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4467" y="6391922"/>
            <a:ext cx="809533" cy="4660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61A1A56-6CB8-4837-98AF-CB6E14A1725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27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3479"/>
            <a:ext cx="1971675" cy="541348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3479"/>
            <a:ext cx="5800725" cy="54134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4467" y="6391922"/>
            <a:ext cx="809533" cy="4660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E5C7C9-8119-4420-AF56-2D093D5367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720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03682"/>
            <a:ext cx="7886700" cy="1087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0" name="TextBox 5"/>
          <p:cNvSpPr txBox="1"/>
          <p:nvPr/>
        </p:nvSpPr>
        <p:spPr>
          <a:xfrm>
            <a:off x="6156176" y="69225"/>
            <a:ext cx="3956005" cy="466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  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MATLAB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绘图</a:t>
            </a:r>
          </a:p>
        </p:txBody>
      </p:sp>
    </p:spTree>
    <p:extLst>
      <p:ext uri="{BB962C8B-B14F-4D97-AF65-F5344CB8AC3E}">
        <p14:creationId xmlns:p14="http://schemas.microsoft.com/office/powerpoint/2010/main" val="172413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3.wmf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3.wmf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31515/static/help/matlab/ref/scatter3.html?snc=UVDJRB&amp;browser=F1help&amp;container=jshelpbrowser#btrui17-1-Y" TargetMode="External"/><Relationship Id="rId2" Type="http://schemas.openxmlformats.org/officeDocument/2006/relationships/hyperlink" Target="https://localhost:31515/static/help/matlab/ref/scatter3.html?snc=UVDJRB&amp;browser=F1help&amp;container=jshelpbrowser#btrui17-1-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calhost:31515/static/help/matlab/ref/scatter3.html?snc=UVDJRB&amp;browser=F1help&amp;container=jshelpbrowser#btrui17-1-C" TargetMode="External"/><Relationship Id="rId5" Type="http://schemas.openxmlformats.org/officeDocument/2006/relationships/hyperlink" Target="https://localhost:31515/static/help/matlab/ref/scatter3.html?snc=UVDJRB&amp;browser=F1help&amp;container=jshelpbrowser#btrui17-1-S" TargetMode="External"/><Relationship Id="rId4" Type="http://schemas.openxmlformats.org/officeDocument/2006/relationships/hyperlink" Target="https://localhost:31515/static/help/matlab/ref/scatter3.html?snc=UVDJRB&amp;browser=F1help&amp;container=jshelpbrowser#btrui17-1-Z" TargetMode="Externa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31515/static/help/matlab/ref/repmat.html?snc=KIWJI9&amp;browser=F1help&amp;container=jshelpbrowser#btzavfc-1-n" TargetMode="External"/><Relationship Id="rId2" Type="http://schemas.openxmlformats.org/officeDocument/2006/relationships/hyperlink" Target="https://localhost:31515/static/help/matlab/ref/repmat.html?snc=KIWJI9&amp;browser=F1help&amp;container=jshelpbrowser#btzavfc-1-A?browser=F1hel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ocalhost:31515/static/help/matlab/ref/repmat.html?snc=KIWJI9&amp;browser=F1help&amp;container=jshelpbrowser#btzavfc-1-r1rN?browser=F1help" TargetMode="Externa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s://localhost:31515/static/help/matlab/ref/numel.html?snc=MVMS0E&amp;browser=F1help&amp;container=jshelpbrowser#btl24wx-1-A?browser=F1help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115616" y="1052736"/>
            <a:ext cx="6400800" cy="4873625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第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5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章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MATLAB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绘图</a:t>
            </a:r>
            <a:endParaRPr lang="en-US" altLang="zh-CN" sz="2800" b="1" dirty="0">
              <a:solidFill>
                <a:srgbClr val="000066"/>
              </a:solidFill>
              <a:latin typeface="Times New Roman" pitchFamily="18" charset="0"/>
              <a:ea typeface="华文新魏" pitchFamily="2" charset="-122"/>
            </a:endParaRP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1400" b="1" dirty="0">
              <a:solidFill>
                <a:srgbClr val="000066"/>
              </a:solidFill>
              <a:latin typeface="Times New Roman" pitchFamily="18" charset="0"/>
              <a:ea typeface="华文新魏" pitchFamily="2" charset="-122"/>
            </a:endParaRP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5.1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二维图形</a:t>
            </a: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5.2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其他形式的二维图形</a:t>
            </a: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5.3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三维图形</a:t>
            </a: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5.4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隐函数绘图</a:t>
            </a: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5.5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图形修饰处理</a:t>
            </a: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5.6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图像处理与动画制作</a:t>
            </a: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5.7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交互式</a:t>
            </a: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绘图工具 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124744"/>
            <a:ext cx="7886700" cy="43513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．含多个输入参数的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plot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含多个输入参数的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plot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函数调用格式为：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plot(x1,y1,x2,y2,…,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xn,yn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．含选项的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plot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含选项的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plot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函数调用格式为：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plot(x1,y1,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选项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1,x2,y2,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选项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2,…,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xn,yn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选项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n)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4E87BF1E-86A4-4B08-B0A8-3C4E333C2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53" y="494952"/>
            <a:ext cx="7181093" cy="586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5551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80728"/>
            <a:ext cx="8458200" cy="54962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5.3.2  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色彩处理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颜色的向量表示</a:t>
            </a: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除用字符表示颜色外，还可以用含有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个元素的向量表示颜色。向量元素在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[0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1]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范围取值，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个元素分别表示红、绿、蓝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种颜色的相对亮度，称为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RGB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三元组。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99730"/>
              </p:ext>
            </p:extLst>
          </p:nvPr>
        </p:nvGraphicFramePr>
        <p:xfrm>
          <a:off x="827583" y="3717031"/>
          <a:ext cx="7344817" cy="2232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42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16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55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047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65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2214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7687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RGB</a:t>
                      </a:r>
                      <a:r>
                        <a:rPr lang="zh-CN" sz="1400" b="1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值</a:t>
                      </a:r>
                      <a:endParaRPr lang="zh-CN" sz="1400" b="1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黑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颜色</a:t>
                      </a:r>
                      <a:endParaRPr lang="zh-CN" sz="1400" b="1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黑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字符</a:t>
                      </a:r>
                      <a:endParaRPr lang="zh-CN" sz="1400" b="1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黑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RGB</a:t>
                      </a:r>
                      <a:r>
                        <a:rPr lang="zh-CN" sz="1400" b="1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值</a:t>
                      </a:r>
                      <a:endParaRPr lang="zh-CN" sz="1400" b="1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黑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颜色</a:t>
                      </a:r>
                      <a:endParaRPr lang="zh-CN" sz="1400" b="1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黑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字符</a:t>
                      </a:r>
                      <a:endParaRPr lang="zh-CN" sz="1400" b="1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黑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340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[0  0  1]</a:t>
                      </a:r>
                      <a:endParaRPr lang="zh-CN" sz="14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蓝色</a:t>
                      </a:r>
                      <a:endParaRPr lang="zh-CN" sz="14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[1  1  1]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白色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9340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[0  1  0]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绿色</a:t>
                      </a:r>
                      <a:endParaRPr lang="zh-CN" sz="14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zh-CN" sz="14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[0.5  0.5  0.5]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灰色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9340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[1  0  0]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红色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endParaRPr lang="zh-CN" sz="14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[0.67  0  1]</a:t>
                      </a:r>
                      <a:endParaRPr lang="zh-CN" sz="14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紫色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9340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[0  1  1]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青色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[1  0.5  0]</a:t>
                      </a:r>
                      <a:endParaRPr lang="zh-CN" sz="14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橙色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9340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[1  0  1]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品红色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[1  0.62  0.40]</a:t>
                      </a:r>
                      <a:endParaRPr lang="zh-CN" sz="14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铜色</a:t>
                      </a:r>
                      <a:endParaRPr lang="zh-CN" sz="14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9340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[1  1  0]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黄色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[0.49  1  0.83]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宝石蓝</a:t>
                      </a:r>
                      <a:endParaRPr lang="zh-CN" sz="14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9340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[0  0  0]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黑色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4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4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idx="1"/>
          </p:nvPr>
        </p:nvSpPr>
        <p:spPr>
          <a:xfrm>
            <a:off x="16396" y="908720"/>
            <a:ext cx="8801100" cy="56529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色图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色图是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m×3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的数值矩阵，它的每一行是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RGB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三元组。色图矩阵可以人为地生成，也可以调用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提供的函数来定义色图矩阵。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除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plot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及其派生函数外，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mesh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surf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等函数均使用色图着色。图形窗口色图的设置和改变，使用函数：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colormap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(m)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其中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代表色图矩阵。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en-US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23569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656396"/>
            <a:ext cx="8458200" cy="55809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三维表面图形的着色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三维表面图实际上就是在网格图的每一个网格片上涂上颜色。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surf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函数用缺省的着色方式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对网格片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着色。除此之外，还可以用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shading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命令来改变着色方式。</a:t>
            </a: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①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shading faceted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：将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每个网格片用其高度对应的颜色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进行着色，但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网格线仍保留着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，其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颜色是黑色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。这是系统的默认着色方式。</a:t>
            </a:r>
          </a:p>
          <a:p>
            <a:pPr>
              <a:lnSpc>
                <a:spcPct val="100000"/>
              </a:lnSpc>
              <a:buNone/>
            </a:pP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②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shading flat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：将每个网格片用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同一个颜色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进行着色，且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网格线也用相应的颜色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，从而使得图形表面显得更加光滑。</a:t>
            </a:r>
          </a:p>
          <a:p>
            <a:pPr>
              <a:lnSpc>
                <a:spcPct val="100000"/>
              </a:lnSpc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③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shading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interp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：在网格片内采用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颜色插值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处理，得出的表面图显得最光滑。</a:t>
            </a:r>
            <a:endParaRPr lang="zh-CN" altLang="en-US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11246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052736"/>
            <a:ext cx="7920880" cy="50405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5-30  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采用不同着色方式的效果展示。</a:t>
            </a:r>
          </a:p>
          <a:p>
            <a:pPr>
              <a:lnSpc>
                <a:spcPct val="100000"/>
              </a:lnSpc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程序如下：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t=0:pi/20:2*pi;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z=peaks(20);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colormap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(jet)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subplot(2,2,1);surf(z)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subplot(2,2,2);surf(z);shading flat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subplot(2,2,3);surf(z);shading 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interp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subplot(2,2,4);mesh(z);shading 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interp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530C96B-5E2A-4740-A51E-E5CA865E1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5" y="528250"/>
            <a:ext cx="7555410" cy="585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9364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51236" name="Rectangle 4"/>
          <p:cNvSpPr>
            <a:spLocks noGrp="1" noChangeArrowheads="1"/>
          </p:cNvSpPr>
          <p:nvPr>
            <p:ph idx="1"/>
          </p:nvPr>
        </p:nvSpPr>
        <p:spPr>
          <a:xfrm>
            <a:off x="467544" y="908720"/>
            <a:ext cx="8229600" cy="543401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5.5.3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图形的裁剪处理</a:t>
            </a: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zh-CN" altLang="en-US" sz="10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定义的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NaN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常数可以用于表示那些不可使用的数据，利用这种特性，可以将图形中需要裁剪部分对应的函数值设置成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NaN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，这样在绘制图形时，函数值为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NaN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的部分将不显示出来，从而达到对图形进行裁剪的目的。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例如，要削掉正弦波顶部或底部大于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0.5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的部分，可使用下面的程序：</a:t>
            </a:r>
            <a:endParaRPr lang="zh-CN" altLang="es-ES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x=0:pi/10:4*pi;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y=sin(x);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i=find(abs(y)&gt;0.5);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x(i)=NaN;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plot(x,y);</a:t>
            </a: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92150"/>
            <a:ext cx="8229600" cy="56896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4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4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5-24   </a:t>
            </a:r>
            <a:r>
              <a:rPr lang="zh-CN" altLang="en-US" sz="4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绘制两个球面，其中一个球在另一个球里面，将外面的球裁掉一部分，使得能看见里面的球。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4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程序如下</a:t>
            </a:r>
            <a:r>
              <a:rPr lang="zh-CN" altLang="es-ES" sz="4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：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[x,y,z]=sphere(20);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%</a:t>
            </a:r>
            <a:r>
              <a:rPr lang="zh-CN" altLang="es-E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生成外面的大球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z1=z;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z1(:,1:4)=NaN;    %</a:t>
            </a:r>
            <a:r>
              <a:rPr lang="zh-CN" altLang="es-E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将大球裁掉一部分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c1=ones(size(z1));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surf(3*x,3*y,3*z1,c1);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%</a:t>
            </a:r>
            <a:r>
              <a:rPr lang="zh-CN" altLang="es-E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生成里面的小球</a:t>
            </a:r>
            <a:endParaRPr lang="zh-CN" altLang="en-US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hold on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z2=z;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c2=2*ones(size(z2));</a:t>
            </a:r>
            <a:endParaRPr lang="fr-FR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fr-FR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c2(:,1:4)=3*ones(size(c2(:,1:4)));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fr-FR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surf(1.5*x,1.5*y,1.5*z2,c2);</a:t>
            </a: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colormap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([0,1,0;0.5,0,0;1,0,0]);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grid on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hold off 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18DD7539-2A57-43EE-8E92-785EFDB7B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594550"/>
            <a:ext cx="7888517" cy="585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1895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908721"/>
            <a:ext cx="7113984" cy="360040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5.6   </a:t>
            </a:r>
            <a:r>
              <a:rPr lang="zh-CN" altLang="en-US" sz="28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图像处理与动画制作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412776"/>
            <a:ext cx="7772400" cy="44196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5.6.1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图像处理</a:t>
            </a:r>
            <a:endParaRPr lang="en-US" altLang="zh-CN" sz="28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．图像的读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写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要在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中使用不同格式的图像，需要用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imread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函数读取该图像，即将图像文件读入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工作空间。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imread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函数的调用格式与功能为：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①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imread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filename,fmt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② [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x,map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]=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imread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filename,fmt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877496"/>
              </p:ext>
            </p:extLst>
          </p:nvPr>
        </p:nvGraphicFramePr>
        <p:xfrm>
          <a:off x="683568" y="836712"/>
          <a:ext cx="7200800" cy="10081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97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421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660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128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987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选项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线型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选项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线型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911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实线（默认值）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-.</a:t>
                      </a:r>
                      <a:endParaRPr lang="zh-CN" sz="16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点划线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911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虚线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--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双划线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388315"/>
              </p:ext>
            </p:extLst>
          </p:nvPr>
        </p:nvGraphicFramePr>
        <p:xfrm>
          <a:off x="683568" y="2060848"/>
          <a:ext cx="7200800" cy="17281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23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85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548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19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9512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0793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38058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序号</a:t>
                      </a:r>
                      <a:endParaRPr lang="zh-CN" sz="1600" b="1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黑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选项</a:t>
                      </a:r>
                      <a:endParaRPr lang="zh-CN" sz="1600" b="1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黑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颜色</a:t>
                      </a:r>
                      <a:endParaRPr lang="zh-CN" sz="1600" b="1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黑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序号</a:t>
                      </a:r>
                      <a:endParaRPr lang="zh-CN" sz="1600" b="1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黑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选项</a:t>
                      </a:r>
                      <a:endParaRPr lang="zh-CN" sz="1600" b="1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黑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颜色</a:t>
                      </a:r>
                      <a:endParaRPr lang="zh-CN" sz="1600" b="1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黑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7534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（</a:t>
                      </a: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blue</a:t>
                      </a: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蓝色</a:t>
                      </a:r>
                      <a:endParaRPr lang="zh-CN" sz="16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sz="16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（</a:t>
                      </a: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magenta</a:t>
                      </a: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endParaRPr lang="zh-CN" sz="16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品红色</a:t>
                      </a:r>
                      <a:endParaRPr lang="zh-CN" sz="16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7534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sz="16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（</a:t>
                      </a: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green</a:t>
                      </a: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绿色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sz="16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（</a:t>
                      </a: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yellow</a:t>
                      </a: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endParaRPr lang="zh-CN" sz="16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黄色</a:t>
                      </a:r>
                      <a:endParaRPr lang="zh-CN" sz="16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7534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sz="16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（</a:t>
                      </a: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red</a:t>
                      </a: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endParaRPr lang="zh-CN" sz="16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红色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（</a:t>
                      </a: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black</a:t>
                      </a: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endParaRPr lang="zh-CN" sz="16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黑色</a:t>
                      </a:r>
                      <a:endParaRPr lang="zh-CN" sz="16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7534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sz="16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（</a:t>
                      </a: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cyan</a:t>
                      </a: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endParaRPr lang="zh-CN" sz="16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青色</a:t>
                      </a:r>
                      <a:endParaRPr lang="zh-CN" sz="16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（</a:t>
                      </a: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white</a:t>
                      </a: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白色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859671"/>
              </p:ext>
            </p:extLst>
          </p:nvPr>
        </p:nvGraphicFramePr>
        <p:xfrm>
          <a:off x="611560" y="4005064"/>
          <a:ext cx="7344815" cy="21602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21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785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7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4706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63859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选项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标记符号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选项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标记符号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54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</a:t>
                      </a: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（字母）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朝下三角符号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54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</a:t>
                      </a: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（字母）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圆圈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^</a:t>
                      </a:r>
                      <a:endParaRPr lang="zh-CN" sz="16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朝上三角符号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254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</a:t>
                      </a: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（字母）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叉号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 </a:t>
                      </a:r>
                      <a:endParaRPr lang="zh-CN" sz="16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朝左三角符号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254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</a:t>
                      </a:r>
                      <a:endParaRPr lang="zh-CN" sz="16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加号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&gt; </a:t>
                      </a:r>
                      <a:endParaRPr lang="zh-CN" sz="16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朝右三角符号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1254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</a:t>
                      </a:r>
                      <a:endParaRPr lang="zh-CN" sz="16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星号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</a:t>
                      </a: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（</a:t>
                      </a: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pentagram</a:t>
                      </a: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五角星符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8855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</a:t>
                      </a: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（</a:t>
                      </a: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square</a:t>
                      </a: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方块符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</a:t>
                      </a: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（</a:t>
                      </a: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hexagram</a:t>
                      </a: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六角星符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1254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</a:t>
                      </a: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（</a:t>
                      </a: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diamond</a:t>
                      </a: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菱形符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908720"/>
            <a:ext cx="8640960" cy="511256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．图像的显示</a:t>
            </a: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image(x)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image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函数类似的函数是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imagesc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，它的调用格式和功能都与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image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函数一样，只是图像着色方式不同。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为了保证图像的显示效果，一般还应使用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colormap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函数设置图像色图。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设有图像文件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logo.jpg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，在图形窗口显示该图像，程序如下：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x,cmap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]=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imread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('logo.jpg'); %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读取图像的数据阵和色图阵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image(x)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colormap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cmap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axis image off 		%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保持宽高比并取消坐标轴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zh-CN" altLang="en-US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2856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08720"/>
            <a:ext cx="8497887" cy="518728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5.6.2   </a:t>
            </a:r>
            <a:r>
              <a:rPr lang="zh-CN" altLang="en-US" sz="2800" b="1" dirty="0">
                <a:solidFill>
                  <a:srgbClr val="000066"/>
                </a:solidFill>
                <a:latin typeface="+mn-ea"/>
              </a:rPr>
              <a:t>动画制作</a:t>
            </a: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．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制作逐帧动画</a:t>
            </a:r>
            <a:endParaRPr lang="en-US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① 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getframe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函数：可截取一幅画面信息（称为动画中的一帧），一幅画面信息形成一个很大的列向量。显然，保存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n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幅图面就需一个大矩阵。</a:t>
            </a:r>
          </a:p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② 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moviein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(n)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函数：用来建立一个足够大的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n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列矩阵。该矩阵用来保存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n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幅画面的数据，以备播放。之所以要事先建立一个大矩阵，是为了提高程序运行速度。</a:t>
            </a:r>
          </a:p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③ 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movie(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m,n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函数：播放由矩阵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所定义的画面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n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次，默认时播放一次。</a:t>
            </a:r>
            <a:endParaRPr lang="zh-CN" altLang="en-US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1338"/>
            <a:ext cx="8229600" cy="609600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458200" cy="5105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5-38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播放一个直径不断变化的球体。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程序如下：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x,y,z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]=sphere(50);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moviein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(30);        %</a:t>
            </a:r>
            <a:r>
              <a:rPr lang="zh-CN" altLang="es-E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建立一个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30</a:t>
            </a:r>
            <a:r>
              <a:rPr lang="zh-CN" altLang="es-E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列大矩阵</a:t>
            </a:r>
            <a:endParaRPr lang="zh-CN" altLang="en-US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for i=1:30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surf(i*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x,i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y,i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*z)      %</a:t>
            </a:r>
            <a:r>
              <a:rPr lang="zh-CN" altLang="es-E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绘制球面</a:t>
            </a:r>
            <a:endParaRPr lang="zh-CN" altLang="en-US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m(:,i)=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getframe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;      %</a:t>
            </a:r>
            <a:r>
              <a:rPr lang="zh-CN" altLang="es-E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将球面保存到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</a:t>
            </a:r>
            <a:r>
              <a:rPr lang="zh-CN" altLang="es-E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矩阵</a:t>
            </a:r>
            <a:endParaRPr lang="zh-CN" altLang="en-US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end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movie(m,10);    %</a:t>
            </a:r>
            <a:r>
              <a:rPr lang="zh-CN" altLang="es-E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以每秒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10</a:t>
            </a:r>
            <a:r>
              <a:rPr lang="zh-CN" altLang="es-E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幅的速度播放球面</a:t>
            </a:r>
            <a:endParaRPr lang="zh-CN" altLang="en-US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zh-CN" altLang="en-US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1338"/>
            <a:ext cx="8229600" cy="609600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91876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150937"/>
            <a:ext cx="8229600" cy="4975225"/>
          </a:xfrm>
        </p:spPr>
        <p:txBody>
          <a:bodyPr/>
          <a:lstStyle/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．创建轨迹动画</a:t>
            </a: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提供了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comet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comet3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函数展现质点在二维平面和三维空间的运动轨迹，这种轨迹曲线称为彗星轨迹曲线。函数调用格式为：</a:t>
            </a: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comet(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x,y,p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comet3(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x,y,z,p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1338"/>
            <a:ext cx="8229600" cy="609600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92900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052735"/>
            <a:ext cx="8229600" cy="507342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5-33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生成一个三维运动图形轨迹。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x=0:pi/250:10*pi;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y=sin(x);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z=cos(x);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comet3(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x,y,z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20233"/>
            <a:ext cx="8047806" cy="797849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5.7  </a:t>
            </a:r>
            <a:r>
              <a:rPr lang="zh-CN" altLang="zh-CN" sz="36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交互式绘图工具</a:t>
            </a:r>
            <a:endParaRPr lang="zh-CN" altLang="en-US" sz="3600" dirty="0">
              <a:solidFill>
                <a:srgbClr val="000066"/>
              </a:solidFill>
              <a:latin typeface="Times New Roman" pitchFamily="18" charset="0"/>
              <a:ea typeface="华文新魏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44992"/>
            <a:ext cx="8424936" cy="4351338"/>
          </a:xfrm>
        </p:spPr>
        <p:txBody>
          <a:bodyPr/>
          <a:lstStyle/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5.7.1  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“绘图”选项卡</a:t>
            </a:r>
          </a:p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的功能区有一个“绘图”选项卡，提供了绘图的基本工具。“绘图”选项卡的工具条中有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个命令组，左边的“所选内容”命令组，用于显示已选中用于绘图的变量；中间的“绘图”命令组，提供了绘制各种图形的命令；右边的 “选项”命令组，用于设置绘图时是否新建图形窗口。</a:t>
            </a:r>
            <a:endParaRPr lang="zh-CN" altLang="en-US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7062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6408712" cy="6480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5.7.2  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绘图工具</a:t>
            </a:r>
            <a:endParaRPr lang="en-US" altLang="zh-CN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56792"/>
            <a:ext cx="6192688" cy="471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26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838200"/>
            <a:ext cx="8350696" cy="5105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5-3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用不同线型和颜色在同一坐标内绘制曲线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y=2e</a:t>
            </a:r>
            <a:r>
              <a:rPr lang="en-US" altLang="zh-CN" sz="2800" b="1" baseline="30000" dirty="0">
                <a:solidFill>
                  <a:srgbClr val="000066"/>
                </a:solidFill>
                <a:latin typeface="Times New Roman" panose="02020603050405020304" pitchFamily="18" charset="0"/>
              </a:rPr>
              <a:t>-0.5x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sin(2πx)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及其包络线。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程序如下：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x=(0:pi/100:2*pi)';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y1=2*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exp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(-0.5*x)*[1,-1];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y2=2*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exp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(-0.5*x).*sin(2*pi*x);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x1=(0:12)/2;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y3=2*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exp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(-0.5*x1).*sin(2*pi*x1);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plot(x,y1,'g:',x,y2,'b--',x1,y3,'rp');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17C5528B-ADAE-4DA4-9155-B5E9E1E27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252538"/>
            <a:ext cx="3995936" cy="318901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7772400" cy="5181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．双纵坐标函数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plotyy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plotyy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函数是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MATLAB 5.X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新增的函数。它能把函数值具有不同量纲、不同数量级的两个函数绘制在同一坐标中。调用格式为：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plotyy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x1,y1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solidFill>
                  <a:srgbClr val="00B0F0"/>
                </a:solidFill>
                <a:latin typeface="Times New Roman" panose="02020603050405020304" pitchFamily="18" charset="0"/>
              </a:rPr>
              <a:t>x2,y2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         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左纵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solidFill>
                  <a:srgbClr val="00B0F0"/>
                </a:solidFill>
                <a:latin typeface="Times New Roman" panose="02020603050405020304" pitchFamily="18" charset="0"/>
              </a:rPr>
              <a:t>右纵</a:t>
            </a:r>
            <a:endParaRPr lang="en-US" altLang="zh-CN" sz="2800" b="1" dirty="0">
              <a:solidFill>
                <a:srgbClr val="00B0F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其中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x1-y1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对应一条曲线，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x2-y2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对应另一条曲线。横坐标的标度相同，纵坐标有两个，左纵坐标用于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x1-y1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数据对，右纵坐标用于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x2-y2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数据对。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18055" y="908720"/>
            <a:ext cx="8712968" cy="4953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5-4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用不同标度在同一坐标内绘制曲线</a:t>
            </a: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y1=e</a:t>
            </a:r>
            <a:r>
              <a:rPr lang="en-US" altLang="zh-CN" sz="2800" b="1" baseline="30000" dirty="0">
                <a:solidFill>
                  <a:srgbClr val="000066"/>
                </a:solidFill>
                <a:latin typeface="Times New Roman" panose="02020603050405020304" pitchFamily="18" charset="0"/>
              </a:rPr>
              <a:t>-0.5x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sin(2πx)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及曲线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y2=sin(x)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程序如下：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x1=0:pi/100:2*pi;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x2=0:pi/100:3*pi;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y1=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exp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(-0.5*x1).*sin(2*pi*x1);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y2= sin(x2);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plotyy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(x1,y1,x2,y2);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C67BFC46-95E4-4088-B042-7E10300C2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692696"/>
            <a:ext cx="7292280" cy="568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11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772400" cy="437423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5.1.2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绘制图形的辅助操作</a:t>
            </a: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10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1000" b="1" dirty="0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图形标注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有关图形标注函数的调用格式为：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title(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图形名称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xlabel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轴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说明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ylabel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轴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说明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text(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图形说明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legend(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图例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1,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图例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2,…)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836712"/>
            <a:ext cx="8568952" cy="554461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坐标控制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函数的调用格式为：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axis([</a:t>
            </a:r>
            <a:r>
              <a:rPr lang="en-US" altLang="zh-CN" sz="30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xmin</a:t>
            </a:r>
            <a:r>
              <a:rPr lang="en-US" altLang="zh-CN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0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xmax</a:t>
            </a:r>
            <a:r>
              <a:rPr lang="en-US" altLang="zh-CN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0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ymin</a:t>
            </a:r>
            <a:r>
              <a:rPr lang="en-US" altLang="zh-CN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0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ymax</a:t>
            </a:r>
            <a:r>
              <a:rPr lang="en-US" altLang="zh-CN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0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zmin</a:t>
            </a:r>
            <a:r>
              <a:rPr lang="en-US" altLang="zh-CN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0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zmax</a:t>
            </a:r>
            <a:r>
              <a:rPr lang="en-US" altLang="zh-CN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])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axis</a:t>
            </a:r>
            <a:r>
              <a:rPr lang="zh-CN" altLang="en-US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函数功能丰富，常用的用法还有：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6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axis equal    </a:t>
            </a:r>
            <a:r>
              <a:rPr lang="zh-CN" altLang="en-US" sz="26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纵、横坐标轴采用等长刻度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6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axis square   </a:t>
            </a:r>
            <a:r>
              <a:rPr lang="zh-CN" altLang="en-US" sz="26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产生正方形坐标系</a:t>
            </a:r>
            <a:r>
              <a:rPr lang="en-US" altLang="zh-CN" sz="26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6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缺省为矩形</a:t>
            </a:r>
            <a:r>
              <a:rPr lang="en-US" altLang="zh-CN" sz="26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6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axis auto     </a:t>
            </a:r>
            <a:r>
              <a:rPr lang="zh-CN" altLang="en-US" sz="26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使用缺省设置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6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axis off      </a:t>
            </a:r>
            <a:r>
              <a:rPr lang="zh-CN" altLang="en-US" sz="26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取消坐标轴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6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axis on      </a:t>
            </a:r>
            <a:r>
              <a:rPr lang="zh-CN" altLang="en-US" sz="26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显示坐标轴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grid on/off</a:t>
            </a:r>
            <a:r>
              <a:rPr lang="zh-CN" altLang="en-US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命令控制是画还是不画网格线，不带参数的</a:t>
            </a:r>
            <a:r>
              <a:rPr lang="en-US" altLang="zh-CN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grid</a:t>
            </a:r>
            <a:r>
              <a:rPr lang="zh-CN" altLang="en-US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命令在两种状态之间进行切换。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box on/off</a:t>
            </a:r>
            <a:r>
              <a:rPr lang="zh-CN" altLang="en-US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命令控制是加还是不加边框线，不带参数的</a:t>
            </a:r>
            <a:r>
              <a:rPr lang="en-US" altLang="zh-CN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box</a:t>
            </a:r>
            <a:r>
              <a:rPr lang="zh-CN" altLang="en-US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命令在两种状态之间进行切换。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98308" name="Rectangle 4"/>
          <p:cNvSpPr>
            <a:spLocks noGrp="1" noChangeArrowheads="1"/>
          </p:cNvSpPr>
          <p:nvPr>
            <p:ph idx="1"/>
          </p:nvPr>
        </p:nvSpPr>
        <p:spPr>
          <a:xfrm>
            <a:off x="303245" y="908720"/>
            <a:ext cx="8229600" cy="36004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5-5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绘制分段函数曲线并添加图形标注。</a:t>
            </a:r>
            <a:endParaRPr lang="zh-CN" altLang="es-ES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59832" y="2845409"/>
            <a:ext cx="6084168" cy="3583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plot(x,y)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axis([0 10 0 2.5])            %</a:t>
            </a:r>
            <a:r>
              <a:rPr lang="zh-CN" altLang="es-E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设置坐标轴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title('</a:t>
            </a:r>
            <a:r>
              <a:rPr lang="zh-CN" altLang="es-E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分段函数曲线</a:t>
            </a: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');          %</a:t>
            </a:r>
            <a:r>
              <a:rPr lang="zh-CN" altLang="es-E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加图形标题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xlabel('Variable X');         %</a:t>
            </a:r>
            <a:r>
              <a:rPr lang="zh-CN" altLang="es-E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加</a:t>
            </a: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X</a:t>
            </a:r>
            <a:r>
              <a:rPr lang="zh-CN" altLang="es-E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轴说明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ylabel('Variable Y');         %</a:t>
            </a:r>
            <a:r>
              <a:rPr lang="zh-CN" altLang="es-E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加</a:t>
            </a: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Y</a:t>
            </a:r>
            <a:r>
              <a:rPr lang="zh-CN" altLang="es-E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轴说明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text(2,1.3,'y=x^{1/2}');      %</a:t>
            </a:r>
            <a:r>
              <a:rPr lang="zh-CN" altLang="es-E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在指定位置添加图形说明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text(4.5,1.9,'y=2');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text(7.3,1.5,'y=5-x/2');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text(8.5,0.9,'y=1');</a:t>
            </a:r>
            <a:endParaRPr lang="en-US" altLang="zh-CN" sz="2000" b="1" dirty="0">
              <a:solidFill>
                <a:srgbClr val="000066"/>
              </a:solidFill>
              <a:latin typeface="Times New Roman" panose="02020603050405020304" pitchFamily="18" charset="0"/>
              <a:ea typeface="+mn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042289"/>
              </p:ext>
            </p:extLst>
          </p:nvPr>
        </p:nvGraphicFramePr>
        <p:xfrm>
          <a:off x="5728888" y="908720"/>
          <a:ext cx="3096344" cy="1740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公式" r:id="rId3" imgW="1714500" imgH="965200" progId="Equation.3">
                  <p:embed/>
                </p:oleObj>
              </mc:Choice>
              <mc:Fallback>
                <p:oleObj name="公式" r:id="rId3" imgW="1714500" imgH="965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8888" y="908720"/>
                        <a:ext cx="3096344" cy="17402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04615" y="1196752"/>
            <a:ext cx="2609001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x=linspace(0,10,100);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y=[];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for x0=x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   if x0&gt;=8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      y=[y,1];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   elseif x0&gt;=6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      y=[y,5-x0/2];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   elseif x0&gt;=4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      y=[y,2];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   elseif x0&gt;=0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      y=[y,sqrt(x0)];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   end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end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53B9021B-7D7A-4E7E-84AB-EAD5579B8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064" y="638176"/>
            <a:ext cx="6902803" cy="567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29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24744"/>
            <a:ext cx="8229600" cy="414338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  </a:t>
            </a:r>
            <a:r>
              <a:rPr lang="en-US" altLang="zh-CN" sz="36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5.1   </a:t>
            </a:r>
            <a:r>
              <a:rPr lang="zh-CN" altLang="en-US" sz="36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二维图形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5.1.1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绘制二维曲线的基本函数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1. plot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函数的基本用法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plot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函数的基本调用格式为：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plot(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 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其中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为长度相同的向量，分别用于存储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坐标和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坐标数据。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61156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8229600" cy="514508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sz="2800" b="1">
                <a:solidFill>
                  <a:srgbClr val="000066"/>
                </a:solidFill>
                <a:latin typeface="Times New Roman" panose="02020603050405020304" pitchFamily="18" charset="0"/>
              </a:rPr>
              <a:t>图形保持</a:t>
            </a:r>
          </a:p>
          <a:p>
            <a:pPr>
              <a:buFontTx/>
              <a:buNone/>
            </a:pPr>
            <a:r>
              <a:rPr lang="zh-CN" altLang="en-US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   一般情况下，绘图命令每执行一次就刷新当前图形窗口，图形窗口原有图形将不复存在。若希望在已存在的图形上再继续添加新的图形，可使用图形保持命令</a:t>
            </a: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hold</a:t>
            </a:r>
            <a:r>
              <a:rPr lang="zh-CN" altLang="en-US" sz="2800" b="1">
                <a:solidFill>
                  <a:srgbClr val="000066"/>
                </a:solidFill>
                <a:latin typeface="Times New Roman" panose="02020603050405020304" pitchFamily="18" charset="0"/>
              </a:rPr>
              <a:t>。</a:t>
            </a: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hold on/off</a:t>
            </a:r>
            <a:r>
              <a:rPr lang="zh-CN" altLang="en-US" sz="2800" b="1">
                <a:solidFill>
                  <a:srgbClr val="000066"/>
                </a:solidFill>
                <a:latin typeface="Times New Roman" panose="02020603050405020304" pitchFamily="18" charset="0"/>
              </a:rPr>
              <a:t>命令控制是保持原有图形还是刷新原有图形，不带参数的</a:t>
            </a: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hold</a:t>
            </a:r>
            <a:r>
              <a:rPr lang="zh-CN" altLang="en-US" sz="2800" b="1">
                <a:solidFill>
                  <a:srgbClr val="000066"/>
                </a:solidFill>
                <a:latin typeface="Times New Roman" panose="02020603050405020304" pitchFamily="18" charset="0"/>
              </a:rPr>
              <a:t>命令在两种状态之间进行切换。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980728"/>
            <a:ext cx="9036496" cy="5486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5-6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用图形保持功能在同一坐标内绘制曲线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y=2e</a:t>
            </a:r>
            <a:r>
              <a:rPr lang="en-US" altLang="zh-CN" sz="2800" b="1" baseline="30000" dirty="0">
                <a:solidFill>
                  <a:srgbClr val="000066"/>
                </a:solidFill>
                <a:latin typeface="Times New Roman" panose="02020603050405020304" pitchFamily="18" charset="0"/>
              </a:rPr>
              <a:t>-0.5x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sin(2πx)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及其包络线。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x=(0:pi/100:2*pi)';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y1=2*exp(-0.5*x)*[1,-1];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y2=2*exp(-0.5*x).*sin(2*pi*x);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plot(x,y1,'b:');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axis([0,2*pi,-2,2]);        %</a:t>
            </a:r>
            <a:r>
              <a:rPr lang="zh-CN" altLang="es-E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设置坐标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hold on;        %</a:t>
            </a:r>
            <a:r>
              <a:rPr lang="zh-CN" altLang="es-E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设置图形保持状态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plot(x,y2,'k');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legend('</a:t>
            </a:r>
            <a:r>
              <a:rPr lang="zh-CN" altLang="es-E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包络线</a:t>
            </a: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','</a:t>
            </a:r>
            <a:r>
              <a:rPr lang="zh-CN" altLang="es-E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包络线</a:t>
            </a: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','</a:t>
            </a:r>
            <a:r>
              <a:rPr lang="zh-CN" altLang="es-E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曲线</a:t>
            </a: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y');       %</a:t>
            </a:r>
            <a:r>
              <a:rPr lang="zh-CN" altLang="es-E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加图例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hold off;        %</a:t>
            </a:r>
            <a:r>
              <a:rPr lang="zh-CN" altLang="es-E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关闭图形保持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grid              %</a:t>
            </a:r>
            <a:r>
              <a:rPr lang="zh-CN" altLang="es-E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网格线控制</a:t>
            </a:r>
            <a:endParaRPr lang="zh-CN" altLang="en-US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9E52CED-9A73-41C6-980D-EA0A38FF3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570" y="638175"/>
            <a:ext cx="7076860" cy="568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02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24744"/>
            <a:ext cx="8712968" cy="295232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4.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图形窗口的分割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函数的调用格式为：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m,n,p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764704"/>
            <a:ext cx="8712968" cy="55446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5-7 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在一个图形窗口中以子图形式同时绘制正弦、余弦、正切、余切曲线。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linspace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(0,2*pi,60);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y=sin(x);z=cos(x);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t=sin(x)./(cos(x)+eps); 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ct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=cos(x)./(sin(x)+eps);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subplot(2,2,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);    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plot(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);title('sin(x)');axis ([0,2*pi,-1,1]);           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subplot(2,2,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plot(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x,z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);title('cos(x)');axis ([0,2*pi,-1,1]);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subplot(2,2,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plot(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x,t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);title('tangent(x)');axis ([0,2*pi,-40,40]);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subplot(2,2,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plot(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x,ct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);title('cotangent(x)');axis ([0,2*pi,-40,40]);</a:t>
            </a:r>
          </a:p>
        </p:txBody>
      </p:sp>
    </p:spTree>
    <p:extLst>
      <p:ext uri="{BB962C8B-B14F-4D97-AF65-F5344CB8AC3E}">
        <p14:creationId xmlns:p14="http://schemas.microsoft.com/office/powerpoint/2010/main" val="2944937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46041B05-8F35-4706-9C27-11F6E53C6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664886"/>
            <a:ext cx="6737177" cy="560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70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808945"/>
            <a:ext cx="7772400" cy="59436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对图形窗口灵活分割。请看下面的程序。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ok</a:t>
            </a:r>
            <a:endParaRPr lang="zh-CN" altLang="en-US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linspace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(0,2*pi,60);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y=sin(x);z=cos(x);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t=sin(x)./(cos(x)+eps); 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ct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=cos(x)./(sin(x)+eps);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subplot(2,2,1);            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%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选择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2×2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个区中的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号区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stairs(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);title('sin(x)-1');axis ([0,2*pi,-1,1]);    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subplot(2,1,2);            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%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选择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2×1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个区中的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号区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stem(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);title('sin(x)-2');axis ([0,2*pi,-1,1]);    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subplot(4,4,3);             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%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选择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4×4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个区中的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号区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plot(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);title('sin(x)');axis ([0,2*pi,-1,1]);    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subplot(4,4,4);             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%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选择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4×4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个区中的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号区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plot(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x,z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);title('cos(x)');axis ([0,2*pi,-1,1]);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subplot(4,4,7); 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         %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选择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4×4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个区中的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7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号区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plot(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x,t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);title('tangent(x)');axis ([0,2*pi,-40,40]);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subplot(4,4,8); 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          %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选择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4×4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个区中的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号区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plot(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x,ct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);title('cotangent(x)');axis ([0,2*pi,-40,40]);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FD9A673A-1CBC-4C17-86DD-E3F15A4BB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638175"/>
            <a:ext cx="6984776" cy="572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89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628800"/>
            <a:ext cx="7772400" cy="450912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5.2.1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对函数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自适应采样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的绘图函数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fplot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函数的调用格式为：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fplot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fname,lims,tol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选项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5-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8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用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fplot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函数绘制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f(x)=cos(tan(πx))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的曲线。</a:t>
            </a:r>
          </a:p>
          <a:p>
            <a:pPr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</a:t>
            </a:r>
            <a:r>
              <a:rPr lang="es-ES" altLang="zh-CN" sz="2800" dirty="0">
                <a:solidFill>
                  <a:srgbClr val="000066"/>
                </a:solidFill>
              </a:rPr>
              <a:t>fplot(@(x)cos(tan(pi*x)),[0,1])  </a:t>
            </a:r>
          </a:p>
          <a:p>
            <a:pPr>
              <a:buNone/>
            </a:pPr>
            <a:r>
              <a:rPr lang="en-US" altLang="zh-CN" dirty="0">
                <a:solidFill>
                  <a:srgbClr val="000066"/>
                </a:solidFill>
              </a:rPr>
              <a:t>%</a:t>
            </a:r>
            <a:r>
              <a:rPr lang="zh-CN" altLang="en-US" dirty="0">
                <a:solidFill>
                  <a:srgbClr val="000066"/>
                </a:solidFill>
              </a:rPr>
              <a:t>只给了一个</a:t>
            </a:r>
            <a:r>
              <a:rPr lang="en-US" altLang="zh-CN" dirty="0" err="1">
                <a:solidFill>
                  <a:srgbClr val="000066"/>
                </a:solidFill>
              </a:rPr>
              <a:t>lims</a:t>
            </a:r>
            <a:r>
              <a:rPr lang="en-US" altLang="zh-CN" dirty="0">
                <a:solidFill>
                  <a:srgbClr val="000066"/>
                </a:solidFill>
              </a:rPr>
              <a:t>,</a:t>
            </a:r>
            <a:r>
              <a:rPr lang="zh-CN" altLang="en-US" dirty="0">
                <a:solidFill>
                  <a:srgbClr val="000066"/>
                </a:solidFill>
              </a:rPr>
              <a:t>是</a:t>
            </a:r>
            <a:r>
              <a:rPr lang="en-US" altLang="zh-CN" dirty="0">
                <a:solidFill>
                  <a:srgbClr val="000066"/>
                </a:solidFill>
              </a:rPr>
              <a:t>x</a:t>
            </a:r>
            <a:r>
              <a:rPr lang="zh-CN" altLang="en-US" dirty="0">
                <a:solidFill>
                  <a:srgbClr val="000066"/>
                </a:solidFill>
              </a:rPr>
              <a:t>的坐标范围，</a:t>
            </a:r>
            <a:r>
              <a:rPr lang="en-US" altLang="zh-CN" dirty="0">
                <a:solidFill>
                  <a:srgbClr val="000066"/>
                </a:solidFill>
              </a:rPr>
              <a:t>y</a:t>
            </a:r>
            <a:r>
              <a:rPr lang="zh-CN" altLang="en-US" dirty="0">
                <a:solidFill>
                  <a:srgbClr val="000066"/>
                </a:solidFill>
              </a:rPr>
              <a:t>没给用的是实际的</a:t>
            </a: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1004634"/>
            <a:ext cx="5161991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5.2  </a:t>
            </a:r>
            <a:r>
              <a:rPr lang="zh-CN" altLang="zh-CN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其他形式的二维图形</a:t>
            </a:r>
            <a:endParaRPr lang="zh-CN" altLang="en-US" sz="3600" b="1" dirty="0">
              <a:solidFill>
                <a:srgbClr val="000066"/>
              </a:solidFill>
              <a:latin typeface="Times New Roman" pitchFamily="18" charset="0"/>
              <a:ea typeface="华文新魏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EF789965-A624-4989-8D99-918B861CD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638175"/>
            <a:ext cx="7128792" cy="575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52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583613" cy="49530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5-1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0≤X≤2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区间内，绘制曲线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y=2e</a:t>
            </a:r>
            <a:r>
              <a:rPr lang="en-US" altLang="zh-CN" sz="2800" b="1" baseline="30000" dirty="0">
                <a:solidFill>
                  <a:srgbClr val="000066"/>
                </a:solidFill>
                <a:latin typeface="Times New Roman" panose="02020603050405020304" pitchFamily="18" charset="0"/>
              </a:rPr>
              <a:t>-0.5x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sin(2πx)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。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程序如下：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x=0:pi/100:2*pi;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y=2*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exp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(-0.5*x).*sin(2*pi*x);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plot(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318" y="3028373"/>
            <a:ext cx="4219575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844824"/>
            <a:ext cx="7772400" cy="3024336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1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．对数坐标图形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提供了绘制对数和半对数坐标曲线的函数，调用格式为：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semilogx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(x1,y1,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选项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1,x2,y2,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选项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2,…)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semilogy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(x1,y1,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选项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1,x2,y2,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选项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2,…)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loglog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(x1,y1,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选项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1,x2,y2,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选项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2,…)</a:t>
            </a:r>
          </a:p>
        </p:txBody>
      </p:sp>
      <p:sp>
        <p:nvSpPr>
          <p:cNvPr id="4" name="矩形 3"/>
          <p:cNvSpPr/>
          <p:nvPr/>
        </p:nvSpPr>
        <p:spPr>
          <a:xfrm>
            <a:off x="632050" y="1172710"/>
            <a:ext cx="5511445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5.2.2  </a:t>
            </a:r>
            <a:r>
              <a:rPr lang="zh-CN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其他坐标系下的二维曲线图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5E863B9F-D87C-49AB-B40B-0E67D97070CA}"/>
              </a:ext>
            </a:extLst>
          </p:cNvPr>
          <p:cNvSpPr txBox="1"/>
          <p:nvPr/>
        </p:nvSpPr>
        <p:spPr>
          <a:xfrm>
            <a:off x="395536" y="4868727"/>
            <a:ext cx="85689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当数据出现指数型变化时，如果继续使用</a:t>
            </a:r>
            <a:r>
              <a:rPr lang="en-US" altLang="zh-CN" sz="2400" b="0" i="0" dirty="0" err="1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polt</a:t>
            </a:r>
            <a:r>
              <a:rPr lang="zh-CN" altLang="en-US" sz="2400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的线性刻度，则低次幂部分无法完全表现出来，所以需要采用</a:t>
            </a:r>
            <a:r>
              <a:rPr lang="en-US" altLang="zh-CN" sz="2400" b="0" i="0" dirty="0" err="1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semilogx</a:t>
            </a:r>
            <a:r>
              <a:rPr lang="zh-CN" altLang="en-US" sz="2400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b="0" i="0" dirty="0" err="1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semilogy</a:t>
            </a:r>
            <a:r>
              <a:rPr lang="zh-CN" altLang="en-US" sz="2400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loglog</a:t>
            </a:r>
            <a:r>
              <a:rPr lang="zh-CN" altLang="en-US" sz="2400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函数来解决对数数据。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6195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702BB660-2017-4AF8-ACED-9FE8648A5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5" y="656692"/>
            <a:ext cx="8993629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6155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xmlns="" id="{F89BF95A-9920-445B-8DF6-FBE9EFBE3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" y="885146"/>
                <a:ext cx="5987008" cy="1477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400" b="0" i="0" u="none" strike="noStrike" cap="none" normalizeH="0" baseline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Arial Unicode MS"/>
                    <a:ea typeface="Menlo"/>
                  </a:rPr>
                  <a:t>x = 0:0.1:10; </a:t>
                </a:r>
                <a:endPara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404040"/>
                  </a:solidFill>
                  <a:effectLst/>
                  <a:latin typeface="Arial Unicode MS"/>
                  <a:ea typeface="Menlo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400" b="0" i="0" u="none" strike="noStrike" cap="none" normalizeH="0" baseline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Arial Unicode MS"/>
                    <a:ea typeface="Menlo"/>
                  </a:rPr>
                  <a:t>y = exp(x)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Arial Unicode MS"/>
                    <a:ea typeface="Menlo"/>
                  </a:rPr>
                  <a:t>     </a:t>
                </a:r>
                <a:r>
                  <a:rPr kumimoji="0" lang="zh-CN" altLang="zh-CN" sz="2400" b="0" i="0" u="none" strike="noStrike" cap="none" normalizeH="0" baseline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Arial Unicode MS"/>
                    <a:ea typeface="Menlo"/>
                  </a:rPr>
                  <a:t> 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Arial Unicode MS"/>
                    <a:ea typeface="Menlo"/>
                  </a:rPr>
                  <a:t>%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</a:rPr>
                      <m:t>y</m:t>
                    </m:r>
                    <m:r>
                      <a: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0" lang="en-US" altLang="zh-CN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CN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0" lang="en-US" altLang="zh-CN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404040"/>
                  </a:solidFill>
                  <a:effectLst/>
                  <a:latin typeface="Arial Unicode MS"/>
                  <a:ea typeface="Menlo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400" b="0" i="0" u="none" strike="noStrike" cap="none" normalizeH="0" baseline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Arial Unicode MS"/>
                    <a:ea typeface="Menlo"/>
                  </a:rPr>
                  <a:t>figure </a:t>
                </a:r>
                <a:endPara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404040"/>
                  </a:solidFill>
                  <a:effectLst/>
                  <a:latin typeface="Arial Unicode MS"/>
                  <a:ea typeface="Menlo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400" b="0" i="0" u="none" strike="noStrike" cap="none" normalizeH="0" baseline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Arial Unicode MS"/>
                    <a:ea typeface="Menlo"/>
                  </a:rPr>
                  <a:t>semilogy(x,y)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Arial Unicode MS"/>
                    <a:ea typeface="Menlo"/>
                  </a:rPr>
                  <a:t> </a:t>
                </a:r>
                <a:r>
                  <a:rPr kumimoji="0" lang="zh-CN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</a:rPr>
                  <a:t>%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令</a:t>
                </a:r>
                <a14:m>
                  <m:oMath xmlns:m="http://schemas.openxmlformats.org/officeDocument/2006/math">
                    <m:r>
                      <a: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  </m:t>
                    </m:r>
                    <m:r>
                      <a:rPr kumimoji="0" lang="en-US" altLang="zh-CN" sz="2400" b="0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0" lang="en-US" altLang="zh-CN" sz="2400" b="0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′=</m:t>
                    </m:r>
                    <m:r>
                      <a:rPr kumimoji="0" lang="en-US" altLang="zh-CN" sz="2400" b="0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𝑙𝑛𝑦</m:t>
                    </m:r>
                    <m:r>
                      <a:rPr kumimoji="0" lang="en-US" altLang="zh-CN" sz="2400" b="0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altLang="zh-CN" sz="2400" b="0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𝑙𝑛</m:t>
                    </m:r>
                    <m:sSup>
                      <m:sSupPr>
                        <m:ctrlPr>
                          <a:rPr kumimoji="0" lang="en-US" altLang="zh-CN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CN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0" lang="en-US" altLang="zh-CN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kumimoji="0" lang="en-US" altLang="zh-CN" sz="2400" b="0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altLang="zh-CN" sz="2400" b="0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kumimoji="0" lang="zh-CN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89BF95A-9920-445B-8DF6-FBE9EFBE37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885146"/>
                <a:ext cx="5987008" cy="1477328"/>
              </a:xfrm>
              <a:prstGeom prst="rect">
                <a:avLst/>
              </a:prstGeom>
              <a:blipFill>
                <a:blip r:embed="rId2"/>
                <a:stretch>
                  <a:fillRect l="-3055" t="-5350" b="-1234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F01B91FF-6198-4217-8EC2-DF360F3E7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996952"/>
            <a:ext cx="4626181" cy="36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907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xmlns="" id="{DF106E48-D1C5-4596-9F85-32AA18AC4AB0}"/>
                  </a:ext>
                </a:extLst>
              </p:cNvPr>
              <p:cNvSpPr txBox="1"/>
              <p:nvPr/>
            </p:nvSpPr>
            <p:spPr>
              <a:xfrm>
                <a:off x="107504" y="638175"/>
                <a:ext cx="7272808" cy="2677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ES" altLang="zh-CN" sz="2400" b="0" i="0" dirty="0">
                    <a:solidFill>
                      <a:srgbClr val="333333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x = 0:1000;</a:t>
                </a:r>
              </a:p>
              <a:p>
                <a:pPr algn="just"/>
                <a:r>
                  <a:rPr lang="es-ES" altLang="zh-CN" sz="2400" b="0" i="0" dirty="0">
                    <a:solidFill>
                      <a:srgbClr val="333333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y = </a:t>
                </a:r>
                <a:r>
                  <a:rPr lang="es-ES" altLang="zh-CN" sz="2400" b="0" i="0" dirty="0">
                    <a:solidFill>
                      <a:srgbClr val="FF0000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log</a:t>
                </a:r>
                <a:r>
                  <a:rPr lang="es-ES" altLang="zh-CN" sz="2400" b="0" i="0" dirty="0">
                    <a:solidFill>
                      <a:srgbClr val="333333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(x);  </a:t>
                </a:r>
                <a:r>
                  <a:rPr lang="en-US" altLang="zh-CN" sz="2400" b="0" i="0" dirty="0">
                    <a:solidFill>
                      <a:srgbClr val="333333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%</a:t>
                </a:r>
                <a:r>
                  <a:rPr lang="zh-CN" altLang="en-US" sz="24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自然</a:t>
                </a:r>
                <a:r>
                  <a:rPr lang="zh-CN" altLang="en-US" sz="2400" b="0" i="0" dirty="0">
                    <a:solidFill>
                      <a:srgbClr val="F73131"/>
                    </a:solidFill>
                    <a:effectLst/>
                    <a:latin typeface="Arial" panose="020B0604020202020204" pitchFamily="34" charset="0"/>
                  </a:rPr>
                  <a:t>对数</a:t>
                </a:r>
                <a:r>
                  <a:rPr lang="zh-CN" altLang="en-US" sz="24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是以常数</a:t>
                </a:r>
                <a:r>
                  <a:rPr lang="en-US" altLang="zh-CN" sz="24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r>
                  <a:rPr lang="zh-CN" altLang="en-US" sz="24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为底数的</a:t>
                </a:r>
                <a:r>
                  <a:rPr lang="zh-CN" altLang="en-US" sz="2400" b="0" i="0" dirty="0">
                    <a:solidFill>
                      <a:srgbClr val="F73131"/>
                    </a:solidFill>
                    <a:effectLst/>
                    <a:latin typeface="Arial" panose="020B0604020202020204" pitchFamily="34" charset="0"/>
                  </a:rPr>
                  <a:t>对数 </a:t>
                </a:r>
                <a:r>
                  <a:rPr lang="en-US" altLang="zh-CN" sz="2400" b="0" i="0" dirty="0">
                    <a:solidFill>
                      <a:srgbClr val="F73131"/>
                    </a:solidFill>
                    <a:effectLst/>
                    <a:latin typeface="Arial" panose="020B0604020202020204" pitchFamily="34" charset="0"/>
                  </a:rPr>
                  <a:t>ln</a:t>
                </a:r>
                <a:r>
                  <a:rPr lang="zh-CN" altLang="en-US" sz="2400" b="0" i="0" dirty="0">
                    <a:solidFill>
                      <a:srgbClr val="F7313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lang="es-ES" altLang="zh-CN" sz="2400" b="0" i="0" dirty="0">
                  <a:solidFill>
                    <a:srgbClr val="333333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just"/>
                <a:r>
                  <a:rPr lang="es-ES" altLang="zh-CN" sz="2400" dirty="0">
                    <a:solidFill>
                      <a:srgbClr val="333333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y</a:t>
                </a:r>
                <a:r>
                  <a:rPr lang="es-ES" altLang="zh-CN" sz="2400" b="0" i="0" dirty="0">
                    <a:solidFill>
                      <a:srgbClr val="333333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1=</a:t>
                </a:r>
                <a:r>
                  <a:rPr lang="es-ES" altLang="zh-CN" sz="2400" b="0" i="0" dirty="0">
                    <a:solidFill>
                      <a:srgbClr val="FF0000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log10</a:t>
                </a:r>
                <a:r>
                  <a:rPr lang="es-ES" altLang="zh-CN" sz="2400" b="0" i="0" dirty="0">
                    <a:solidFill>
                      <a:srgbClr val="333333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(x);   </a:t>
                </a:r>
                <a:r>
                  <a:rPr lang="es-ES" altLang="zh-CN" sz="2400" b="0" i="0" dirty="0">
                    <a:solidFill>
                      <a:srgbClr val="FF0000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% log2, logm</a:t>
                </a:r>
              </a:p>
              <a:p>
                <a:pPr algn="just"/>
                <a:r>
                  <a:rPr lang="es-ES" altLang="zh-CN" sz="2400" dirty="0">
                    <a:solidFill>
                      <a:srgbClr val="333333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s</a:t>
                </a:r>
                <a:r>
                  <a:rPr lang="es-ES" altLang="zh-CN" sz="2400" b="0" i="0" dirty="0">
                    <a:solidFill>
                      <a:srgbClr val="333333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ubplot(2,1,1)</a:t>
                </a:r>
              </a:p>
              <a:p>
                <a:pPr algn="just"/>
                <a:r>
                  <a:rPr lang="es-ES" altLang="zh-CN" sz="2400" b="0" i="0" dirty="0">
                    <a:solidFill>
                      <a:srgbClr val="333333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semilogx(x,y)   </a:t>
                </a:r>
                <a:r>
                  <a:rPr lang="en-US" altLang="zh-CN" sz="2400" b="0" i="0" dirty="0">
                    <a:solidFill>
                      <a:srgbClr val="333333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%</a:t>
                </a:r>
                <a:r>
                  <a:rPr lang="zh-CN" altLang="en-US" sz="24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令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s-ES" altLang="zh-CN" sz="2400" b="0" i="0" dirty="0">
                    <a:solidFill>
                      <a:srgbClr val="333333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’=log(x)</a:t>
                </a:r>
                <a:r>
                  <a:rPr lang="zh-CN" altLang="en-US" sz="2400" b="0" i="0" dirty="0">
                    <a:solidFill>
                      <a:srgbClr val="333333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，则</a:t>
                </a:r>
                <a:r>
                  <a:rPr lang="en-US" altLang="zh-CN" sz="2400" b="0" i="0" dirty="0">
                    <a:solidFill>
                      <a:srgbClr val="333333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y=x’</a:t>
                </a:r>
              </a:p>
              <a:p>
                <a:pPr algn="just"/>
                <a:r>
                  <a:rPr lang="es-ES" altLang="zh-CN" sz="2400" dirty="0">
                    <a:solidFill>
                      <a:srgbClr val="333333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s</a:t>
                </a:r>
                <a:r>
                  <a:rPr lang="es-ES" altLang="zh-CN" sz="2400" b="0" i="0" dirty="0">
                    <a:solidFill>
                      <a:srgbClr val="333333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ubplot(2,1,2)</a:t>
                </a:r>
              </a:p>
              <a:p>
                <a:pPr algn="just"/>
                <a:r>
                  <a:rPr lang="es-ES" altLang="zh-CN" sz="2400" b="0" i="0" dirty="0">
                    <a:solidFill>
                      <a:srgbClr val="333333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semilogx(x,y1)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F106E48-D1C5-4596-9F85-32AA18AC4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638175"/>
                <a:ext cx="7272808" cy="2677656"/>
              </a:xfrm>
              <a:prstGeom prst="rect">
                <a:avLst/>
              </a:prstGeom>
              <a:blipFill>
                <a:blip r:embed="rId2"/>
                <a:stretch>
                  <a:fillRect l="-1341" t="-1822" b="-4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82F3E302-0182-402E-9C5F-1FD33EECA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581128"/>
            <a:ext cx="1672161" cy="198950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8593E66F-8672-4AAD-95B3-6F4E55C0F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2816" y="2564904"/>
            <a:ext cx="5391373" cy="432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04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764704"/>
            <a:ext cx="8659813" cy="57150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5-9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y=10x</a:t>
            </a:r>
            <a:r>
              <a:rPr lang="en-US" altLang="zh-CN" sz="2800" b="1" baseline="30000" dirty="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的对数坐标图并与直角线性坐标图进行比较。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程序如下：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x=0:0.1:10;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y=10*x.*x;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subplot(2,2,1);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plot(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);title('plot(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)');grid on;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subplot(2,2,2);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 err="1">
                <a:solidFill>
                  <a:srgbClr val="000066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semilogx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);title('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semilogx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)');grid on;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subplot(2,2,3);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semilogy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);title('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semilogy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)');grid on;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subplot(2,2,4);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loglog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);title('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loglog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)');grid on; </a:t>
            </a:r>
          </a:p>
        </p:txBody>
      </p:sp>
    </p:spTree>
    <p:extLst>
      <p:ext uri="{BB962C8B-B14F-4D97-AF65-F5344CB8AC3E}">
        <p14:creationId xmlns:p14="http://schemas.microsoft.com/office/powerpoint/2010/main" val="27010215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46241F92-B7AB-40CC-AADA-1E796B150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589556"/>
            <a:ext cx="6984776" cy="572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540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2D4C16DB-E864-421E-8F69-E234C6EE2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0"/>
            <a:ext cx="69847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0187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052736"/>
            <a:ext cx="7886700" cy="2736304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．极坐标图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polar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函数用来绘制极坐标图，其调用格式为：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polar(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theta,rho,LineSpec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其中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theta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为极坐标极角，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rho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为极坐标矢径，选项的内容与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plot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函数相似。</a:t>
            </a:r>
          </a:p>
        </p:txBody>
      </p:sp>
    </p:spTree>
    <p:extLst>
      <p:ext uri="{BB962C8B-B14F-4D97-AF65-F5344CB8AC3E}">
        <p14:creationId xmlns:p14="http://schemas.microsoft.com/office/powerpoint/2010/main" val="19343419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2204864"/>
            <a:ext cx="7886700" cy="40324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t=0:pi/50:20*pi;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r1=exp(cos(t))-2*cos(4*t)+sin(t/12).^5;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r2=exp(cos(t-pi/2))-2*cos(4*(t-pi/2))+sin((t-pi/2)/12).^5;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subplot(1,2,1)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polar(t,r1)    %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绘制蝴蝶曲线</a:t>
            </a:r>
          </a:p>
          <a:p>
            <a:pPr>
              <a:buNone/>
            </a:pP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subplot(1,2,2)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polar(t,r2)    %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旋转</a:t>
            </a: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90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度的蝴蝶曲线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1024688"/>
            <a:ext cx="6146931" cy="11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67544" y="651886"/>
            <a:ext cx="5041081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5-10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宋体"/>
              </a:rPr>
              <a:t>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宋体"/>
              </a:rPr>
              <a:t>绘制极坐标图。</a:t>
            </a:r>
          </a:p>
        </p:txBody>
      </p:sp>
    </p:spTree>
    <p:extLst>
      <p:ext uri="{BB962C8B-B14F-4D97-AF65-F5344CB8AC3E}">
        <p14:creationId xmlns:p14="http://schemas.microsoft.com/office/powerpoint/2010/main" val="28578967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12D365F7-4FFC-4EBC-9C92-9CE20B663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414" y="1124744"/>
            <a:ext cx="9178829" cy="460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51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>
          <a:xfrm>
            <a:off x="1042988" y="1066800"/>
            <a:ext cx="7921625" cy="49530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5-2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绘制曲线。</a:t>
            </a:r>
          </a:p>
          <a:p>
            <a:pPr>
              <a:buFontTx/>
              <a:buNone/>
            </a:pP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程序如下</a:t>
            </a:r>
            <a:r>
              <a:rPr lang="zh-CN" altLang="de-DE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：</a:t>
            </a:r>
          </a:p>
          <a:p>
            <a:pPr>
              <a:buFontTx/>
              <a:buNone/>
            </a:pPr>
            <a:r>
              <a:rPr lang="de-DE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t=-pi:pi/100:pi;</a:t>
            </a:r>
          </a:p>
          <a:p>
            <a:pPr>
              <a:buFontTx/>
              <a:buNone/>
            </a:pPr>
            <a:r>
              <a:rPr lang="de-DE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x=t.*cos(3*t);</a:t>
            </a:r>
            <a:endParaRPr lang="es-E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y=t.*sin(t).*sin(t);</a:t>
            </a:r>
          </a:p>
          <a:p>
            <a:pPr>
              <a:buFontTx/>
              <a:buNone/>
            </a:pPr>
            <a:r>
              <a:rPr lang="es-E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plot(x,y);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402334"/>
              </p:ext>
            </p:extLst>
          </p:nvPr>
        </p:nvGraphicFramePr>
        <p:xfrm>
          <a:off x="2123728" y="1772816"/>
          <a:ext cx="3574148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公式" r:id="rId3" imgW="1511300" imgH="457200" progId="Equation.3">
                  <p:embed/>
                </p:oleObj>
              </mc:Choice>
              <mc:Fallback>
                <p:oleObj name="公式" r:id="rId3" imgW="151130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772816"/>
                        <a:ext cx="3574148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019" y="2996952"/>
            <a:ext cx="4219575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692696"/>
            <a:ext cx="8229600" cy="414338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5.2.3  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其他特殊二维图形</a:t>
            </a: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251050"/>
            <a:ext cx="8352928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其他形式的线性直角坐标图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在线性直角坐标系中，其他形式的图形有条形图、阶梯图、杆图和填充图等</a:t>
            </a: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(1) 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条形类图形</a:t>
            </a:r>
            <a:endParaRPr lang="en-US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bar(y)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bar(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选项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53758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251050"/>
            <a:ext cx="8352928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5-11  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条形图应用示例。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ok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程序如下：</a:t>
            </a:r>
          </a:p>
          <a:p>
            <a:pPr fontAlgn="auto"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x=-1:1;  y=[1,2,3,4,5;1,2,1,2,1;5,4,3,2,1];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fontAlgn="auto"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subplot(2,2,1);bar(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x,y,'grouped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fontAlgn="auto"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title('Group');axis([-3,3,0,6])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fontAlgn="auto"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subplot(2,2,2);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barh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x,y,'stacked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fontAlgn="auto"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title('Stack')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8587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6D8E50A6-5B16-44CE-82BC-45E1443EB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692696"/>
            <a:ext cx="6912767" cy="581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648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052736"/>
            <a:ext cx="8352928" cy="28803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）直方图</a:t>
            </a:r>
          </a:p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中，绘制直方图的函数有两个：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hist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函数和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rose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函数，分别用于绘制直角坐标系下的直方图和极坐标系下的直方图，后者也称为玫瑰花图。</a:t>
            </a:r>
          </a:p>
          <a:p>
            <a:pPr>
              <a:buNone/>
            </a:pP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hist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函数的应用更为广泛一些，其调用格式为：</a:t>
            </a:r>
          </a:p>
          <a:p>
            <a:pPr>
              <a:buNone/>
            </a:pP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hist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(y[,x])</a:t>
            </a:r>
          </a:p>
          <a:p>
            <a:pPr>
              <a:buNone/>
            </a:pP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5569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251050"/>
            <a:ext cx="8352928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5-12  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绘制服从高斯分布的直方图，再将这些数据分到指定范围的区间中，并绘制直方图中。</a:t>
            </a: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y=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randn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(500,1);</a:t>
            </a: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subplot(2,2,1)</a:t>
            </a:r>
          </a:p>
          <a:p>
            <a:pPr>
              <a:buNone/>
            </a:pP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hist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(y);title('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高斯分布直方图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')</a:t>
            </a: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x=-4:0.1:4;</a:t>
            </a:r>
          </a:p>
          <a:p>
            <a:pPr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subplot(2,2,2)</a:t>
            </a:r>
          </a:p>
          <a:p>
            <a:pPr>
              <a:buNone/>
            </a:pP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hist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y,x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);title('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指定范围的高斯分布直方图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23538263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251050"/>
            <a:ext cx="8352928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rose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函数的调用格式与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hist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函数非常相似，调用方法如下：</a:t>
            </a: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rose(theta[,x])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5-13  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绘制例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5-12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中高斯分布数据在极坐标下的直方图。</a:t>
            </a:r>
          </a:p>
          <a:p>
            <a:pPr fontAlgn="auto"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y=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randn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(500,1);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fontAlgn="auto"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theta=y*pi;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fontAlgn="auto"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rose(theta)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title('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在极坐标下的直方图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0237879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6D37EE84-08A8-4287-A207-DF4E58874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4794"/>
            <a:ext cx="9051853" cy="392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4625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845344"/>
            <a:ext cx="77724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．面积类图形</a:t>
            </a:r>
          </a:p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）扇形统计图</a:t>
            </a:r>
          </a:p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扇形统计图又称为饼图，反映一个数据系列中各个分量在总数量中所占的比重。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提供了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pie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函数来绘制扇形统计图，其调用格式为：</a:t>
            </a:r>
          </a:p>
          <a:p>
            <a:pPr>
              <a:buNone/>
            </a:pP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pie(x,explode)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6407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908720"/>
            <a:ext cx="851344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5-14  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某次考试优秀、良好、中等、及格、不及格的人数分别为：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7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17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23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19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，试用扇形统计图作成绩统计分析。</a:t>
            </a:r>
          </a:p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程序如下：</a:t>
            </a:r>
          </a:p>
          <a:p>
            <a:pPr>
              <a:buNone/>
            </a:pP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pie([7,17,23,19,5],[0,0,0,0,1])   %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对应第</a:t>
            </a: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分量部分从饼图中心分离</a:t>
            </a:r>
          </a:p>
          <a:p>
            <a:pPr>
              <a:buNone/>
            </a:pP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title('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饼图</a:t>
            </a: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legend('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优秀</a:t>
            </a: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','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良好</a:t>
            </a: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','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中等</a:t>
            </a: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','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及格</a:t>
            </a: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','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不及格</a:t>
            </a: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64BF1AB9-D853-46B5-9EE6-B63B22A63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00" y="1628800"/>
            <a:ext cx="8744399" cy="250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8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8892480" cy="46482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说明：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当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是向量，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是矩阵时，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的长度与矩阵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的行数或列数必须相等。如果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的长度等于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的行数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，则以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每列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为横、纵坐标绘制曲线，曲线的条数等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的列数。如果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的长度等于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列数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，则以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的每行为横、纵坐标绘制曲线，曲线的条数等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的行数。</a:t>
            </a:r>
            <a:endParaRPr lang="en-US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当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是同维矩阵时，则以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对应列元素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为横、纵坐标分别绘制曲线，曲线条数等于矩阵的列数。</a:t>
            </a:r>
            <a:endParaRPr lang="en-US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plot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函数最简单的调用格式是只包含一个输入参数：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plot(x)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7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908720"/>
            <a:ext cx="8229600" cy="568863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）面积统计图</a:t>
            </a:r>
          </a:p>
          <a:p>
            <a:pPr>
              <a:lnSpc>
                <a:spcPct val="110000"/>
              </a:lnSpc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面积统计图反映数量变化的趋势，在实际中可以表现不同部分对整体的影响。在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中，绘制面积统计图的函数是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area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，其调用格式为：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① 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area(x)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。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② 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area(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x=1:2:9;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y=[1,3,5,2,6;2,4,5,6,2;5,4,7,2,2]';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area(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grid 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on;title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('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面积统计图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None/>
            </a:pPr>
            <a:endParaRPr lang="en-US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7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908720"/>
            <a:ext cx="8568952" cy="54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）实心图</a:t>
            </a:r>
          </a:p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实心图是将数据的起点和终点连成多边形，并填充颜色。绘制实心图的函数是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fill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，其调用格式为：</a:t>
            </a:r>
          </a:p>
          <a:p>
            <a:pPr>
              <a:buNone/>
            </a:pP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fill(x,y,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颜色</a:t>
            </a: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endParaRPr lang="en-US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5-15  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绘制一个红色的正八边形。</a:t>
            </a:r>
          </a:p>
          <a:p>
            <a:pPr>
              <a:buNone/>
            </a:pPr>
            <a:r>
              <a:rPr lang="es-E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t=0:2*pi/8:2*pi; %</a:t>
            </a:r>
            <a:r>
              <a:rPr lang="zh-CN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取正八边形坐标点</a:t>
            </a:r>
          </a:p>
          <a:p>
            <a:pPr>
              <a:buNone/>
            </a:pPr>
            <a:r>
              <a:rPr lang="es-E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t=[t,t(1)];      %</a:t>
            </a:r>
            <a:r>
              <a:rPr lang="zh-CN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数据向量的首尾重合，使图形封闭。</a:t>
            </a:r>
          </a:p>
          <a:p>
            <a:pPr>
              <a:buNone/>
            </a:pPr>
            <a:r>
              <a:rPr lang="es-E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x=sin(t);</a:t>
            </a:r>
            <a:endParaRPr lang="zh-CN" altLang="zh-CN" sz="24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s-E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y=cos(t);</a:t>
            </a:r>
            <a:endParaRPr lang="zh-CN" altLang="zh-CN" sz="24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s-E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fill(x,y,'r')    %x</a:t>
            </a:r>
            <a:r>
              <a:rPr lang="zh-CN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、</a:t>
            </a:r>
            <a:r>
              <a:rPr lang="es-E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是圆周坐标，数据间隔足够小时可以画圆</a:t>
            </a:r>
          </a:p>
          <a:p>
            <a:pPr>
              <a:buNone/>
            </a:pPr>
            <a:r>
              <a:rPr lang="es-E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axis equal;axis([-1.5,1.5,-1.5,1.5])</a:t>
            </a:r>
            <a:endParaRPr lang="zh-CN" altLang="zh-CN" sz="24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4736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6024F09-F2F8-4AA4-9C17-F3FBB75A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4EEF9810-C103-471B-8712-6E795DD1D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20" y="1916832"/>
            <a:ext cx="7053185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595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7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980728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．散点类图形</a:t>
            </a:r>
            <a:endParaRPr lang="en-US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提供了绘制散点类图形的函数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scatter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stairs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stem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，分别用于绘制散点图、阶梯图和杆图。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个函数的调用格式为：</a:t>
            </a:r>
          </a:p>
          <a:p>
            <a:pPr>
              <a:buNone/>
            </a:pP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scatter(x,y[,'filled'][,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颜色</a:t>
            </a: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])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stairs(x,y,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选项</a:t>
            </a: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stem(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,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选项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zh-CN" sz="280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5314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7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340768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5-16  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分别以散点图、阶梯图和杆图形式绘制曲线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y=2e</a:t>
            </a:r>
            <a:r>
              <a:rPr lang="en-US" altLang="zh-CN" b="1" baseline="30000" dirty="0">
                <a:solidFill>
                  <a:srgbClr val="000066"/>
                </a:solidFill>
                <a:latin typeface="Times New Roman" panose="02020603050405020304" pitchFamily="18" charset="0"/>
              </a:rPr>
              <a:t>-0.5x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。</a:t>
            </a:r>
          </a:p>
          <a:p>
            <a:pPr>
              <a:buNone/>
            </a:pP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程序如下：</a:t>
            </a: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x=0:0.35:7;y=2*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exp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(-0.5*x);</a:t>
            </a: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subplot(2,3,1);scatter(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x,y,'g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')title('scatter(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x,y,''g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'')');axis([0,7,0,2])</a:t>
            </a: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subplot(2,3,2);stairs(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x,y,'b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')title('stairs(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x,y,''b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'')');axis([0,7,0,2])</a:t>
            </a: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subplot(2,3,3);stem(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x,y,'k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')title('stem(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x,y,''k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'')');axis([0,7,0,2])</a:t>
            </a:r>
          </a:p>
          <a:p>
            <a:pPr marL="0" indent="0">
              <a:buNone/>
            </a:pPr>
            <a:endParaRPr lang="zh-CN" altLang="zh-CN" sz="280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1866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C77D297D-5199-429A-AE71-13FB2FEF0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0" y="1628800"/>
            <a:ext cx="9052803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995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7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692696"/>
            <a:ext cx="8568952" cy="547260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4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．矢量类图形</a:t>
            </a:r>
          </a:p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）罗盘图</a:t>
            </a:r>
          </a:p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罗盘图表示起点为坐标原点的向量，同时还在坐标系中显示圆形的分隔线。</a:t>
            </a:r>
          </a:p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① 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compass(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。</a:t>
            </a:r>
          </a:p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② 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compass(z)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endParaRPr lang="en-US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）羽毛图</a:t>
            </a:r>
          </a:p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① 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feather(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。</a:t>
            </a:r>
          </a:p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② 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feather(z) 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。</a:t>
            </a:r>
          </a:p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）箭头图</a:t>
            </a:r>
            <a:endParaRPr lang="en-US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quiver([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,]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u,v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6580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424936" cy="50405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5-17  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分别以罗盘图、羽毛图和箭头图形式绘制绘制正弦曲线。</a:t>
            </a: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x=-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pi:pi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/8:pi;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y=sin(x);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subplot(2,2,1);compass(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title('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罗盘图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subplot(2,2,2);feather(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title('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羽毛图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subplot(2,1,2);quiver(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title('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箭头图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80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725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EB6CA2E8-CC69-4DEE-8726-C2BDB99C4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50" y="642993"/>
            <a:ext cx="6970795" cy="573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917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908720"/>
            <a:ext cx="8104180" cy="519113"/>
          </a:xfrm>
        </p:spPr>
        <p:txBody>
          <a:bodyPr>
            <a:noAutofit/>
          </a:bodyPr>
          <a:lstStyle/>
          <a:p>
            <a:pPr algn="just"/>
            <a:r>
              <a:rPr lang="en-US" altLang="zh-CN" sz="36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5.3    </a:t>
            </a:r>
            <a:r>
              <a:rPr lang="zh-CN" altLang="en-US" sz="36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三维图形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>
          <a:xfrm>
            <a:off x="18898" y="1484784"/>
            <a:ext cx="8809422" cy="47244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5.3.1  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绘制三维曲线的基本函数 </a:t>
            </a:r>
          </a:p>
          <a:p>
            <a:pPr>
              <a:lnSpc>
                <a:spcPct val="110000"/>
              </a:lnSpc>
              <a:buNone/>
            </a:pP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plot3</a:t>
            </a:r>
            <a:r>
              <a:rPr lang="zh-CN" altLang="zh-CN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将二维绘图函数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plot</a:t>
            </a:r>
            <a:r>
              <a:rPr lang="zh-CN" altLang="zh-CN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的有关功能扩展到三维空间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。</a:t>
            </a:r>
          </a:p>
          <a:p>
            <a:pPr>
              <a:lnSpc>
                <a:spcPct val="11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plot3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(x1,y1,z1,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选项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1,x2,y2,z2,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选项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2,…,</a:t>
            </a:r>
            <a:r>
              <a:rPr lang="en-US" altLang="zh-CN" b="1" dirty="0" err="1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xn,yn,zn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,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选项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n) 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39552" y="615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898" y="40466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361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>
          <a:xfrm>
            <a:off x="285861" y="1772816"/>
            <a:ext cx="8893175" cy="472440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10000"/>
              </a:lnSpc>
              <a:buNone/>
            </a:pPr>
            <a:r>
              <a:rPr lang="zh-CN" altLang="zh-CN" sz="7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曲线所对应的参数方程为：</a:t>
            </a:r>
            <a:endParaRPr lang="zh-CN" altLang="en-US" sz="70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zh-CN" altLang="en-US" sz="59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程序如下：</a:t>
            </a:r>
          </a:p>
          <a:p>
            <a:pPr>
              <a:lnSpc>
                <a:spcPct val="110000"/>
              </a:lnSpc>
              <a:buNone/>
            </a:pPr>
            <a:r>
              <a:rPr lang="zh-CN" altLang="en-US" sz="59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59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t=0:pi/50:2*pi;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59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  x=8*cos(t);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59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  y=4*</a:t>
            </a:r>
            <a:r>
              <a:rPr lang="en-US" altLang="zh-CN" sz="59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sqrt</a:t>
            </a:r>
            <a:r>
              <a:rPr lang="en-US" altLang="zh-CN" sz="59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(2)*sin(t);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59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  z=-4*</a:t>
            </a:r>
            <a:r>
              <a:rPr lang="en-US" altLang="zh-CN" sz="59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sqrt</a:t>
            </a:r>
            <a:r>
              <a:rPr lang="en-US" altLang="zh-CN" sz="59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(2)*sin(t);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59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59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plot3</a:t>
            </a:r>
            <a:r>
              <a:rPr lang="en-US" altLang="zh-CN" sz="59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59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x,y,z,'p</a:t>
            </a:r>
            <a:r>
              <a:rPr lang="en-US" altLang="zh-CN" sz="59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');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59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  title('Line in 3-D Space');text(0,0,0,'origin');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59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59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xlabel</a:t>
            </a:r>
            <a:r>
              <a:rPr lang="en-US" altLang="zh-CN" sz="59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('X'),</a:t>
            </a:r>
            <a:r>
              <a:rPr lang="en-US" altLang="zh-CN" sz="59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ylabel</a:t>
            </a:r>
            <a:r>
              <a:rPr lang="en-US" altLang="zh-CN" sz="59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('Y'),</a:t>
            </a:r>
            <a:r>
              <a:rPr lang="en-US" altLang="zh-CN" sz="59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zlabel</a:t>
            </a:r>
            <a:r>
              <a:rPr lang="en-US" altLang="zh-CN" sz="59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('Z');grid;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39552" y="615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898316"/>
              </p:ext>
            </p:extLst>
          </p:nvPr>
        </p:nvGraphicFramePr>
        <p:xfrm>
          <a:off x="4067943" y="980728"/>
          <a:ext cx="3666157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r:id="rId3" imgW="1129810" imgH="482391" progId="Equation.3">
                  <p:embed/>
                </p:oleObj>
              </mc:Choice>
              <mc:Fallback>
                <p:oleObj r:id="rId3" imgW="1129810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3" y="980728"/>
                        <a:ext cx="3666157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898" y="40466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393638"/>
              </p:ext>
            </p:extLst>
          </p:nvPr>
        </p:nvGraphicFramePr>
        <p:xfrm>
          <a:off x="4590898" y="2420888"/>
          <a:ext cx="3456384" cy="1183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公式" r:id="rId5" imgW="2145960" imgH="736560" progId="Equation.3">
                  <p:embed/>
                </p:oleObj>
              </mc:Choice>
              <mc:Fallback>
                <p:oleObj name="公式" r:id="rId5" imgW="214596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0898" y="2420888"/>
                        <a:ext cx="3456384" cy="11834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79512" y="980728"/>
            <a:ext cx="3888432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宋体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宋体"/>
              </a:rPr>
              <a:t>5-18 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宋体"/>
              </a:rPr>
              <a:t>绘制空间曲线。</a:t>
            </a: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799241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39552" y="615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898" y="40466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D53ED75D-8E9C-4A94-B9A4-AB28313E8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44" y="764711"/>
            <a:ext cx="7144742" cy="547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007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836712"/>
            <a:ext cx="8229600" cy="414338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lang="en-US" altLang="zh-CN" sz="2800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5.3.2  </a:t>
            </a:r>
            <a:r>
              <a:rPr lang="zh-CN" altLang="en-US" sz="2800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三维曲面</a:t>
            </a:r>
            <a:endParaRPr lang="en-US" altLang="zh-CN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33475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412776"/>
            <a:ext cx="7772400" cy="4800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．平面网格坐标矩阵的生成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利用矩阵运算生成。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a:dx:b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; y=(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c:dy:d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)';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X=ones(size(y))*x;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Y=y*ones(size(x));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(2)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利用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meshgrid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函数生成。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a:dx:b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; y=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c:dy:d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[X,Y]=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meshgrid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EB54575-C32F-449A-88A3-D74A8E14B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64704"/>
            <a:ext cx="7886700" cy="5400600"/>
          </a:xfrm>
        </p:spPr>
        <p:txBody>
          <a:bodyPr>
            <a:normAutofit/>
          </a:bodyPr>
          <a:lstStyle/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clear;</a:t>
            </a: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a=1; dx=1; b=5;</a:t>
            </a: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c=6;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dy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=1; d=10;</a:t>
            </a:r>
          </a:p>
          <a:p>
            <a:r>
              <a:rPr lang="es-E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x=a:dx:b; y=(c:dy:d)';</a:t>
            </a:r>
          </a:p>
          <a:p>
            <a:r>
              <a:rPr lang="es-E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X=</a:t>
            </a:r>
            <a:r>
              <a:rPr lang="es-ES" altLang="zh-CN" sz="18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ones</a:t>
            </a:r>
            <a:r>
              <a:rPr lang="es-E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(size(y))*x;</a:t>
            </a:r>
          </a:p>
          <a:p>
            <a:r>
              <a:rPr lang="es-E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Y=y*ones(size(x));</a:t>
            </a:r>
          </a:p>
          <a:p>
            <a:endParaRPr lang="es-ES" altLang="zh-CN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s-ES" altLang="zh-CN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clear;</a:t>
            </a:r>
          </a:p>
          <a:p>
            <a:r>
              <a:rPr lang="pt-BR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a=1;dx=1;b=5;</a:t>
            </a:r>
          </a:p>
          <a:p>
            <a:r>
              <a:rPr lang="pl-PL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c=6;dy=1;d=10;</a:t>
            </a:r>
          </a:p>
          <a:p>
            <a:r>
              <a:rPr lang="es-E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x=a:dx:b; y=c:dy:d;</a:t>
            </a:r>
          </a:p>
          <a:p>
            <a:r>
              <a:rPr lang="es-E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[X,Y]=</a:t>
            </a:r>
            <a:r>
              <a:rPr lang="es-ES" altLang="zh-CN" sz="18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meshgrid</a:t>
            </a:r>
            <a:r>
              <a:rPr lang="es-E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(x,y);</a:t>
            </a:r>
          </a:p>
          <a:p>
            <a:endParaRPr lang="es-ES" altLang="zh-CN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CEDB454-87A2-4A20-9394-0EC807312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620688"/>
            <a:ext cx="2163388" cy="27019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1DC12376-59EE-4536-A55F-63C549EB0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744" y="3506820"/>
            <a:ext cx="2163389" cy="273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049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8077200" cy="502920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5-19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已知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6&lt;x&lt;30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15&lt;y&lt;36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，求不定方程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2x+5y=126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的整数解。</a:t>
            </a:r>
          </a:p>
          <a:p>
            <a:pPr>
              <a:buNone/>
            </a:pP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程序如下：</a:t>
            </a:r>
          </a:p>
          <a:p>
            <a:pPr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x=7:29;</a:t>
            </a:r>
            <a:endParaRPr lang="zh-CN" altLang="zh-CN" sz="24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y=16:35;</a:t>
            </a:r>
            <a:endParaRPr lang="zh-CN" altLang="zh-CN" sz="24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]=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meshgrid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  %</a:t>
            </a:r>
            <a:r>
              <a:rPr lang="zh-CN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[7,29]</a:t>
            </a:r>
            <a:r>
              <a:rPr lang="zh-CN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×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[16,35]</a:t>
            </a:r>
            <a:r>
              <a:rPr lang="zh-CN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区域生成网格坐标</a:t>
            </a:r>
          </a:p>
          <a:p>
            <a:pPr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z=2*x+5*y;</a:t>
            </a:r>
            <a:endParaRPr lang="zh-CN" altLang="zh-CN" sz="24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k=find(z==126);        %</a:t>
            </a:r>
            <a:r>
              <a:rPr lang="zh-CN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找出解的位置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</a:t>
            </a:r>
            <a:endParaRPr lang="zh-CN" altLang="zh-CN" sz="24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x(k)',y(k)</a:t>
            </a:r>
            <a:r>
              <a:rPr lang="fr-FR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             %</a:t>
            </a:r>
            <a:r>
              <a:rPr lang="zh-CN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输出对应位置的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zh-CN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即方程的解</a:t>
            </a:r>
            <a:endParaRPr lang="fr-FR" altLang="zh-CN" sz="24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fr-FR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ans =</a:t>
            </a:r>
          </a:p>
          <a:p>
            <a:pPr>
              <a:buNone/>
            </a:pPr>
            <a:r>
              <a:rPr lang="fr-FR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 8    13    18    23</a:t>
            </a:r>
          </a:p>
          <a:p>
            <a:pPr>
              <a:buNone/>
            </a:pPr>
            <a:r>
              <a:rPr lang="fr-FR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ans =</a:t>
            </a:r>
          </a:p>
          <a:p>
            <a:pPr>
              <a:buNone/>
            </a:pPr>
            <a:r>
              <a:rPr lang="fr-FR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22    20    18    16</a:t>
            </a:r>
            <a:endParaRPr lang="zh-CN" altLang="zh-CN" sz="24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idx="1"/>
          </p:nvPr>
        </p:nvSpPr>
        <p:spPr>
          <a:xfrm>
            <a:off x="0" y="751789"/>
            <a:ext cx="8878918" cy="6096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绘制三维曲面的函数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mesh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x,y,z,c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surf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x,y,z,c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+mn-ea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5-20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用三维曲面图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z=sin(y)cos(x)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。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程序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：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x=0:0.1:2*pi;[</a:t>
            </a:r>
            <a:r>
              <a:rPr lang="en-US" altLang="zh-CN" sz="22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]=</a:t>
            </a:r>
            <a:r>
              <a:rPr lang="en-US" altLang="zh-CN" sz="22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meshgrid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(x);z=sin(y).*cos(x);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mesh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2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x,y,z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</a:t>
            </a:r>
            <a:r>
              <a:rPr lang="en-US" altLang="zh-CN" sz="22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xlabel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('x-axis'),</a:t>
            </a:r>
            <a:r>
              <a:rPr lang="en-US" altLang="zh-CN" sz="22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ylabel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('y-axis'),</a:t>
            </a:r>
            <a:r>
              <a:rPr lang="en-US" altLang="zh-CN" sz="22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zlabel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('z-axis');title('mesh');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程序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：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x=0:0.1:2*pi;[</a:t>
            </a:r>
            <a:r>
              <a:rPr lang="en-US" altLang="zh-CN" sz="22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]=</a:t>
            </a:r>
            <a:r>
              <a:rPr lang="en-US" altLang="zh-CN" sz="22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meshgrid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(x);z=sin(y).*cos(x);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surf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2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x,y,z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</a:t>
            </a:r>
            <a:r>
              <a:rPr lang="en-US" altLang="zh-CN" sz="22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xlabel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('x-axis'),</a:t>
            </a:r>
            <a:r>
              <a:rPr lang="en-US" altLang="zh-CN" sz="22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ylabel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('y-axis'),</a:t>
            </a:r>
            <a:r>
              <a:rPr lang="en-US" altLang="zh-CN" sz="22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zlabel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('z-axis');title('surf');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程序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：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x=0:0.1:2*pi;[</a:t>
            </a:r>
            <a:r>
              <a:rPr lang="en-US" altLang="zh-CN" sz="20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]=</a:t>
            </a:r>
            <a:r>
              <a:rPr lang="en-US" altLang="zh-CN" sz="20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meshgrid</a:t>
            </a:r>
            <a:r>
              <a:rPr lang="en-US" altLang="zh-CN" sz="2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(x);z=sin(y).*cos(x);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plot3</a:t>
            </a:r>
            <a:r>
              <a:rPr lang="en-US" altLang="zh-CN" sz="2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x,y,z</a:t>
            </a:r>
            <a:r>
              <a:rPr lang="en-US" altLang="zh-CN" sz="2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</a:t>
            </a:r>
            <a:r>
              <a:rPr lang="en-US" altLang="zh-CN" sz="20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xlabel</a:t>
            </a:r>
            <a:r>
              <a:rPr lang="en-US" altLang="zh-CN" sz="2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('x-axis'),</a:t>
            </a:r>
            <a:r>
              <a:rPr lang="en-US" altLang="zh-CN" sz="20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ylabel</a:t>
            </a:r>
            <a:r>
              <a:rPr lang="en-US" altLang="zh-CN" sz="2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('y-axis'),</a:t>
            </a:r>
            <a:r>
              <a:rPr lang="en-US" altLang="zh-CN" sz="20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zlabel</a:t>
            </a:r>
            <a:r>
              <a:rPr lang="en-US" altLang="zh-CN" sz="2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('z-axis');title('plot3-1');grid;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F8FF4B7-2B20-4B8E-9CC0-EA8BDF7BC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0232" y="548680"/>
            <a:ext cx="4826248" cy="37085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661D6A17-2CC9-420B-B2E2-D2942B9EC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565501"/>
            <a:ext cx="4794496" cy="37276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E191F724-ECAB-46A8-B954-7DF94ED63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3082365"/>
            <a:ext cx="4807197" cy="371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448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idx="1"/>
          </p:nvPr>
        </p:nvSpPr>
        <p:spPr>
          <a:xfrm>
            <a:off x="395536" y="836712"/>
            <a:ext cx="8229600" cy="557688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5-21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绘制两个直径相等的圆管的相交图形。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m=30;z=1.2*(0:m)/m;r=ones(size(z));theta=(0:m)/m*2*pi;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x1=r'*cos(theta);                  %</a:t>
            </a:r>
            <a:r>
              <a:rPr lang="zh-CN" altLang="en-US" sz="1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生成第一个圆柱体的坐标矩阵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y1=r'*sin(theta);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z1=z'*ones(1,m+1);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x=(-m:2:m)/m;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x2=x'*ones(1,m+1);                %</a:t>
            </a:r>
            <a:r>
              <a:rPr lang="zh-CN" altLang="en-US" sz="1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生成第二个圆柱体的坐标矩阵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y2=r'*cos(theta);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z2=r'*sin(theta);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surf</a:t>
            </a:r>
            <a:r>
              <a:rPr lang="es-ES" altLang="zh-CN" sz="1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(x1,y1,z1)                  %</a:t>
            </a:r>
            <a:r>
              <a:rPr lang="zh-CN" altLang="en-US" sz="1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绘制垂直的圆柱体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axis equal,axis off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hold 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surf</a:t>
            </a:r>
            <a:r>
              <a:rPr lang="es-ES" altLang="zh-CN" sz="1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(x2,y2,z2)                 %</a:t>
            </a:r>
            <a:r>
              <a:rPr lang="zh-CN" altLang="en-US" sz="1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绘制水平的圆柱体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axis equal,axis off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title('</a:t>
            </a:r>
            <a:r>
              <a:rPr lang="zh-CN" altLang="en-US" sz="1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两个圆柱体的相交图形</a:t>
            </a:r>
            <a:r>
              <a:rPr lang="en-US" altLang="zh-CN" sz="1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hold off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522A5626-798B-4A0B-AE52-9C7F03AF7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551" y="3583154"/>
            <a:ext cx="2908449" cy="3245017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idx="1"/>
          </p:nvPr>
        </p:nvSpPr>
        <p:spPr>
          <a:xfrm>
            <a:off x="0" y="908720"/>
            <a:ext cx="8807896" cy="5547320"/>
          </a:xfrm>
        </p:spPr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+mn-ea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5-22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分析由函数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z=x</a:t>
            </a:r>
            <a:r>
              <a:rPr lang="en-US" altLang="zh-CN" sz="2800" b="1" baseline="30000" dirty="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-2y</a:t>
            </a:r>
            <a:r>
              <a:rPr lang="en-US" altLang="zh-CN" sz="2800" b="1" baseline="30000" dirty="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构成的曲面形状及与平面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z=a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的交线。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3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]=</a:t>
            </a:r>
            <a:r>
              <a:rPr lang="en-US" altLang="zh-CN" sz="23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meshgrid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(-10:0.2:10);</a:t>
            </a:r>
          </a:p>
          <a:p>
            <a:pPr>
              <a:buFontTx/>
              <a:buNone/>
            </a:pP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  z1=(x.^2-2*y.^2)+eps;              %</a:t>
            </a: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个曲面</a:t>
            </a:r>
          </a:p>
          <a:p>
            <a:pPr>
              <a:buFontTx/>
              <a:buNone/>
            </a:pP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a=input('a=?'); z2=a*ones(size(x));    %</a:t>
            </a: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个曲面</a:t>
            </a:r>
          </a:p>
          <a:p>
            <a:pPr>
              <a:buFontTx/>
              <a:buNone/>
            </a:pP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subplot(1,2,1);</a:t>
            </a:r>
            <a:r>
              <a:rPr lang="en-US" altLang="zh-CN" sz="23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mesh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(x,y,z1);hold </a:t>
            </a:r>
            <a:r>
              <a:rPr lang="en-US" altLang="zh-CN" sz="23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on;</a:t>
            </a:r>
            <a:r>
              <a:rPr lang="en-US" altLang="zh-CN" sz="23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mesh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(x,y,z2);  %</a:t>
            </a: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分别画出两个曲面</a:t>
            </a:r>
          </a:p>
          <a:p>
            <a:pPr>
              <a:buFontTx/>
              <a:buNone/>
            </a:pPr>
            <a:r>
              <a:rPr lang="zh-CN" altLang="en-US" sz="2300" b="1" dirty="0">
                <a:solidFill>
                  <a:srgbClr val="00B0F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300" b="1" dirty="0">
                <a:solidFill>
                  <a:srgbClr val="00B0F0"/>
                </a:solidFill>
                <a:latin typeface="Times New Roman" panose="02020603050405020304" pitchFamily="18" charset="0"/>
              </a:rPr>
              <a:t>v=[-10,10,-10,10,-100,100];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axis(v);grid;          %</a:t>
            </a: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子图的坐标设置</a:t>
            </a:r>
          </a:p>
          <a:p>
            <a:pPr>
              <a:buFontTx/>
              <a:buNone/>
            </a:pP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hold off;</a:t>
            </a:r>
          </a:p>
          <a:p>
            <a:pPr>
              <a:buFontTx/>
              <a:buNone/>
            </a:pP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  r0=abs(z1-z2)&lt;=1;             %</a:t>
            </a: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求两曲面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坐标差小于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的点</a:t>
            </a:r>
          </a:p>
          <a:p>
            <a:pPr>
              <a:buFontTx/>
              <a:buNone/>
            </a:pP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xx=r0.*x; </a:t>
            </a:r>
            <a:r>
              <a:rPr lang="en-US" altLang="zh-CN" sz="23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yy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=r0.*y; </a:t>
            </a:r>
            <a:r>
              <a:rPr lang="en-US" altLang="zh-CN" sz="23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zz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=r0.*z2;   %</a:t>
            </a: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求这些点上的</a:t>
            </a:r>
            <a:r>
              <a:rPr lang="en-US" altLang="zh-CN" sz="23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x,y,z</a:t>
            </a: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坐标，即交线坐标</a:t>
            </a:r>
          </a:p>
          <a:p>
            <a:pPr>
              <a:buFontTx/>
              <a:buNone/>
            </a:pP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subplot(1,2,2);</a:t>
            </a:r>
          </a:p>
          <a:p>
            <a:pPr>
              <a:buFontTx/>
              <a:buNone/>
            </a:pP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3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plot3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(xx(r0~=0),</a:t>
            </a:r>
            <a:r>
              <a:rPr lang="en-US" altLang="zh-CN" sz="23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yy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(r0~=0),</a:t>
            </a:r>
            <a:r>
              <a:rPr lang="en-US" altLang="zh-CN" sz="23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zz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(r0~=0),'*');   %</a:t>
            </a: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在第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子图画出交线</a:t>
            </a:r>
          </a:p>
          <a:p>
            <a:pPr>
              <a:buFontTx/>
              <a:buNone/>
            </a:pP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axis(</a:t>
            </a:r>
            <a:r>
              <a:rPr lang="en-US" altLang="zh-CN" sz="2300" b="1" dirty="0">
                <a:solidFill>
                  <a:srgbClr val="00B0F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);grid;                          %</a:t>
            </a: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子图的坐标设置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50E00DF9-343D-4CAF-A7F3-4317932E1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654546"/>
            <a:ext cx="7606319" cy="578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35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085E1661-8D08-4D78-A162-F71851CEB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8" y="692696"/>
            <a:ext cx="7045518" cy="7063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Y=[1 2;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       %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行数为横坐标， 每一行数据为纵坐标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4D4D4D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4D4D4D"/>
                </a:solidFill>
                <a:ea typeface="-apple-system"/>
              </a:rPr>
              <a:t> 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3 3;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4D4D4D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4D4D4D"/>
                </a:solidFill>
                <a:ea typeface="-apple-system"/>
              </a:rPr>
              <a:t> 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2 5]; 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plot(Y); 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title(“Y为矩阵图”)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/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  </a:t>
            </a:r>
            <a:r>
              <a:rPr kumimoji="0" lang="zh-CN" altLang="zh-CN" sz="309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      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这里写图片描述">
            <a:extLst>
              <a:ext uri="{FF2B5EF4-FFF2-40B4-BE49-F238E27FC236}">
                <a16:creationId xmlns:a16="http://schemas.microsoft.com/office/drawing/2014/main" xmlns="" id="{E840E1B7-5559-4156-AC68-C91ECC60B5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3" t="17047" r="8639" b="5303"/>
          <a:stretch/>
        </p:blipFill>
        <p:spPr bwMode="auto">
          <a:xfrm>
            <a:off x="3855187" y="2859131"/>
            <a:ext cx="4536505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798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64228" name="Rectangle 4"/>
          <p:cNvSpPr>
            <a:spLocks noGrp="1" noChangeArrowheads="1"/>
          </p:cNvSpPr>
          <p:nvPr>
            <p:ph idx="1"/>
          </p:nvPr>
        </p:nvSpPr>
        <p:spPr>
          <a:xfrm>
            <a:off x="323528" y="764704"/>
            <a:ext cx="8340012" cy="586536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5-18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xy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平面内选择区域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[-8,8]×[-8,8]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，绘制函数的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种三维曲面图。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00B0F0"/>
                </a:solidFill>
                <a:latin typeface="Times New Roman" panose="02020603050405020304" pitchFamily="18" charset="0"/>
              </a:rPr>
              <a:t>[x,y]=meshgrid(-8:0.5:8);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z=sin(sqrt(x.^2+y.^2))./sqrt(x.^2+y.^2+eps);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subplot(2,2,1);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meshc(x,y,z);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title('meshc(x,y,z)')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subplot(2,2,2);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meshz(x,y,z);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title('meshz(x,y,z)')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subplot(2,2,3);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surfc</a:t>
            </a: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(x,y,z)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title('surfc(x,y,z)')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subplot(2,2,4);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surfl</a:t>
            </a: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(x,y,z)  %</a:t>
            </a:r>
            <a:r>
              <a:rPr lang="en-US" altLang="zh-CN" b="0" i="0" dirty="0">
                <a:solidFill>
                  <a:srgbClr val="6A6A6A"/>
                </a:solidFill>
                <a:effectLst/>
                <a:latin typeface="Arial" panose="020B0604020202020204" pitchFamily="34" charset="0"/>
              </a:rPr>
              <a:t> Surface plot with colormap-based 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</a:t>
            </a:r>
            <a:r>
              <a:rPr lang="en-US" altLang="zh-CN" b="0" i="0" dirty="0">
                <a:solidFill>
                  <a:srgbClr val="6A6A6A"/>
                </a:solidFill>
                <a:effectLst/>
                <a:latin typeface="Arial" panose="020B0604020202020204" pitchFamily="34" charset="0"/>
              </a:rPr>
              <a:t>ighting</a:t>
            </a:r>
            <a:endParaRPr lang="es-E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title('surfl(x,y,z)')</a:t>
            </a: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42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571999" y="1070227"/>
            <a:ext cx="1565154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221985"/>
              </p:ext>
            </p:extLst>
          </p:nvPr>
        </p:nvGraphicFramePr>
        <p:xfrm>
          <a:off x="6516216" y="1340768"/>
          <a:ext cx="2260004" cy="1102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公式" r:id="rId3" imgW="1091726" imgH="533169" progId="Equation.3">
                  <p:embed/>
                </p:oleObj>
              </mc:Choice>
              <mc:Fallback>
                <p:oleObj name="公式" r:id="rId3" imgW="1091726" imgH="533169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1340768"/>
                        <a:ext cx="2260004" cy="11021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642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571999" y="1070227"/>
            <a:ext cx="1565154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EFA8F295-AAB9-4CA9-843C-A6F89A471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745941"/>
            <a:ext cx="7344765" cy="570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781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52513"/>
            <a:ext cx="7772400" cy="5029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标准三维曲面</a:t>
            </a: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sphere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函数的调用格式为：</a:t>
            </a:r>
          </a:p>
          <a:p>
            <a:pPr>
              <a:buNone/>
            </a:pP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x,y,z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]=sphere(n)</a:t>
            </a: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cylinder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函数的调用格式为：</a:t>
            </a:r>
          </a:p>
          <a:p>
            <a:pPr>
              <a:buNone/>
            </a:pP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x,y,z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]=sphere(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R,n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还有一个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peaks 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函数，称为多峰函数，常用于三维曲面的演示。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65252" name="Rectangle 4"/>
          <p:cNvSpPr>
            <a:spLocks noGrp="1" noChangeArrowheads="1"/>
          </p:cNvSpPr>
          <p:nvPr>
            <p:ph idx="1"/>
          </p:nvPr>
        </p:nvSpPr>
        <p:spPr>
          <a:xfrm>
            <a:off x="628650" y="1124744"/>
            <a:ext cx="7886700" cy="505221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5-24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绘制标准三维曲面图形。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程序如下：</a:t>
            </a:r>
            <a:endParaRPr lang="zh-CN" altLang="de-DE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de-DE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t=0:pi/20:2*pi;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de-DE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[x,y,z]= </a:t>
            </a:r>
            <a:r>
              <a:rPr lang="de-DE" altLang="zh-CN" sz="2800" b="1" dirty="0">
                <a:solidFill>
                  <a:srgbClr val="00B0F0"/>
                </a:solidFill>
                <a:latin typeface="Times New Roman" panose="02020603050405020304" pitchFamily="18" charset="0"/>
              </a:rPr>
              <a:t>cylinder</a:t>
            </a:r>
            <a:r>
              <a:rPr lang="de-DE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(2+sin(t),30);</a:t>
            </a:r>
            <a:endParaRPr lang="es-E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subplot(1,3,1);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surf</a:t>
            </a: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(x,y,z);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subplot(1,3,2);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[x,y,z]=</a:t>
            </a:r>
            <a:r>
              <a:rPr lang="es-ES" altLang="zh-CN" sz="2800" b="1" dirty="0">
                <a:solidFill>
                  <a:srgbClr val="00B0F0"/>
                </a:solidFill>
                <a:latin typeface="Times New Roman" panose="02020603050405020304" pitchFamily="18" charset="0"/>
              </a:rPr>
              <a:t>sphere</a:t>
            </a: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surf</a:t>
            </a: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(x,y,z);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subplot(1,3,3);</a:t>
            </a: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x,y,z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]=</a:t>
            </a:r>
            <a:r>
              <a:rPr lang="en-US" altLang="zh-CN" sz="2800" b="1" dirty="0">
                <a:solidFill>
                  <a:srgbClr val="00B0F0"/>
                </a:solidFill>
                <a:latin typeface="Times New Roman" panose="02020603050405020304" pitchFamily="18" charset="0"/>
              </a:rPr>
              <a:t>peaks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(30);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meshz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x,y,z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 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B1ADF7C-F479-47BD-85A7-AADD2926A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658" y="760392"/>
            <a:ext cx="8986146" cy="545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326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992927"/>
            <a:ext cx="3816424" cy="36724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66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5.2.3  </a:t>
            </a:r>
            <a:r>
              <a:rPr lang="zh-CN" altLang="en-US" b="1" dirty="0">
                <a:solidFill>
                  <a:srgbClr val="000066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其他三维图形</a:t>
            </a:r>
            <a:endParaRPr lang="en-US" altLang="zh-CN" b="1" dirty="0">
              <a:solidFill>
                <a:srgbClr val="000066"/>
              </a:solidFill>
              <a:highlight>
                <a:srgbClr val="FFFF00"/>
              </a:highlight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0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．三维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条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形图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bar3(y)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bar3(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．三维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饼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图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pie3(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x,explode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．三维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实心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图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fill3(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x,y,z,c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zh-CN" altLang="en-US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4860032" y="1556792"/>
            <a:ext cx="374441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0"/>
              </a:spcBef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4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．三维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</a:rPr>
              <a:t>散点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图</a:t>
            </a:r>
          </a:p>
          <a:p>
            <a:pPr marL="228600" indent="-228600">
              <a:spcBef>
                <a:spcPts val="0"/>
              </a:spcBef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scatter3(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x,y,z,c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)</a:t>
            </a:r>
          </a:p>
          <a:p>
            <a:pPr marL="228600" indent="-228600">
              <a:spcBef>
                <a:spcPts val="0"/>
              </a:spcBef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5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．三维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</a:rPr>
              <a:t>杆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图</a:t>
            </a:r>
          </a:p>
          <a:p>
            <a:pPr marL="228600" indent="-228600">
              <a:spcBef>
                <a:spcPts val="0"/>
              </a:spcBef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stem3(z)</a:t>
            </a:r>
          </a:p>
          <a:p>
            <a:pPr marL="228600" indent="-228600">
              <a:spcBef>
                <a:spcPts val="0"/>
              </a:spcBef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stem3(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x,y,z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)</a:t>
            </a:r>
          </a:p>
          <a:p>
            <a:pPr marL="228600" indent="-228600">
              <a:spcBef>
                <a:spcPts val="0"/>
              </a:spcBef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6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．三维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</a:rPr>
              <a:t>箭头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图</a:t>
            </a:r>
          </a:p>
          <a:p>
            <a:pPr marL="228600" indent="-228600">
              <a:spcBef>
                <a:spcPts val="0"/>
              </a:spcBef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quiver3(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x,y,z,u,v,w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)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66276" name="Rectangle 4"/>
          <p:cNvSpPr>
            <a:spLocks noGrp="1" noChangeArrowheads="1"/>
          </p:cNvSpPr>
          <p:nvPr>
            <p:ph idx="1"/>
          </p:nvPr>
        </p:nvSpPr>
        <p:spPr>
          <a:xfrm>
            <a:off x="395288" y="764704"/>
            <a:ext cx="8291512" cy="55451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5-20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绘制三维图形：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魔方阵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的三维条形图。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(2)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以三维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杆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图形式绘制曲线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y=2sin(x)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(3)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已知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x=[2347,1827,2043,3025]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，绘制三维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饼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图。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(4)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用随机的顶点坐标值画出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五个黄色三角形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程序如下：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subplot(3,2,1);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bar3(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magic(4))</a:t>
            </a:r>
            <a:endParaRPr lang="es-E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subplot(3,2,2);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y=2*sin(0:pi/10:2*pi);</a:t>
            </a: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stem3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(y);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subplot(3,2,3);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pie3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([2347,1827,2043,3025]);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subplot(3,2,4);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fill3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(rand(3,5),rand(3,5),rand(3,5), ‘y’ 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AEC3ADB7-1C55-4E7C-9F3D-47E8CC56C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580448"/>
            <a:ext cx="7331967" cy="580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2633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8B66C898-C32D-4F34-BD80-28B9A3E70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91" y="764704"/>
            <a:ext cx="8856984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  <a:cs typeface="Arial" panose="020B0604020202020204" pitchFamily="34" charset="0"/>
              </a:rPr>
              <a:t>scatter3(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Arial Unicode MS"/>
                <a:ea typeface="Menlo"/>
                <a:cs typeface="Arial" panose="020B0604020202020204" pitchFamily="34" charset="0"/>
                <a:hlinkClick r:id="rId2"/>
              </a:rPr>
              <a:t>X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  <a:cs typeface="Arial" panose="020B0604020202020204" pitchFamily="34" charset="0"/>
              </a:rPr>
              <a:t>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Arial Unicode MS"/>
                <a:ea typeface="Menlo"/>
                <a:cs typeface="Arial" panose="020B0604020202020204" pitchFamily="34" charset="0"/>
                <a:hlinkClick r:id="rId3"/>
              </a:rPr>
              <a:t>Y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  <a:cs typeface="Arial" panose="020B0604020202020204" pitchFamily="34" charset="0"/>
              </a:rPr>
              <a:t>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Arial Unicode MS"/>
                <a:ea typeface="Menlo"/>
                <a:cs typeface="Arial" panose="020B0604020202020204" pitchFamily="34" charset="0"/>
                <a:hlinkClick r:id="rId4"/>
              </a:rPr>
              <a:t>Z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  <a:cs typeface="Arial" panose="020B0604020202020204" pitchFamily="34" charset="0"/>
              </a:rPr>
              <a:t>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Arial Unicode MS"/>
                <a:ea typeface="Menlo"/>
                <a:cs typeface="Arial" panose="020B0604020202020204" pitchFamily="34" charset="0"/>
                <a:hlinkClick r:id="rId5"/>
              </a:rPr>
              <a:t>S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  <a:cs typeface="Arial" panose="020B0604020202020204" pitchFamily="34" charset="0"/>
              </a:rPr>
              <a:t>)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 draws each circle with the size specified by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S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. To plot each circle with equal size, specify 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S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 as a scalar. To plot each circle with a specific size, specify 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S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 as a vector.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7260BDE7-B019-4993-8DCF-63B4FCF4A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25" y="2060848"/>
            <a:ext cx="8857450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  <a:cs typeface="Arial" panose="020B0604020202020204" pitchFamily="34" charset="0"/>
              </a:rPr>
              <a:t>scatter3(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Arial Unicode MS"/>
                <a:ea typeface="Menlo"/>
                <a:cs typeface="Arial" panose="020B0604020202020204" pitchFamily="34" charset="0"/>
                <a:hlinkClick r:id="rId2"/>
              </a:rPr>
              <a:t>X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  <a:cs typeface="Arial" panose="020B0604020202020204" pitchFamily="34" charset="0"/>
              </a:rPr>
              <a:t>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Arial Unicode MS"/>
                <a:ea typeface="Menlo"/>
                <a:cs typeface="Arial" panose="020B0604020202020204" pitchFamily="34" charset="0"/>
                <a:hlinkClick r:id="rId3"/>
              </a:rPr>
              <a:t>Y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  <a:cs typeface="Arial" panose="020B0604020202020204" pitchFamily="34" charset="0"/>
              </a:rPr>
              <a:t>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Arial Unicode MS"/>
                <a:ea typeface="Menlo"/>
                <a:cs typeface="Arial" panose="020B0604020202020204" pitchFamily="34" charset="0"/>
                <a:hlinkClick r:id="rId4"/>
              </a:rPr>
              <a:t>Z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  <a:cs typeface="Arial" panose="020B0604020202020204" pitchFamily="34" charset="0"/>
              </a:rPr>
              <a:t>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Arial Unicode MS"/>
                <a:ea typeface="Menlo"/>
                <a:cs typeface="Arial" panose="020B0604020202020204" pitchFamily="34" charset="0"/>
                <a:hlinkClick r:id="rId5"/>
              </a:rPr>
              <a:t>S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  <a:cs typeface="Arial" panose="020B0604020202020204" pitchFamily="34" charset="0"/>
              </a:rPr>
              <a:t>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Arial Unicode MS"/>
                <a:ea typeface="Menlo"/>
                <a:cs typeface="Arial" panose="020B0604020202020204" pitchFamily="34" charset="0"/>
                <a:hlinkClick r:id="rId6"/>
              </a:rPr>
              <a:t>C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  <a:cs typeface="Arial" panose="020B0604020202020204" pitchFamily="34" charset="0"/>
              </a:rPr>
              <a:t>)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 draws each circle with the color specified by 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C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.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D49D4A61-5E8E-441C-A344-303A3A56C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70" y="2934425"/>
            <a:ext cx="8837806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figure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[X,Y,Z] = sphere(16);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x = [0.5*X(:); 0.75*X(:); X(:)];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y = [0.5*Y(:); 0.75*Y(:); Y(:)];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z = [0.5*Z(:); 0.75*Z(:); Z(:)];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scatter3(x,y,z)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282781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4CDBF961-A960-44EA-B4BC-BB8F9C866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980728"/>
            <a:ext cx="6840001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11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65543EF-5A2C-491D-B28D-BDE951B0D711}"/>
              </a:ext>
            </a:extLst>
          </p:cNvPr>
          <p:cNvSpPr txBox="1"/>
          <p:nvPr/>
        </p:nvSpPr>
        <p:spPr>
          <a:xfrm>
            <a:off x="179512" y="764704"/>
            <a:ext cx="849694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图的横坐标是从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到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3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代表第一行，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2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代表第二行，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3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代表第三行，第一行的数据是不是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1 2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，那就对应着横坐标为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的位置往上数一下，是不是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1 2 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，同理第二行是 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3 3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，第三行是 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2 5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；这样是不是就清晰了。 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6105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50DBCA42-EB5C-44E6-9122-F3BD5C9EB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264" y="636657"/>
            <a:ext cx="8677472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%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  <a:cs typeface="Arial" panose="020B0604020202020204" pitchFamily="34" charset="0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draws a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surf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 plot of an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-by-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 sphere in the current figure.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eaLnBrk="0" hangingPunct="0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%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  <a:cs typeface="Arial" panose="020B0604020202020204" pitchFamily="34" charset="0"/>
              </a:rPr>
              <a:t>[X,Y,Z] = sphere(...)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returns the coordinates of the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-by-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 sphere in three matrices that are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(n+1)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-by-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(n+1)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 in size. You draw the sphere with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surf(X,Y,Z)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 or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mesh(X,Y,Z)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[X,Y,Z] = sphere(16);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x = [0.5*X(:); 0.75*X(:); X(:)];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y = [0.5*Y(:); 0.75*Y(:); Y(:)];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z = [0.5*Z(:); 0.75*Z(:); Z(:)];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eaLnBrk="0" hangingPunct="0"/>
            <a:r>
              <a:rPr lang="en-US" altLang="zh-CN" dirty="0">
                <a:solidFill>
                  <a:srgbClr val="404040"/>
                </a:solidFill>
                <a:latin typeface="Arial Unicode MS"/>
              </a:rPr>
              <a:t>%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Define vectors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 and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c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 to specify the size and color of each marker.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hangingPunct="0"/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S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Menlo"/>
              </a:rPr>
              <a:t>repmat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([50,25,10],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Menlo"/>
              </a:rPr>
              <a:t>nume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l(X),1);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eaLnBrk="0" hangingPunct="0"/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C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Menlo"/>
              </a:rPr>
              <a:t>repmat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([1,2,3],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Menlo"/>
              </a:rPr>
              <a:t>numel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(X),1);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eaLnBrk="0" hangingPunct="0"/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s = S(:);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eaLnBrk="0" hangingPunct="0"/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c = C(:);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eaLnBrk="0" hangingPunct="0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%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 Create a 3-D scatter plot and use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view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 to change the angle of the axes in the figure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cs typeface="Arial" panose="020B0604020202020204" pitchFamily="34" charset="0"/>
            </a:endParaRPr>
          </a:p>
          <a:p>
            <a:pPr eaLnBrk="0" hangingPunct="0"/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figure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eaLnBrk="0" hangingPunct="0"/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scatter3(x,y,z,s,c)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eaLnBrk="0" hangingPunct="0"/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view(40,35)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196946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13D0087C-ED79-449E-88D3-4E8E3A75E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605" y="908721"/>
            <a:ext cx="7015082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2652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D1D32F19-543D-4F58-B087-6EAB86AB3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32" y="1340768"/>
            <a:ext cx="8316416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  <a:cs typeface="Arial" panose="020B0604020202020204" pitchFamily="34" charset="0"/>
              </a:rPr>
              <a:t>B = repmat(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Arial Unicode MS"/>
                <a:ea typeface="Menlo"/>
                <a:cs typeface="Arial" panose="020B0604020202020204" pitchFamily="34" charset="0"/>
                <a:hlinkClick r:id="rId2"/>
              </a:rPr>
              <a:t>A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  <a:cs typeface="Arial" panose="020B0604020202020204" pitchFamily="34" charset="0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Arial Unicode MS"/>
                <a:ea typeface="Menlo"/>
                <a:cs typeface="Arial" panose="020B0604020202020204" pitchFamily="34" charset="0"/>
                <a:hlinkClick r:id="rId3"/>
              </a:rPr>
              <a:t>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  <a:cs typeface="Arial" panose="020B0604020202020204" pitchFamily="34" charset="0"/>
              </a:rPr>
              <a:t>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 returns an array containing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Menlo"/>
              </a:rPr>
              <a:t>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 copies of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Menlo"/>
              </a:rPr>
              <a:t>A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in the row and column dimensions. The size of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B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 is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size(A)*n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 when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A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is a matrix.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xmlns="" id="{52210433-275E-4EC7-8A87-550F1EC21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81" y="2767280"/>
            <a:ext cx="8910736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  <a:cs typeface="Arial" panose="020B0604020202020204" pitchFamily="34" charset="0"/>
              </a:rPr>
              <a:t>B = repmat(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Arial Unicode MS"/>
                <a:ea typeface="Menlo"/>
                <a:cs typeface="Arial" panose="020B0604020202020204" pitchFamily="34" charset="0"/>
                <a:hlinkClick r:id="rId2"/>
              </a:rPr>
              <a:t>A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  <a:cs typeface="Arial" panose="020B0604020202020204" pitchFamily="34" charset="0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Arial Unicode MS"/>
                <a:ea typeface="Menlo"/>
                <a:cs typeface="Arial" panose="020B0604020202020204" pitchFamily="34" charset="0"/>
                <a:hlinkClick r:id="rId4"/>
              </a:rPr>
              <a:t>r1,...,rN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  <a:cs typeface="Arial" panose="020B0604020202020204" pitchFamily="34" charset="0"/>
              </a:rPr>
              <a:t>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 specifies a list of scalars,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r1,..,rN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, that describes how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copies of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Menlo"/>
              </a:rPr>
              <a:t>A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are arranged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in each dimension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. When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A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 has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 dimensions, the size of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B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 is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size(A).*[r1...rN]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. For example,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repmat([1 2; 3 4],2,3)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 returns a 4-by-6 matrix.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381569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BAFC1E3D-2433-4D42-862B-BAAF85410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75" y="556552"/>
            <a:ext cx="6062546" cy="584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  <a:cs typeface="Arial" panose="020B0604020202020204" pitchFamily="34" charset="0"/>
              </a:rPr>
              <a:t>n = numel(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4B87"/>
                </a:solidFill>
                <a:effectLst/>
                <a:latin typeface="Arial Unicode MS"/>
                <a:ea typeface="Menlo"/>
                <a:cs typeface="Arial" panose="020B0604020202020204" pitchFamily="34" charset="0"/>
                <a:hlinkClick r:id="rId2"/>
              </a:rPr>
              <a:t>A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  <a:cs typeface="Arial" panose="020B0604020202020204" pitchFamily="34" charset="0"/>
              </a:rPr>
              <a:t>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 returns the number of elements,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, in array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A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, equivalent to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prod(size(A))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% Create a 4-by-4-by-2 matrix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A = magic(4);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A(:,:,2) = A’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Menlo"/>
                <a:cs typeface="Arial" panose="020B0604020202020204" pitchFamily="34" charset="0"/>
              </a:rPr>
              <a:t>A =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Unicode MS"/>
              <a:ea typeface="Menlo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Menlo"/>
                <a:cs typeface="Arial" panose="020B0604020202020204" pitchFamily="34" charset="0"/>
              </a:rPr>
              <a:t>A(:,:,1) = 16 2 3 13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Unicode MS"/>
              <a:ea typeface="Menlo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FF0000"/>
                </a:solidFill>
                <a:latin typeface="Arial Unicode MS"/>
                <a:ea typeface="Menlo"/>
                <a:cs typeface="Arial" panose="020B0604020202020204" pitchFamily="34" charset="0"/>
              </a:rPr>
              <a:t>       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Menlo"/>
                <a:cs typeface="Arial" panose="020B0604020202020204" pitchFamily="34" charset="0"/>
              </a:rPr>
              <a:t>5 11 10 8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Unicode MS"/>
              <a:ea typeface="Menlo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FF0000"/>
                </a:solidFill>
                <a:latin typeface="Arial Unicode MS"/>
                <a:ea typeface="Menlo"/>
                <a:cs typeface="Arial" panose="020B0604020202020204" pitchFamily="34" charset="0"/>
              </a:rPr>
              <a:t>       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Menlo"/>
                <a:cs typeface="Arial" panose="020B0604020202020204" pitchFamily="34" charset="0"/>
              </a:rPr>
              <a:t>9 7 6 12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Unicode MS"/>
              <a:ea typeface="Menlo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FF0000"/>
                </a:solidFill>
                <a:latin typeface="Arial Unicode MS"/>
                <a:ea typeface="Menlo"/>
                <a:cs typeface="Arial" panose="020B0604020202020204" pitchFamily="34" charset="0"/>
              </a:rPr>
              <a:t>       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Menlo"/>
                <a:cs typeface="Arial" panose="020B0604020202020204" pitchFamily="34" charset="0"/>
              </a:rPr>
              <a:t>4 14 15 1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Unicode MS"/>
              <a:ea typeface="Menlo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Menlo"/>
                <a:cs typeface="Arial" panose="020B0604020202020204" pitchFamily="34" charset="0"/>
              </a:rPr>
              <a:t>A(:,:,2) = 16 5 9 4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Unicode MS"/>
              <a:ea typeface="Menlo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FF0000"/>
                </a:solidFill>
                <a:latin typeface="Arial Unicode MS"/>
                <a:ea typeface="Menlo"/>
                <a:cs typeface="Arial" panose="020B0604020202020204" pitchFamily="34" charset="0"/>
              </a:rPr>
              <a:t>        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Menlo"/>
                <a:cs typeface="Arial" panose="020B0604020202020204" pitchFamily="34" charset="0"/>
              </a:rPr>
              <a:t>2 11 7 14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Unicode MS"/>
              <a:ea typeface="Menlo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FF0000"/>
                </a:solidFill>
                <a:latin typeface="Arial Unicode MS"/>
                <a:ea typeface="Menlo"/>
                <a:cs typeface="Arial" panose="020B0604020202020204" pitchFamily="34" charset="0"/>
              </a:rPr>
              <a:t>        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Menlo"/>
                <a:cs typeface="Arial" panose="020B0604020202020204" pitchFamily="34" charset="0"/>
              </a:rPr>
              <a:t>3 10 6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Menlo"/>
                <a:cs typeface="Arial" panose="020B0604020202020204" pitchFamily="34" charset="0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Menlo"/>
                <a:cs typeface="Arial" panose="020B0604020202020204" pitchFamily="34" charset="0"/>
              </a:rPr>
              <a:t>15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Unicode MS"/>
              <a:ea typeface="Menlo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FF0000"/>
                </a:solidFill>
                <a:latin typeface="Arial Unicode MS"/>
                <a:ea typeface="Menlo"/>
                <a:cs typeface="Arial" panose="020B0604020202020204" pitchFamily="34" charset="0"/>
              </a:rPr>
              <a:t>       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Menlo"/>
                <a:cs typeface="Arial" panose="020B0604020202020204" pitchFamily="34" charset="0"/>
              </a:rPr>
              <a:t>13 8 12 1 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  <a:cs typeface="Arial" panose="020B0604020202020204" pitchFamily="34" charset="0"/>
              </a:rPr>
              <a:t>%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  <a:cs typeface="Arial" panose="020B0604020202020204" pitchFamily="34" charset="0"/>
              </a:rPr>
              <a:t>numel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 counts 32 elements in the matrix.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  <a:cs typeface="Arial" panose="020B0604020202020204" pitchFamily="34" charset="0"/>
              </a:rPr>
              <a:t>n = numel(A)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FF0000"/>
                </a:solidFill>
                <a:latin typeface="Arial Unicode MS"/>
                <a:cs typeface="Arial" panose="020B0604020202020204" pitchFamily="34" charset="0"/>
              </a:rPr>
              <a:t>32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2FF91C3E-D537-4250-A7EC-D21760277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3341931"/>
            <a:ext cx="65" cy="276999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1356745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6D3D7421-2CA7-45E9-A817-11CA4E518D0C}"/>
              </a:ext>
            </a:extLst>
          </p:cNvPr>
          <p:cNvSpPr txBox="1"/>
          <p:nvPr/>
        </p:nvSpPr>
        <p:spPr>
          <a:xfrm>
            <a:off x="179512" y="764704"/>
            <a:ext cx="856895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 = -3:0.5:3;</a:t>
            </a:r>
          </a:p>
          <a:p>
            <a:r>
              <a:rPr lang="en-US" altLang="zh-CN" sz="2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y = -3:0.5:3;</a:t>
            </a:r>
          </a:p>
          <a:p>
            <a:r>
              <a:rPr lang="es-ES" altLang="zh-CN" sz="2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[X,Y] = meshgrid(x, y);</a:t>
            </a:r>
          </a:p>
          <a:p>
            <a:r>
              <a:rPr lang="pl-PL" altLang="zh-CN" sz="2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Z = Y.^2 - X.^2;</a:t>
            </a:r>
          </a:p>
          <a:p>
            <a:r>
              <a:rPr lang="pl-PL" altLang="zh-CN" sz="2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[U,V,W] = surfnorm(Z);</a:t>
            </a:r>
            <a:r>
              <a:rPr lang="en-US" altLang="zh-CN" sz="2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%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 plots a surface of the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matrix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Z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 with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surf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 and displays its surface normals as radiating vectors.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pl-PL" altLang="zh-CN" sz="20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figure</a:t>
            </a:r>
          </a:p>
          <a:p>
            <a:pPr marL="228600" indent="-228600">
              <a:spcBef>
                <a:spcPts val="0"/>
              </a:spcBef>
            </a:pPr>
            <a:r>
              <a:rPr lang="pl-PL" altLang="zh-CN" sz="2000" b="0" i="0" u="none" strike="noStrike" baseline="0" dirty="0">
                <a:solidFill>
                  <a:srgbClr val="FF0000"/>
                </a:solidFill>
                <a:latin typeface="Courier New" panose="02070309020205020404" pitchFamily="49" charset="0"/>
              </a:rPr>
              <a:t>quiver3</a:t>
            </a:r>
            <a:r>
              <a:rPr lang="pl-PL" altLang="zh-CN" sz="2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(Z,U,V,W)</a:t>
            </a:r>
            <a:r>
              <a:rPr lang="en-US" altLang="zh-CN" sz="2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%</a:t>
            </a:r>
            <a:r>
              <a:rPr lang="zh-CN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三维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</a:rPr>
              <a:t>箭头</a:t>
            </a:r>
            <a:r>
              <a:rPr lang="zh-CN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图</a:t>
            </a:r>
            <a:r>
              <a:rPr lang="pl-PL" altLang="zh-CN" sz="2000" b="0" i="0" u="none" strike="noStrike" baseline="0" dirty="0">
                <a:solidFill>
                  <a:srgbClr val="FF0000"/>
                </a:solidFill>
                <a:latin typeface="Courier New" panose="02070309020205020404" pitchFamily="49" charset="0"/>
              </a:rPr>
              <a:t>quiver3</a:t>
            </a:r>
            <a:r>
              <a:rPr lang="en-U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(</a:t>
            </a:r>
            <a:r>
              <a:rPr lang="en-US" altLang="zh-CN" sz="2000" b="1" dirty="0" err="1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x,y,z,u,v,w</a:t>
            </a:r>
            <a:r>
              <a:rPr lang="en-U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)</a:t>
            </a:r>
          </a:p>
          <a:p>
            <a:endParaRPr lang="pl-PL" altLang="zh-CN" sz="20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view(-35,45)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853F99B0-E7A4-49F9-A7DA-62DB347BC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4581128"/>
            <a:ext cx="8352928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  <a:cs typeface="Arial" panose="020B0604020202020204" pitchFamily="34" charset="0"/>
              </a:rPr>
              <a:t>quiver3(z,u,v,w)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 plots vectors with directions determined by components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(u,v,w)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 at equally spaced points along the surface 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z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. 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19176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69A01605-72E5-47D7-BC1E-425E135BE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7" y="908720"/>
            <a:ext cx="7314737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1922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62366ED-D53F-4DB9-90F0-9698755C1847}"/>
              </a:ext>
            </a:extLst>
          </p:cNvPr>
          <p:cNvSpPr txBox="1"/>
          <p:nvPr/>
        </p:nvSpPr>
        <p:spPr>
          <a:xfrm>
            <a:off x="107504" y="764704"/>
            <a:ext cx="770485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altLang="zh-C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[X,Y] = meshgrid(-2:0.25:2,-1:0.2:1);</a:t>
            </a:r>
          </a:p>
          <a:p>
            <a:r>
              <a:rPr lang="pl-PL" altLang="zh-C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Z = X.* exp(-X.^2 - Y.^2);</a:t>
            </a:r>
          </a:p>
          <a:p>
            <a:r>
              <a:rPr lang="pl-PL" altLang="zh-C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[U,V,W] = surfnorm(X,Y,Z);</a:t>
            </a:r>
          </a:p>
          <a:p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figure</a:t>
            </a:r>
          </a:p>
          <a:p>
            <a:r>
              <a:rPr lang="pl-PL" altLang="zh-CN" sz="2400" b="0" i="0" u="none" strike="noStrike" baseline="0" dirty="0">
                <a:solidFill>
                  <a:srgbClr val="FF0000"/>
                </a:solidFill>
                <a:latin typeface="Courier New" panose="02070309020205020404" pitchFamily="49" charset="0"/>
              </a:rPr>
              <a:t>quiver3</a:t>
            </a:r>
            <a:r>
              <a:rPr lang="pl-PL" altLang="zh-C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(X,Y,Z,U,V,W,0.5)</a:t>
            </a:r>
          </a:p>
          <a:p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en-US" altLang="zh-CN" sz="2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</a:p>
          <a:p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surf(X,Y,Z)</a:t>
            </a:r>
          </a:p>
          <a:p>
            <a:r>
              <a:rPr lang="en-US" altLang="zh-CN" sz="2400" b="0" i="0" u="none" strike="noStrike" baseline="0" dirty="0">
                <a:solidFill>
                  <a:srgbClr val="FF0000"/>
                </a:solidFill>
                <a:latin typeface="Courier New" panose="02070309020205020404" pitchFamily="49" charset="0"/>
              </a:rPr>
              <a:t>view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(-35,45)</a:t>
            </a:r>
          </a:p>
          <a:p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axis([-2 2 -1 1 -.6 .6])</a:t>
            </a:r>
          </a:p>
          <a:p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en-US" altLang="zh-CN" sz="2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off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3B735873-A7F3-4A31-B8BD-C58288AE9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4646747"/>
            <a:ext cx="8712968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  <a:cs typeface="Arial" panose="020B0604020202020204" pitchFamily="34" charset="0"/>
              </a:rPr>
              <a:t>quiver3(x,y,z,u,v,w)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 plots vectors with directions determined by components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(u,v,w)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 at points determined by 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(x,y,z)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. The matrices 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x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y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z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u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v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, and 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w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 must all be the same size and contain the corresponding position and vector components.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017477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DD36252A-D06C-406D-A76D-A63EBA47F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692696"/>
            <a:ext cx="7391355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64829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67300" name="Rectangle 4"/>
          <p:cNvSpPr>
            <a:spLocks noGrp="1" noChangeArrowheads="1"/>
          </p:cNvSpPr>
          <p:nvPr>
            <p:ph idx="1"/>
          </p:nvPr>
        </p:nvSpPr>
        <p:spPr>
          <a:xfrm>
            <a:off x="395536" y="1268760"/>
            <a:ext cx="8352928" cy="4351338"/>
          </a:xfrm>
        </p:spPr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5-21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绘制多峰函数的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瀑布图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等高线图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。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程序如下：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subplot(1,2,1);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[X,Y,Z]=peaks(30);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waterfall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(X,Y,Z)</a:t>
            </a:r>
          </a:p>
          <a:p>
            <a:pPr>
              <a:buFontTx/>
              <a:buNone/>
            </a:pP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xlabel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('X-axis'),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ylabel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('Y-axis'),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zlabel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('Z-axis');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subplot(1,2,2);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contour3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(X,Y,Z,12,'k');        %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其中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12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代表高度的等级数</a:t>
            </a:r>
          </a:p>
          <a:p>
            <a:pPr>
              <a:buFontTx/>
              <a:buNone/>
            </a:pP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xlabel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('X-axis'),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ylabel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('Y-axis'),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zlabel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('Z-axis');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D918C2B7-463F-498D-8C64-EEBA4E626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19" y="764704"/>
            <a:ext cx="7420502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6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BFEAB635-B00D-40DF-98EC-ADA8B2498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620688"/>
            <a:ext cx="6898042" cy="6632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A=[1 2 3;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4D4D4D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 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3 2 5;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4D4D4D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 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4 2 3]; 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plot(A); 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title(“EG举例”) 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zh-CN" altLang="zh-CN" sz="30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2050" name="Picture 2" descr="这里写图片描述">
            <a:extLst>
              <a:ext uri="{FF2B5EF4-FFF2-40B4-BE49-F238E27FC236}">
                <a16:creationId xmlns:a16="http://schemas.microsoft.com/office/drawing/2014/main" xmlns="" id="{1205FC03-8F21-46F2-A479-403C72E80B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6" t="17488" r="7957" b="5275"/>
          <a:stretch/>
        </p:blipFill>
        <p:spPr bwMode="auto">
          <a:xfrm>
            <a:off x="4067945" y="2780929"/>
            <a:ext cx="4519488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78393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720233"/>
            <a:ext cx="8263830" cy="797849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5.4  </a:t>
            </a:r>
            <a:r>
              <a:rPr lang="zh-CN" altLang="en-US" sz="28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隐函数绘图</a:t>
            </a:r>
            <a:endParaRPr lang="zh-CN" altLang="zh-CN" sz="2800" dirty="0">
              <a:solidFill>
                <a:srgbClr val="000066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57037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600200"/>
            <a:ext cx="864235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</a:rPr>
              <a:t>5.4.1  </a:t>
            </a:r>
            <a:r>
              <a:rPr lang="zh-CN" altLang="zh-CN" sz="2800" b="1" dirty="0">
                <a:solidFill>
                  <a:srgbClr val="000066"/>
                </a:solidFill>
              </a:rPr>
              <a:t>隐函数二维绘图</a:t>
            </a:r>
            <a:endParaRPr lang="en-US" altLang="zh-CN" sz="2800" b="1" dirty="0">
              <a:solidFill>
                <a:srgbClr val="000066"/>
              </a:solidFill>
            </a:endParaRPr>
          </a:p>
          <a:p>
            <a:pPr marL="0" indent="0">
              <a:buNone/>
            </a:pPr>
            <a:endParaRPr lang="zh-CN" altLang="zh-CN" sz="1000" b="1" dirty="0">
              <a:solidFill>
                <a:srgbClr val="000066"/>
              </a:solidFill>
            </a:endParaRP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对于函数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f = f(x)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ezplot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函数的调用格式为：</a:t>
            </a:r>
          </a:p>
          <a:p>
            <a:pPr>
              <a:buFontTx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ezplot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(f)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：在默认区间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-2π&lt;x&lt;2π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f = f(x)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的图形。</a:t>
            </a:r>
          </a:p>
          <a:p>
            <a:pPr>
              <a:buFontTx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ezplot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(f, [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a,b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])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：在区间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a&lt;x&lt;b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f = f(x)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的图形。</a:t>
            </a:r>
          </a:p>
        </p:txBody>
      </p:sp>
    </p:spTree>
    <p:extLst>
      <p:ext uri="{BB962C8B-B14F-4D97-AF65-F5344CB8AC3E}">
        <p14:creationId xmlns:p14="http://schemas.microsoft.com/office/powerpoint/2010/main" val="55184052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5" name="Rectangle 3"/>
          <p:cNvSpPr>
            <a:spLocks noGrp="1" noChangeArrowheads="1"/>
          </p:cNvSpPr>
          <p:nvPr>
            <p:ph idx="1"/>
          </p:nvPr>
        </p:nvSpPr>
        <p:spPr>
          <a:xfrm>
            <a:off x="275846" y="1196752"/>
            <a:ext cx="8893175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(2)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对于隐函数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f = f(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ezplot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函数的调用格式为：</a:t>
            </a:r>
          </a:p>
          <a:p>
            <a:pPr>
              <a:buFontTx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ezplot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(f)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：在默认区间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-2π&lt;x&lt;2π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-2π&lt;y&lt;2π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f(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 = 0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的图形。</a:t>
            </a:r>
          </a:p>
          <a:p>
            <a:pPr>
              <a:buFontTx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ezplot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(f,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xmin,xmax,ymin,ymax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]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：在区间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xmin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&lt;x&lt;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xmax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ymin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&lt;y&lt;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ymax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f(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 = 0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的图形。</a:t>
            </a:r>
          </a:p>
          <a:p>
            <a:pPr>
              <a:buFontTx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ezplot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(f,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a,b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]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：在区间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a&lt;x&lt;b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a&lt;y&lt; b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f(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 = 0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的图形。</a:t>
            </a:r>
          </a:p>
        </p:txBody>
      </p:sp>
    </p:spTree>
    <p:extLst>
      <p:ext uri="{BB962C8B-B14F-4D97-AF65-F5344CB8AC3E}">
        <p14:creationId xmlns:p14="http://schemas.microsoft.com/office/powerpoint/2010/main" val="234743062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2419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600200"/>
            <a:ext cx="8964612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(3)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对于参数方程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 = x(t)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 = y(t)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ezplot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函数的调用格式为：</a:t>
            </a:r>
          </a:p>
          <a:p>
            <a:pPr>
              <a:buFontTx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ezplot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：在默认区间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0&lt;t&lt;2π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x=x(t)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y=y(t)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的图形。</a:t>
            </a:r>
          </a:p>
          <a:p>
            <a:pPr>
              <a:buFontTx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ezplot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tmin,tmax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]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：在区间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tmin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&lt; t &lt; 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tmax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x=x(t)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y=y(t)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的图形。</a:t>
            </a:r>
          </a:p>
        </p:txBody>
      </p:sp>
    </p:spTree>
    <p:extLst>
      <p:ext uri="{BB962C8B-B14F-4D97-AF65-F5344CB8AC3E}">
        <p14:creationId xmlns:p14="http://schemas.microsoft.com/office/powerpoint/2010/main" val="332223773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315846" y="1268760"/>
            <a:ext cx="8856984" cy="435133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5-25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隐函数绘图应用举例。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程序如下：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subplot(2,2,1);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ezplot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('x^2+y^2-9');axis equal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subplot(2,2,2);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ezplot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(@(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)x.^3+y.^3-5.*x.*y+1/5)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subplot(2,2,3);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ezplot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('cos(tan(pi*x))',[ 0,1])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subplot(2,2,4);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ezplot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('8*cos(t)','4*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sqrt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itchFamily="18" charset="0"/>
              </a:rPr>
              <a:t>(2)*sin(t)',[0,2*pi])</a:t>
            </a:r>
          </a:p>
        </p:txBody>
      </p:sp>
    </p:spTree>
    <p:extLst>
      <p:ext uri="{BB962C8B-B14F-4D97-AF65-F5344CB8AC3E}">
        <p14:creationId xmlns:p14="http://schemas.microsoft.com/office/powerpoint/2010/main" val="180364567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5B4B89C8-1848-4962-853D-AD796AFAA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577762"/>
            <a:ext cx="6686091" cy="580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4003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720233"/>
            <a:ext cx="8119814" cy="797849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5.4.2  </a:t>
            </a:r>
            <a:r>
              <a:rPr lang="zh-CN" altLang="zh-CN" sz="2800" dirty="0">
                <a:solidFill>
                  <a:srgbClr val="000066"/>
                </a:solidFill>
              </a:rPr>
              <a:t>隐函数三维绘图</a:t>
            </a:r>
            <a:endParaRPr lang="zh-CN" altLang="en-US" sz="2800" dirty="0">
              <a:solidFill>
                <a:srgbClr val="00006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84784"/>
            <a:ext cx="9036496" cy="475252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①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ezsurf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(f)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：绘制曲面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z=f(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，其中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的表示方法与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ezplot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函数相同。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取</a:t>
            </a: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</a:rPr>
              <a:t>默认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范围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</a:rPr>
              <a:t>-2</a:t>
            </a:r>
            <a:r>
              <a:rPr lang="el-GR" altLang="zh-CN" b="1" dirty="0">
                <a:solidFill>
                  <a:srgbClr val="00B050"/>
                </a:solidFill>
                <a:latin typeface="Times New Roman" panose="02020603050405020304" pitchFamily="18" charset="0"/>
              </a:rPr>
              <a:t>π&lt;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</a:rPr>
              <a:t>x&lt;2</a:t>
            </a:r>
            <a:r>
              <a:rPr lang="el-GR" altLang="zh-CN" b="1" dirty="0">
                <a:solidFill>
                  <a:srgbClr val="00B050"/>
                </a:solidFill>
                <a:latin typeface="Times New Roman" panose="02020603050405020304" pitchFamily="18" charset="0"/>
              </a:rPr>
              <a:t>π</a:t>
            </a:r>
            <a:r>
              <a:rPr lang="zh-CN" altLang="el-GR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l-GR" altLang="zh-CN" b="1" dirty="0">
                <a:solidFill>
                  <a:srgbClr val="00B050"/>
                </a:solidFill>
                <a:latin typeface="Times New Roman" panose="02020603050405020304" pitchFamily="18" charset="0"/>
              </a:rPr>
              <a:t>-2π&lt;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</a:rPr>
              <a:t>y&lt;2</a:t>
            </a:r>
            <a:r>
              <a:rPr lang="el-GR" altLang="zh-CN" b="1" dirty="0">
                <a:solidFill>
                  <a:srgbClr val="00B050"/>
                </a:solidFill>
                <a:latin typeface="Times New Roman" panose="02020603050405020304" pitchFamily="18" charset="0"/>
              </a:rPr>
              <a:t>π</a:t>
            </a:r>
            <a:endParaRPr lang="zh-CN" altLang="el-GR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l-GR" b="1" dirty="0">
                <a:solidFill>
                  <a:srgbClr val="000066"/>
                </a:solidFill>
                <a:latin typeface="Times New Roman" panose="02020603050405020304" pitchFamily="18" charset="0"/>
              </a:rPr>
              <a:t>②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ezsurf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(f,[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xmin,xmax,ymin,ymax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])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ezsurf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(f,[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min,max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])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：在指定的区间绘制曲面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z=f(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。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③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ezsurf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x,y,z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：在</a:t>
            </a: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</a:rPr>
              <a:t>默认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区域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</a:rPr>
              <a:t>-2</a:t>
            </a:r>
            <a:r>
              <a:rPr lang="el-GR" altLang="zh-CN" b="1" dirty="0">
                <a:solidFill>
                  <a:srgbClr val="00B050"/>
                </a:solidFill>
                <a:latin typeface="Times New Roman" panose="02020603050405020304" pitchFamily="18" charset="0"/>
              </a:rPr>
              <a:t>π&lt;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</a:rPr>
              <a:t>s&lt;2</a:t>
            </a:r>
            <a:r>
              <a:rPr lang="el-GR" altLang="zh-CN" b="1" dirty="0">
                <a:solidFill>
                  <a:srgbClr val="00B050"/>
                </a:solidFill>
                <a:latin typeface="Times New Roman" panose="02020603050405020304" pitchFamily="18" charset="0"/>
              </a:rPr>
              <a:t>π</a:t>
            </a:r>
            <a:r>
              <a:rPr lang="zh-CN" altLang="el-GR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l-GR" altLang="zh-CN" b="1" dirty="0">
                <a:solidFill>
                  <a:srgbClr val="00B050"/>
                </a:solidFill>
                <a:latin typeface="Times New Roman" panose="02020603050405020304" pitchFamily="18" charset="0"/>
              </a:rPr>
              <a:t>-2π&lt;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</a:rPr>
              <a:t>t&lt;2</a:t>
            </a:r>
            <a:r>
              <a:rPr lang="el-GR" altLang="zh-CN" b="1" dirty="0">
                <a:solidFill>
                  <a:srgbClr val="00B050"/>
                </a:solidFill>
                <a:latin typeface="Times New Roman" panose="02020603050405020304" pitchFamily="18" charset="0"/>
              </a:rPr>
              <a:t>π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上绘制参数方程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x=x(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s,t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y=y(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s,t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z=z(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s,t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的曲面。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④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ezsurf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x,y,z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,[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smin,smax,tmin,tmax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])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ezsurf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x,y,z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,[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min,max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])</a:t>
            </a:r>
            <a:endParaRPr lang="zh-CN" altLang="en-US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8080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2800" dirty="0">
              <a:solidFill>
                <a:srgbClr val="00006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8335838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5-28  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绘制下列曲面</a:t>
            </a:r>
            <a:endParaRPr lang="en-US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endParaRPr lang="en-US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endParaRPr lang="en-US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ezsurf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('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exp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(-s)*cos(t)','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exp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(-s)*sin(t)','t',[0,8,0,5*pi])</a:t>
            </a:r>
            <a:endParaRPr lang="zh-CN" altLang="en-US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7" y="1412776"/>
            <a:ext cx="432048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1688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FBD12253-B5DF-4C0B-AFF1-D77A132D6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706111"/>
            <a:ext cx="6825771" cy="573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6803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>
          <a:xfrm>
            <a:off x="199280" y="1484785"/>
            <a:ext cx="5380832" cy="367240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   5.5.1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视点处理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提供了设置视点的函数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view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。其调用格式为：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view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az,el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其中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az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为方位角，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el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为仰角，它们均以度为单位。系统缺省的视点定义为方位角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-37.5°,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仰角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30°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313348" name="Rectangle 4"/>
          <p:cNvSpPr>
            <a:spLocks noChangeArrowheads="1"/>
          </p:cNvSpPr>
          <p:nvPr/>
        </p:nvSpPr>
        <p:spPr bwMode="auto">
          <a:xfrm>
            <a:off x="179512" y="899865"/>
            <a:ext cx="8229600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en-US" altLang="zh-CN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5.5   </a:t>
            </a:r>
            <a:r>
              <a:rPr lang="zh-CN" altLang="en-US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图形修饰处理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182812"/>
            <a:ext cx="3467100" cy="267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1338"/>
            <a:ext cx="8229600" cy="6096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762000"/>
            <a:ext cx="7772400" cy="5334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5-22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从不同视点绘制多峰函数曲面。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程序如下：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subplot(2,2,1);mesh(peaks);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view(-37.5,30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          %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指定子图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的视点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title('azimuth=-37.5,elevation=30')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subplot(2,2,2);mesh(peaks);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view(0,90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            %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指定子图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的视点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title('azimuth=0,elevation=90')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subplot(2,2,3);mesh(peaks);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view(90,0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             %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指定子图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的视点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title('azimuth=90,elevation=0')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subplot(2,2,4);mesh(peaks);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view(-7,-10)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;            %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指定子图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的视点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title('azimuth=-7,elevation=-10')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LAB第3版模板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90232A88-0749-4393-8A6C-FAFC0692805F}" vid="{09180F0F-C03E-4E3B-A7D3-1EE2DDF9751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MATLAB第3版模板</Template>
  <TotalTime>5239</TotalTime>
  <Words>5715</Words>
  <Application>Microsoft Office PowerPoint</Application>
  <PresentationFormat>全屏显示(4:3)</PresentationFormat>
  <Paragraphs>840</Paragraphs>
  <Slides>116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116</vt:i4>
      </vt:variant>
    </vt:vector>
  </HeadingPairs>
  <TitlesOfParts>
    <vt:vector size="134" baseType="lpstr">
      <vt:lpstr>-apple-system</vt:lpstr>
      <vt:lpstr>Arial Unicode MS</vt:lpstr>
      <vt:lpstr>Menlo</vt:lpstr>
      <vt:lpstr>Microsoft Yahei</vt:lpstr>
      <vt:lpstr>等线</vt:lpstr>
      <vt:lpstr>黑体</vt:lpstr>
      <vt:lpstr>华文新魏</vt:lpstr>
      <vt:lpstr>宋体</vt:lpstr>
      <vt:lpstr>Arial</vt:lpstr>
      <vt:lpstr>Calibri</vt:lpstr>
      <vt:lpstr>Calibri Light</vt:lpstr>
      <vt:lpstr>Cambria Math</vt:lpstr>
      <vt:lpstr>Courier New</vt:lpstr>
      <vt:lpstr>Symbol</vt:lpstr>
      <vt:lpstr>Times New Roman</vt:lpstr>
      <vt:lpstr>MATLAB第3版模板</vt:lpstr>
      <vt:lpstr>公式</vt:lpstr>
      <vt:lpstr>Microsoft 公式 3.0</vt:lpstr>
      <vt:lpstr>PowerPoint 演示文稿</vt:lpstr>
      <vt:lpstr>  5.1   二维图形</vt:lpstr>
      <vt:lpstr> </vt:lpstr>
      <vt:lpstr> </vt:lpstr>
      <vt:lpstr> 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 </vt:lpstr>
      <vt:lpstr> </vt:lpstr>
      <vt:lpstr>PowerPoint 演示文稿</vt:lpstr>
      <vt:lpstr>PowerPoint 演示文稿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演示文稿</vt:lpstr>
      <vt:lpstr> </vt:lpstr>
      <vt:lpstr> </vt:lpstr>
      <vt:lpstr> </vt:lpstr>
      <vt:lpstr> </vt:lpstr>
      <vt:lpstr>PowerPoint 演示文稿</vt:lpstr>
      <vt:lpstr>  </vt:lpstr>
      <vt:lpstr>PowerPoint 演示文稿</vt:lpstr>
      <vt:lpstr>PowerPoint 演示文稿</vt:lpstr>
      <vt:lpstr> 5.2.3  其他特殊二维图形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 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5.3    三维图形</vt:lpstr>
      <vt:lpstr>PowerPoint 演示文稿</vt:lpstr>
      <vt:lpstr>PowerPoint 演示文稿</vt:lpstr>
      <vt:lpstr>    5.3.2  三维曲面</vt:lpstr>
      <vt:lpstr>PowerPoint 演示文稿</vt:lpstr>
      <vt:lpstr> </vt:lpstr>
      <vt:lpstr> </vt:lpstr>
      <vt:lpstr>PowerPoint 演示文稿</vt:lpstr>
      <vt:lpstr>PowerPoint 演示文稿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 </vt:lpstr>
      <vt:lpstr>5.4  隐函数绘图</vt:lpstr>
      <vt:lpstr>PowerPoint 演示文稿</vt:lpstr>
      <vt:lpstr>PowerPoint 演示文稿</vt:lpstr>
      <vt:lpstr>PowerPoint 演示文稿</vt:lpstr>
      <vt:lpstr>PowerPoint 演示文稿</vt:lpstr>
      <vt:lpstr>5.4.2  隐函数三维绘图</vt:lpstr>
      <vt:lpstr>PowerPoint 演示文稿</vt:lpstr>
      <vt:lpstr>PowerPoint 演示文稿</vt:lpstr>
      <vt:lpstr> </vt:lpstr>
      <vt:lpstr>   </vt:lpstr>
      <vt:lpstr>PowerPoint 演示文稿</vt:lpstr>
      <vt:lpstr> </vt:lpstr>
      <vt:lpstr> </vt:lpstr>
      <vt:lpstr> </vt:lpstr>
      <vt:lpstr> </vt:lpstr>
      <vt:lpstr>PowerPoint 演示文稿</vt:lpstr>
      <vt:lpstr> </vt:lpstr>
      <vt:lpstr> </vt:lpstr>
      <vt:lpstr> </vt:lpstr>
      <vt:lpstr>5.6   图像处理与动画制作</vt:lpstr>
      <vt:lpstr>PowerPoint 演示文稿</vt:lpstr>
      <vt:lpstr>  </vt:lpstr>
      <vt:lpstr> </vt:lpstr>
      <vt:lpstr> </vt:lpstr>
      <vt:lpstr> </vt:lpstr>
      <vt:lpstr>5.7  交互式绘图工具</vt:lpstr>
      <vt:lpstr>PowerPoint 演示文稿</vt:lpstr>
    </vt:vector>
  </TitlesOfParts>
  <Company>csu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第5章  MATLAB绘图</dc:title>
  <dc:creator>Caixh</dc:creator>
  <cp:lastModifiedBy>Microsoft</cp:lastModifiedBy>
  <cp:revision>80</cp:revision>
  <dcterms:created xsi:type="dcterms:W3CDTF">2002-03-19T15:41:42Z</dcterms:created>
  <dcterms:modified xsi:type="dcterms:W3CDTF">2021-05-07T23:29:31Z</dcterms:modified>
</cp:coreProperties>
</file>