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2" r:id="rId4"/>
    <p:sldId id="263" r:id="rId5"/>
    <p:sldId id="264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51"/>
    <a:srgbClr val="B72E91"/>
    <a:srgbClr val="293B97"/>
    <a:srgbClr val="1E2785"/>
    <a:srgbClr val="313131"/>
    <a:srgbClr val="1E297F"/>
    <a:srgbClr val="424242"/>
    <a:srgbClr val="F4F4F4"/>
    <a:srgbClr val="F4F498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7" autoAdjust="0"/>
    <p:restoredTop sz="94679" autoAdjust="0"/>
  </p:normalViewPr>
  <p:slideViewPr>
    <p:cSldViewPr snapToGrid="0" snapToObjects="1">
      <p:cViewPr varScale="1">
        <p:scale>
          <a:sx n="106" d="100"/>
          <a:sy n="106" d="100"/>
        </p:scale>
        <p:origin x="144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BB95-2919-BA49-BF3E-F989F8D69C1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69F8-E71A-D14F-A8BC-587CDE7D4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34D1-F639-E448-89D5-A8813FF58557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Click to edit Master text styles</a:t>
            </a:r>
          </a:p>
          <a:p>
            <a:pPr lvl="1"/>
            <a:r>
              <a:rPr lang="lv-LV"/>
              <a:t>Second level</a:t>
            </a:r>
          </a:p>
          <a:p>
            <a:pPr lvl="2"/>
            <a:r>
              <a:rPr lang="lv-LV"/>
              <a:t>Third level</a:t>
            </a:r>
          </a:p>
          <a:p>
            <a:pPr lvl="3"/>
            <a:r>
              <a:rPr lang="lv-LV"/>
              <a:t>Fourth level</a:t>
            </a:r>
          </a:p>
          <a:p>
            <a:pPr lvl="4"/>
            <a:r>
              <a:rPr lang="lv-LV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79E2-A0C5-8541-B354-36B522AD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7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5638" y="3314700"/>
            <a:ext cx="7964487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35000" y="4162425"/>
            <a:ext cx="7964487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35000" y="4438650"/>
            <a:ext cx="7964487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55638" y="1362075"/>
            <a:ext cx="7964487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35000" y="5057775"/>
            <a:ext cx="7964487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</p:spTree>
    <p:extLst>
      <p:ext uri="{BB962C8B-B14F-4D97-AF65-F5344CB8AC3E}">
        <p14:creationId xmlns:p14="http://schemas.microsoft.com/office/powerpoint/2010/main" val="29791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āku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0327"/>
            <a:ext cx="5111750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57230"/>
            <a:ext cx="3008313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57200" y="1130328"/>
            <a:ext cx="3008313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6859"/>
            <a:ext cx="82296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82601" y="1182076"/>
            <a:ext cx="8204200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6859"/>
            <a:ext cx="82296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8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85253" y="1182077"/>
            <a:ext cx="4103680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82066" y="1182077"/>
            <a:ext cx="4004733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5253" y="3632730"/>
            <a:ext cx="4103680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56859"/>
            <a:ext cx="82296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107905" y="3669502"/>
            <a:ext cx="310907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727735" y="1523278"/>
            <a:ext cx="1483435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08522" y="1523278"/>
            <a:ext cx="1483435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182078"/>
            <a:ext cx="3534229" cy="4807487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6859"/>
            <a:ext cx="82296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1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94745" y="1271076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0545" y="2883357"/>
            <a:ext cx="64008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431144" y="2741101"/>
            <a:ext cx="4330095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33425" y="2547426"/>
            <a:ext cx="767715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5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33425" y="2547426"/>
            <a:ext cx="767715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3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5638" y="3314700"/>
            <a:ext cx="7964487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5000" y="4162425"/>
            <a:ext cx="7964487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35000" y="4438650"/>
            <a:ext cx="7964487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55638" y="1362075"/>
            <a:ext cx="7964487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5000" y="5057775"/>
            <a:ext cx="7964487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2195" y="5230794"/>
            <a:ext cx="1660159" cy="11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45" y="2883357"/>
            <a:ext cx="64008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380545" y="4354823"/>
            <a:ext cx="64008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415898" y="2741101"/>
            <a:ext cx="4330095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810642" y="4238143"/>
            <a:ext cx="3540606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8736" y="1420280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7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931"/>
            <a:ext cx="82296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67310" y="16115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67310" y="16115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967310" y="16115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964"/>
            <a:ext cx="82296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>
            <a:spLocks/>
          </p:cNvSpPr>
          <p:nvPr userDrawn="1"/>
        </p:nvSpPr>
        <p:spPr>
          <a:xfrm>
            <a:off x="8204200" y="6272742"/>
            <a:ext cx="482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mtClean="0">
                <a:solidFill>
                  <a:srgbClr val="A6A6A6"/>
                </a:solidFill>
              </a:rPr>
              <a:pPr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47426"/>
            <a:ext cx="7677150" cy="1470025"/>
          </a:xfrm>
        </p:spPr>
        <p:txBody>
          <a:bodyPr>
            <a:noAutofit/>
          </a:bodyPr>
          <a:lstStyle>
            <a:lvl1pPr algn="l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Nodaļas </a:t>
            </a:r>
            <a:br>
              <a:rPr lang="lv-LV" dirty="0"/>
            </a:br>
            <a:r>
              <a:rPr lang="lv-LV" dirty="0"/>
              <a:t>nosaukums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48"/>
            <a:ext cx="82296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53931"/>
            <a:ext cx="82296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48"/>
            <a:ext cx="82296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53931"/>
            <a:ext cx="82296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419100"/>
            <a:ext cx="82296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361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9999"/>
            <a:ext cx="4040188" cy="35861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39999"/>
            <a:ext cx="4041775" cy="3586164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465491" y="1146908"/>
            <a:ext cx="4031897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4645025" y="1146908"/>
            <a:ext cx="4031897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63964"/>
            <a:ext cx="82296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99571" y="6567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9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51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57199" y="6272742"/>
            <a:ext cx="247226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414889" y="2794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73556" y="6886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8204200" y="6272742"/>
            <a:ext cx="482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mtClean="0">
                <a:solidFill>
                  <a:srgbClr val="A6A6A6"/>
                </a:solidFill>
              </a:rPr>
              <a:pPr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7467" y="62727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844" r:id="rId2"/>
    <p:sldLayoutId id="2147483803" r:id="rId3"/>
    <p:sldLayoutId id="2147483804" r:id="rId4"/>
    <p:sldLayoutId id="2147483838" r:id="rId5"/>
    <p:sldLayoutId id="2147483840" r:id="rId6"/>
    <p:sldLayoutId id="2147483842" r:id="rId7"/>
    <p:sldLayoutId id="2147483806" r:id="rId8"/>
    <p:sldLayoutId id="2147483807" r:id="rId9"/>
    <p:sldLayoutId id="2147483839" r:id="rId10"/>
    <p:sldLayoutId id="2147483810" r:id="rId11"/>
    <p:sldLayoutId id="2147483817" r:id="rId12"/>
    <p:sldLayoutId id="2147483818" r:id="rId13"/>
    <p:sldLayoutId id="2147483820" r:id="rId14"/>
    <p:sldLayoutId id="2147483821" r:id="rId15"/>
    <p:sldLayoutId id="2147483843" r:id="rId16"/>
    <p:sldLayoutId id="21474838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2323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2323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2323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2323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v-LV" dirty="0"/>
              <a:t>Rinalds Daniels Pikše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vadītājs</a:t>
            </a:r>
            <a:r>
              <a:rPr lang="en-US" dirty="0"/>
              <a:t>: </a:t>
            </a:r>
            <a:r>
              <a:rPr lang="en-US" dirty="0" err="1"/>
              <a:t>Dr.Sc.Ing</a:t>
            </a:r>
            <a:r>
              <a:rPr lang="en-US" dirty="0"/>
              <a:t>. </a:t>
            </a:r>
            <a:r>
              <a:rPr lang="en-US" dirty="0" err="1"/>
              <a:t>Pētnieks</a:t>
            </a:r>
            <a:r>
              <a:rPr lang="en-US" dirty="0"/>
              <a:t> </a:t>
            </a:r>
            <a:r>
              <a:rPr lang="en-US" dirty="0" err="1"/>
              <a:t>Ēvalds</a:t>
            </a:r>
            <a:r>
              <a:rPr lang="en-US" dirty="0"/>
              <a:t> </a:t>
            </a:r>
            <a:r>
              <a:rPr lang="en-US" dirty="0" err="1"/>
              <a:t>Urtāns</a:t>
            </a:r>
            <a:endParaRPr lang="en-US" dirty="0"/>
          </a:p>
          <a:p>
            <a:endParaRPr lang="lv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AABC-3AA6-4610-907F-9885A73BF2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5639" y="1362075"/>
            <a:ext cx="6069012" cy="180975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Salīdzinošā</a:t>
            </a:r>
            <a:r>
              <a:rPr lang="en-US" dirty="0"/>
              <a:t> </a:t>
            </a:r>
            <a:r>
              <a:rPr lang="en-US" dirty="0" err="1"/>
              <a:t>analīze</a:t>
            </a:r>
            <a:r>
              <a:rPr lang="en-US" dirty="0"/>
              <a:t> </a:t>
            </a:r>
            <a:r>
              <a:rPr lang="en-US" dirty="0" err="1"/>
              <a:t>Beiesa</a:t>
            </a:r>
            <a:r>
              <a:rPr lang="en-US" dirty="0"/>
              <a:t> </a:t>
            </a:r>
            <a:r>
              <a:rPr lang="en-US" dirty="0" err="1"/>
              <a:t>neironu</a:t>
            </a:r>
            <a:r>
              <a:rPr lang="en-US" dirty="0"/>
              <a:t> </a:t>
            </a:r>
            <a:r>
              <a:rPr lang="en-US" dirty="0" err="1"/>
              <a:t>tīklu</a:t>
            </a:r>
            <a:r>
              <a:rPr lang="en-US" dirty="0"/>
              <a:t> </a:t>
            </a:r>
            <a:r>
              <a:rPr lang="en-US" dirty="0" err="1"/>
              <a:t>stabilitātei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93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mērķis</a:t>
            </a:r>
            <a:r>
              <a:rPr lang="en-US" dirty="0"/>
              <a:t> un tips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Mērķis: </a:t>
            </a:r>
          </a:p>
          <a:p>
            <a:pPr marL="457200" lvl="1" indent="0">
              <a:buNone/>
            </a:pPr>
            <a:r>
              <a:rPr lang="lv-LV" dirty="0"/>
              <a:t>Salīdzināt </a:t>
            </a:r>
            <a:r>
              <a:rPr lang="lv-LV" dirty="0" err="1"/>
              <a:t>Beiesa</a:t>
            </a:r>
            <a:r>
              <a:rPr lang="lv-LV" dirty="0"/>
              <a:t> neironu tīklus ar parastajiem neironu tīkliem, izmantojot datu kopu, kura ir ārpus </a:t>
            </a:r>
            <a:r>
              <a:rPr lang="lv-LV" dirty="0" err="1"/>
              <a:t>problēmsfēras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Tips: </a:t>
            </a:r>
          </a:p>
          <a:p>
            <a:pPr marL="0" indent="0">
              <a:buNone/>
            </a:pPr>
            <a:r>
              <a:rPr lang="lv-LV" dirty="0"/>
              <a:t>	Moderno risinājumu izpēte(1)</a:t>
            </a:r>
          </a:p>
        </p:txBody>
      </p:sp>
    </p:spTree>
    <p:extLst>
      <p:ext uri="{BB962C8B-B14F-4D97-AF65-F5344CB8AC3E}">
        <p14:creationId xmlns:p14="http://schemas.microsoft.com/office/powerpoint/2010/main" val="234030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uzdevumi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Izprast kā </a:t>
            </a:r>
            <a:r>
              <a:rPr lang="lv-LV" dirty="0" err="1"/>
              <a:t>Beiesa</a:t>
            </a:r>
            <a:r>
              <a:rPr lang="lv-LV" dirty="0"/>
              <a:t> neironu tīkli atšķiras no parastiem neironu tīkliem.</a:t>
            </a:r>
          </a:p>
          <a:p>
            <a:r>
              <a:rPr lang="lv-LV" dirty="0"/>
              <a:t>Iepazīties ar </a:t>
            </a:r>
            <a:r>
              <a:rPr lang="lv-LV" dirty="0" err="1"/>
              <a:t>Monte-Carlo</a:t>
            </a:r>
            <a:r>
              <a:rPr lang="lv-LV" dirty="0"/>
              <a:t> </a:t>
            </a:r>
            <a:r>
              <a:rPr lang="lv-LV" dirty="0" err="1"/>
              <a:t>Dropout</a:t>
            </a:r>
            <a:r>
              <a:rPr lang="lv-LV" dirty="0"/>
              <a:t> metodi</a:t>
            </a:r>
          </a:p>
          <a:p>
            <a:r>
              <a:rPr lang="lv-LV" dirty="0"/>
              <a:t>Noteikt kā </a:t>
            </a:r>
            <a:r>
              <a:rPr lang="lv-LV" dirty="0" err="1"/>
              <a:t>Beiesa</a:t>
            </a:r>
            <a:r>
              <a:rPr lang="lv-LV" dirty="0"/>
              <a:t> neironu tīkli nosaka modeļa nenoteiktību.</a:t>
            </a:r>
          </a:p>
          <a:p>
            <a:r>
              <a:rPr lang="lv-LV" dirty="0"/>
              <a:t>Noteikt kā palielināt </a:t>
            </a:r>
            <a:r>
              <a:rPr lang="lv-LV" dirty="0" err="1"/>
              <a:t>Beiesa</a:t>
            </a:r>
            <a:r>
              <a:rPr lang="lv-LV" dirty="0"/>
              <a:t> tīklu rezultātu ticamību.</a:t>
            </a:r>
          </a:p>
        </p:txBody>
      </p:sp>
    </p:spTree>
    <p:extLst>
      <p:ext uri="{BB962C8B-B14F-4D97-AF65-F5344CB8AC3E}">
        <p14:creationId xmlns:p14="http://schemas.microsoft.com/office/powerpoint/2010/main" val="25040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Analītiskā</a:t>
            </a:r>
            <a:r>
              <a:rPr lang="en-US" dirty="0"/>
              <a:t> da</a:t>
            </a:r>
            <a:r>
              <a:rPr lang="lv-LV" dirty="0" err="1"/>
              <a:t>ļa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Beiesa</a:t>
            </a:r>
            <a:r>
              <a:rPr lang="lv-LV" dirty="0"/>
              <a:t> Neironu tīklu izpratne, analīze un salīdzinājums ar citiem neironu tīklu tipiem.</a:t>
            </a:r>
          </a:p>
          <a:p>
            <a:r>
              <a:rPr lang="lv-LV" dirty="0" err="1"/>
              <a:t>Monte</a:t>
            </a:r>
            <a:r>
              <a:rPr lang="lv-LV" dirty="0"/>
              <a:t> Karlo </a:t>
            </a:r>
            <a:r>
              <a:rPr lang="lv-LV" dirty="0" err="1"/>
              <a:t>caurkrites</a:t>
            </a:r>
            <a:r>
              <a:rPr lang="lv-LV" dirty="0"/>
              <a:t> metodes apskatīšana – esošo </a:t>
            </a:r>
            <a:r>
              <a:rPr lang="lv-LV" dirty="0" err="1"/>
              <a:t>pētijumu</a:t>
            </a:r>
            <a:r>
              <a:rPr lang="lv-LV" dirty="0"/>
              <a:t> apkopošana un metodes noderīguma analīze.</a:t>
            </a:r>
          </a:p>
          <a:p>
            <a:r>
              <a:rPr lang="lv-LV" dirty="0"/>
              <a:t>Secinājums par </a:t>
            </a:r>
            <a:r>
              <a:rPr lang="lv-LV" dirty="0" err="1"/>
              <a:t>Beiesa</a:t>
            </a:r>
            <a:r>
              <a:rPr lang="lv-LV" dirty="0"/>
              <a:t> neironu tīklu ticamības salīdzinājumu ar citiem neironu tīkliem.</a:t>
            </a:r>
          </a:p>
        </p:txBody>
      </p:sp>
    </p:spTree>
    <p:extLst>
      <p:ext uri="{BB962C8B-B14F-4D97-AF65-F5344CB8AC3E}">
        <p14:creationId xmlns:p14="http://schemas.microsoft.com/office/powerpoint/2010/main" val="79138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Risinājuma</a:t>
            </a:r>
            <a:r>
              <a:rPr lang="lv-LV" dirty="0"/>
              <a:t> daļa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53931"/>
            <a:ext cx="8229600" cy="4163098"/>
          </a:xfrm>
        </p:spPr>
        <p:txBody>
          <a:bodyPr>
            <a:normAutofit/>
          </a:bodyPr>
          <a:lstStyle/>
          <a:p>
            <a:r>
              <a:rPr lang="lv-LV" dirty="0"/>
              <a:t>Trenēt un konstruēt dažādus neironu tīklu modeļus ar un bez </a:t>
            </a:r>
            <a:r>
              <a:rPr lang="lv-LV" dirty="0" err="1"/>
              <a:t>Monte</a:t>
            </a:r>
            <a:r>
              <a:rPr lang="lv-LV" dirty="0"/>
              <a:t> Karlo </a:t>
            </a:r>
            <a:r>
              <a:rPr lang="lv-LV" dirty="0" err="1"/>
              <a:t>caurkrites</a:t>
            </a:r>
            <a:r>
              <a:rPr lang="lv-LV" dirty="0"/>
              <a:t> metodes pielietošanu</a:t>
            </a:r>
          </a:p>
          <a:p>
            <a:r>
              <a:rPr lang="lv-LV" dirty="0"/>
              <a:t>Salīdzināšana dažādu konstruēto neironu tīklu </a:t>
            </a:r>
            <a:r>
              <a:rPr lang="lv-LV" dirty="0" err="1"/>
              <a:t>implmentācijām</a:t>
            </a:r>
            <a:r>
              <a:rPr lang="lv-LV" dirty="0"/>
              <a:t> un to rezultātu ticamībai.</a:t>
            </a:r>
          </a:p>
          <a:p>
            <a:r>
              <a:rPr lang="lv-LV" dirty="0"/>
              <a:t>Risinājumu veikšanai tiks izmantots RTU HPC superdators un </a:t>
            </a:r>
            <a:r>
              <a:rPr lang="lv-LV" dirty="0" err="1"/>
              <a:t>PyTorch</a:t>
            </a:r>
            <a:endParaRPr lang="lv-LV" dirty="0"/>
          </a:p>
          <a:p>
            <a:endParaRPr lang="lv-LV" dirty="0"/>
          </a:p>
          <a:p>
            <a:r>
              <a:rPr lang="lv-LV" dirty="0"/>
              <a:t>Iespējams papildinājumi:</a:t>
            </a:r>
          </a:p>
          <a:p>
            <a:pPr lvl="1"/>
            <a:r>
              <a:rPr lang="lv-LV" dirty="0"/>
              <a:t>Konstruēt un novērtēt dažādus neironu tīklu modeļus un pielīdzināt tos </a:t>
            </a:r>
            <a:r>
              <a:rPr lang="lv-LV" dirty="0" err="1"/>
              <a:t>Beiesa</a:t>
            </a:r>
            <a:r>
              <a:rPr lang="lv-LV" dirty="0"/>
              <a:t> neironu tīkliem.</a:t>
            </a:r>
          </a:p>
          <a:p>
            <a:pPr marL="457200" lvl="1" indent="0">
              <a:buNone/>
            </a:pPr>
            <a:endParaRPr lang="lv-LV" dirty="0"/>
          </a:p>
          <a:p>
            <a:pPr marL="457200" lvl="1" indent="0">
              <a:buNone/>
            </a:pP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1710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8854-8502-4666-ABA4-60124168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Risinājuma</a:t>
            </a:r>
            <a:r>
              <a:rPr lang="en-US" dirty="0"/>
              <a:t> </a:t>
            </a:r>
            <a:r>
              <a:rPr lang="en-US" dirty="0" err="1"/>
              <a:t>pārbaudes</a:t>
            </a:r>
            <a:r>
              <a:rPr lang="en-US" dirty="0"/>
              <a:t> </a:t>
            </a:r>
            <a:r>
              <a:rPr lang="en-US" dirty="0" err="1"/>
              <a:t>daļa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7710F-5F87-47F5-B921-A8BFA8601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E8F53-6C65-4B5A-9DA4-362694B4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3605"/>
            <a:ext cx="8229600" cy="2789129"/>
          </a:xfrm>
        </p:spPr>
        <p:txBody>
          <a:bodyPr/>
          <a:lstStyle/>
          <a:p>
            <a:r>
              <a:rPr lang="lv-LV" dirty="0"/>
              <a:t>Apmācītie/Konstruētie neironu tīklu modeļi tiek novērtēti un savstarpēji salīdzināti.</a:t>
            </a:r>
          </a:p>
          <a:p>
            <a:r>
              <a:rPr lang="lv-LV" dirty="0" err="1"/>
              <a:t>Monte</a:t>
            </a:r>
            <a:r>
              <a:rPr lang="lv-LV" dirty="0"/>
              <a:t> Karlo </a:t>
            </a:r>
            <a:r>
              <a:rPr lang="lv-LV" dirty="0" err="1"/>
              <a:t>caurkrites</a:t>
            </a:r>
            <a:r>
              <a:rPr lang="lv-LV" dirty="0"/>
              <a:t> metodes efektivitātes novērtējums.</a:t>
            </a:r>
          </a:p>
          <a:p>
            <a:r>
              <a:rPr lang="lv-LV" dirty="0"/>
              <a:t>Secinājumi par veiktajiem novērtējumiem un ieteikumi tālākajiem pētījumiem.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4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291E17-2113-40D6-A954-45EA9F8D2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Paldies par </a:t>
            </a:r>
            <a:br>
              <a:rPr lang="en-US"/>
            </a:br>
            <a:r>
              <a:rPr lang="en-US"/>
              <a:t>uzmanību!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CB307-E59A-444F-A23E-685A5609E1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72213"/>
            <a:ext cx="2471738" cy="365125"/>
          </a:xfrm>
        </p:spPr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14559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0</TotalTime>
  <Words>239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L_Ekspresis_PPT_pamatne</vt:lpstr>
      <vt:lpstr>PowerPoint Presentation</vt:lpstr>
      <vt:lpstr>Darba mērķis un tips</vt:lpstr>
      <vt:lpstr>Darba uzdevumi</vt:lpstr>
      <vt:lpstr>Analītiskā daļa</vt:lpstr>
      <vt:lpstr>Risinājuma daļa</vt:lpstr>
      <vt:lpstr>Risinājuma pārbaudes daļa</vt:lpstr>
      <vt:lpstr>Paldies par  uzmanību!</vt:lpstr>
    </vt:vector>
  </TitlesOfParts>
  <Company>ESM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Līga Felta</dc:creator>
  <cp:lastModifiedBy>Rinalds Daniels Pikše</cp:lastModifiedBy>
  <cp:revision>252</cp:revision>
  <dcterms:created xsi:type="dcterms:W3CDTF">2015-01-14T08:45:22Z</dcterms:created>
  <dcterms:modified xsi:type="dcterms:W3CDTF">2022-12-16T10:00:21Z</dcterms:modified>
</cp:coreProperties>
</file>