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4" r:id="rId8"/>
    <p:sldId id="271" r:id="rId9"/>
    <p:sldId id="267" r:id="rId10"/>
    <p:sldId id="266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it-IT" b="0" i="0" dirty="0"/>
            <a:t>Dataset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Caricamento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Dataset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Mitigazione</a:t>
          </a: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dell’overfit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Rumore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sparso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dati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Selection e </a:t>
          </a:r>
          <a:r>
            <a:rPr lang="en-US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Risultati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Stima dei risultati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343D56F4-9AF9-4A90-BE2B-4C3A0220EE78}">
      <dgm:prSet phldrT="[Text]" custT="1"/>
      <dgm:spPr/>
      <dgm:t>
        <a:bodyPr/>
        <a:lstStyle/>
        <a:p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Analisi</a:t>
          </a:r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Dataset</a:t>
          </a:r>
        </a:p>
      </dgm:t>
    </dgm:pt>
    <dgm:pt modelId="{AC2571A4-CD9A-4CA1-B0D7-AB26767529F1}" type="parTrans" cxnId="{562316D3-A325-45C0-9690-7245CDE25EDE}">
      <dgm:prSet/>
      <dgm:spPr/>
      <dgm:t>
        <a:bodyPr/>
        <a:lstStyle/>
        <a:p>
          <a:endParaRPr lang="it-IT"/>
        </a:p>
      </dgm:t>
    </dgm:pt>
    <dgm:pt modelId="{C08BBFC5-EF30-42F3-A36A-D274AD42AC8C}" type="sibTrans" cxnId="{562316D3-A325-45C0-9690-7245CDE25EDE}">
      <dgm:prSet/>
      <dgm:spPr/>
      <dgm:t>
        <a:bodyPr/>
        <a:lstStyle/>
        <a:p>
          <a:endParaRPr lang="it-IT"/>
        </a:p>
      </dgm:t>
    </dgm:pt>
    <dgm:pt modelId="{DEC080FF-A0A4-4517-9B76-5C529EE15DDA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 Processing</a:t>
          </a:r>
        </a:p>
      </dgm:t>
    </dgm:pt>
    <dgm:pt modelId="{0CD17278-EF9F-464C-8422-1049FE08EFF2}" type="parTrans" cxnId="{16C15EDB-703E-432B-BED1-AFDF552D8CF6}">
      <dgm:prSet/>
      <dgm:spPr/>
      <dgm:t>
        <a:bodyPr/>
        <a:lstStyle/>
        <a:p>
          <a:endParaRPr lang="it-IT"/>
        </a:p>
      </dgm:t>
    </dgm:pt>
    <dgm:pt modelId="{75BB1F47-E6CB-4631-BB05-0C3422338740}" type="sibTrans" cxnId="{16C15EDB-703E-432B-BED1-AFDF552D8CF6}">
      <dgm:prSet/>
      <dgm:spPr/>
      <dgm:t>
        <a:bodyPr/>
        <a:lstStyle/>
        <a:p>
          <a:endParaRPr lang="it-IT"/>
        </a:p>
      </dgm:t>
    </dgm:pt>
    <dgm:pt modelId="{810A0F5C-8029-44B1-990B-019C9F89D0EA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di </a:t>
          </a:r>
          <a:r>
            <a:rPr lang="en-US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modelli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EFB787-C491-49F7-A389-0B022DD3435E}" type="parTrans" cxnId="{EC96D1AA-1525-4083-A1EB-564E0D76E62B}">
      <dgm:prSet/>
      <dgm:spPr/>
      <dgm:t>
        <a:bodyPr/>
        <a:lstStyle/>
        <a:p>
          <a:endParaRPr lang="it-IT"/>
        </a:p>
      </dgm:t>
    </dgm:pt>
    <dgm:pt modelId="{110EAFE0-4696-443E-BF8B-B72E75A98FCC}" type="sibTrans" cxnId="{EC96D1AA-1525-4083-A1EB-564E0D76E62B}">
      <dgm:prSet/>
      <dgm:spPr/>
      <dgm:t>
        <a:bodyPr/>
        <a:lstStyle/>
        <a:p>
          <a:endParaRPr lang="it-IT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 custLinFactNeighborY="-1810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1A7BA371-8652-43C3-8D7C-93589732EA25}" type="presOf" srcId="{DEC080FF-A0A4-4517-9B76-5C529EE15DDA}" destId="{329ECF1A-78BE-41CB-B252-8011825B67CD}" srcOrd="0" destOrd="1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EC96D1AA-1525-4083-A1EB-564E0D76E62B}" srcId="{2A9B6C90-9B70-4ED8-9084-8651413BB905}" destId="{810A0F5C-8029-44B1-990B-019C9F89D0EA}" srcOrd="0" destOrd="0" parTransId="{64EFB787-C491-49F7-A389-0B022DD3435E}" sibTransId="{110EAFE0-4696-443E-BF8B-B72E75A98FCC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2316D3-A325-45C0-9690-7245CDE25EDE}" srcId="{E40970FA-9468-4353-8343-FE5E2BEBB8B0}" destId="{343D56F4-9AF9-4A90-BE2B-4C3A0220EE78}" srcOrd="0" destOrd="0" parTransId="{AC2571A4-CD9A-4CA1-B0D7-AB26767529F1}" sibTransId="{C08BBFC5-EF30-42F3-A36A-D274AD42AC8C}"/>
    <dgm:cxn modelId="{16C15EDB-703E-432B-BED1-AFDF552D8CF6}" srcId="{9D8DAFB6-C744-4BD6-B757-393BF647EBB6}" destId="{DEC080FF-A0A4-4517-9B76-5C529EE15DDA}" srcOrd="0" destOrd="0" parTransId="{0CD17278-EF9F-464C-8422-1049FE08EFF2}" sibTransId="{75BB1F47-E6CB-4631-BB05-0C3422338740}"/>
    <dgm:cxn modelId="{1564E7E1-EF14-44D6-BF56-60C7E1389039}" type="presOf" srcId="{810A0F5C-8029-44B1-990B-019C9F89D0EA}" destId="{A66EBD3D-E7C5-421C-B8B5-728648057DDC}" srcOrd="0" destOrd="1" presId="urn:microsoft.com/office/officeart/2005/8/layout/vList5"/>
    <dgm:cxn modelId="{48CA5CF9-49A0-4B7B-9C5D-6145E064D527}" type="presOf" srcId="{343D56F4-9AF9-4A90-BE2B-4C3A0220EE78}" destId="{6FB9694A-6C63-4B23-90F6-4F208C00D399}" srcOrd="0" destOrd="1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Caricamento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Dataset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Analisi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Dataset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0" i="0" kern="1200" dirty="0"/>
            <a:t>Dataset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Rumore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sparso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dati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 Processing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179511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Mitigazione</a:t>
          </a: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2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dell’overfit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35228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Stima dei risultati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di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modelli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Selection e </a:t>
          </a:r>
          <a:r>
            <a:rPr lang="en-US" sz="32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Risultati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Rockwell" panose="02060603020205020403" pitchFamily="18" charset="0"/>
              </a:rPr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Rundo michael sebastian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N.matricola: 1000058506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1C3DC-6792-0487-F279-A172A9DBF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3D71-0DEB-D2E6-0280-15566A98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478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Models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721E-4641-BE0F-DCD7-DA609198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3" y="1387638"/>
            <a:ext cx="4956178" cy="1855209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Risultati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/>
            <a:r>
              <a:rPr lang="it-IT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set: </a:t>
            </a:r>
            <a:r>
              <a:rPr lang="it-IT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it-IT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52.94% | Loss = 1.3275 </a:t>
            </a:r>
          </a:p>
          <a:p>
            <a:pPr lvl="2"/>
            <a:r>
              <a:rPr lang="it-IT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r>
              <a:rPr lang="it-IT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it-IT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45.53% | Loss = 1.5851 </a:t>
            </a:r>
          </a:p>
          <a:p>
            <a:pPr lvl="2"/>
            <a:r>
              <a:rPr lang="it-IT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set: </a:t>
            </a:r>
            <a:r>
              <a:rPr lang="it-IT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it-IT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46.16%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429E89-2DFE-2429-83CD-AFF2343432FE}"/>
              </a:ext>
            </a:extLst>
          </p:cNvPr>
          <p:cNvSpPr txBox="1"/>
          <p:nvPr/>
        </p:nvSpPr>
        <p:spPr>
          <a:xfrm>
            <a:off x="2722179" y="269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7E0CE8-6438-B668-8692-CF04D4F090A9}"/>
              </a:ext>
            </a:extLst>
          </p:cNvPr>
          <p:cNvSpPr txBox="1">
            <a:spLocks/>
          </p:cNvSpPr>
          <p:nvPr/>
        </p:nvSpPr>
        <p:spPr>
          <a:xfrm>
            <a:off x="6091233" y="1387637"/>
            <a:ext cx="5470146" cy="2265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risultati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molto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notiamo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test set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accuratezza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Maggiore rispetto 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notiamo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non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nemmeno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overfittare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mantiene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sufficiente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generalizzare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risultato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dal solver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lbfgs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dataset 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aggiornamento, non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singoli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batch, non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impararli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sostanziale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nell’alrgoritmo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discesa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lbfgs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via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batch)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0CFEFE-49B5-929A-8322-B0F913BE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90" y="3653114"/>
            <a:ext cx="6883614" cy="271721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C7214E-B687-AF8F-790E-225C62907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04" y="3653114"/>
            <a:ext cx="3447393" cy="27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47FBE-A55D-AB45-34AE-F3C4222F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65F0-8F0F-7D02-1268-5EC8A994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478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FF00"/>
                </a:solidFill>
                <a:latin typeface="Rockwell" panose="02060603020205020403" pitchFamily="18" charset="0"/>
              </a:rPr>
              <a:t>Risultati</a:t>
            </a:r>
            <a:endParaRPr lang="en-US" sz="4400" dirty="0">
              <a:solidFill>
                <a:srgbClr val="FFFF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0648-661C-81DA-7FD3-0AC3E592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4" y="1387638"/>
            <a:ext cx="10390024" cy="275343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→ Train Acc = 97.03% | Val Acc = 43.00% | Test Acc = 41.72%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LBFGS → Train Acc = 52.94% | Val Acc = 45.53% | Test Acc = 46.16%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preferito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approccio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mirato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piuttosto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combinazioni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casuali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nell’MLP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Conoscendo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anticipatamente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Teoria di un MLP rispetto a :</a:t>
            </a:r>
          </a:p>
          <a:p>
            <a:pPr lvl="2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layer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regolarizzazione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solver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potuto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scegliere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modo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casuale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C3D5B5-503A-233E-AD98-28099AE7A799}"/>
              </a:ext>
            </a:extLst>
          </p:cNvPr>
          <p:cNvSpPr txBox="1"/>
          <p:nvPr/>
        </p:nvSpPr>
        <p:spPr>
          <a:xfrm>
            <a:off x="2722179" y="269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9D19AD-E81B-AB2C-7FE7-BEEA9170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4141075"/>
            <a:ext cx="6273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997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 del dataset CIFAR10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60.000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immagini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32x32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divise in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 tipologia (airplane, automobile, bird..)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set: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40.000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set: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8.500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Validation: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1.500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Presenza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rumore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dataset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scaricato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stata presa una parte del test set da usare come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set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eseguito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Nessun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campionamento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dataset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36DDC-033F-5081-0EA7-73871F55E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4B95-AF18-3617-44DA-A6A6579B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FF00"/>
                </a:solidFill>
                <a:latin typeface="Rockwell" panose="02060603020205020403" pitchFamily="18" charset="0"/>
              </a:rPr>
              <a:t>Mitigazione</a:t>
            </a:r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 overfit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A24-6429-6E6B-E29B-B3C660D1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6373484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sparso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immagini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presentano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cubi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6x6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causa overfitting.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L’overfitting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causato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presenza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proprio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saliente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dell’immagine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complica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generalizzare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spaziali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dell’imagine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poi per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appartenenza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finendo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imparare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overifitting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AFBAC3-E032-EB88-9DA3-27921AF7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164" t="6147" r="67623" b="-6147"/>
          <a:stretch/>
        </p:blipFill>
        <p:spPr>
          <a:xfrm>
            <a:off x="7903779" y="2097088"/>
            <a:ext cx="2480441" cy="20649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B6FD6E-46A6-3825-91FD-ABD31197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237" t="5073" r="507" b="50000"/>
          <a:stretch/>
        </p:blipFill>
        <p:spPr>
          <a:xfrm>
            <a:off x="8443976" y="4162047"/>
            <a:ext cx="1940244" cy="19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8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FF00"/>
                </a:solidFill>
                <a:latin typeface="Rockwell" panose="02060603020205020403" pitchFamily="18" charset="0"/>
              </a:rPr>
              <a:t>Mitigazione</a:t>
            </a:r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 overfit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28160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scelto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Pre-processing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tramite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l’uso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OpenCV (inpainting).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Tramite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l’algoritmo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usiamo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Fast Marching Method per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ordinatamente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distanza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pixel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Maschera, per poi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riempirla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dall’esterno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090375-AC05-7ED8-96B5-63BA186A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5" t="8086" r="7049" b="7271"/>
          <a:stretch/>
        </p:blipFill>
        <p:spPr>
          <a:xfrm>
            <a:off x="6603295" y="1944689"/>
            <a:ext cx="4010394" cy="25542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6E2F59-5E71-23B0-2F45-8E289B3F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3" y="4651375"/>
            <a:ext cx="4877838" cy="16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Models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954588" cy="430371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MLP1: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primo MLP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Layer da 128,64,32</a:t>
            </a:r>
          </a:p>
          <a:p>
            <a:pPr lvl="2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Regolarizzazione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alpha 0.01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Solver: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A38D11-9889-57AF-127B-72E2ED898486}"/>
              </a:ext>
            </a:extLst>
          </p:cNvPr>
          <p:cNvSpPr txBox="1"/>
          <p:nvPr/>
        </p:nvSpPr>
        <p:spPr>
          <a:xfrm>
            <a:off x="2722179" y="269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363164-F862-9001-7A98-650183AC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1" t="10990" r="5375" b="10854"/>
          <a:stretch/>
        </p:blipFill>
        <p:spPr>
          <a:xfrm>
            <a:off x="6287494" y="2012866"/>
            <a:ext cx="5484341" cy="23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EE1E1-CF6E-DCE0-DAD2-BDE3FB29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915-6CCD-6F4D-4AE9-CA5A48A6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478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Models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FF9C-BB17-B40A-A0A3-38BF8712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3" y="1387638"/>
            <a:ext cx="4956178" cy="1855209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Risultati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set: Accuracy = 97.03% | Loss = 0.0942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Validation: Accuracy = 43.00% | Loss = 6.3000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set: Accuracy = 41.72%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A62992-3A5E-6557-49F5-D8C5564634A8}"/>
              </a:ext>
            </a:extLst>
          </p:cNvPr>
          <p:cNvSpPr txBox="1"/>
          <p:nvPr/>
        </p:nvSpPr>
        <p:spPr>
          <a:xfrm>
            <a:off x="2722179" y="269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B03A81-5ED3-54C7-32F1-7D0FDD4F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82" y="3653071"/>
            <a:ext cx="6883722" cy="27172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133D92-CA95-1CCB-2F2A-33165D86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04" y="3653114"/>
            <a:ext cx="3447393" cy="27172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5BB85B-92D7-BB0E-1FA3-1DD56F09A51D}"/>
              </a:ext>
            </a:extLst>
          </p:cNvPr>
          <p:cNvSpPr txBox="1">
            <a:spLocks/>
          </p:cNvSpPr>
          <p:nvPr/>
        </p:nvSpPr>
        <p:spPr>
          <a:xfrm>
            <a:off x="6091233" y="1387637"/>
            <a:ext cx="5386064" cy="2265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evidente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overfit, 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notevole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discrepanza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train, validation e test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dall’algoritmo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solving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dataset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inutili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ha molto poco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contesto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solver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dunque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imparare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proprio 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dataset e non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generalizzare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bene.</a:t>
            </a:r>
          </a:p>
        </p:txBody>
      </p:sp>
    </p:spTree>
    <p:extLst>
      <p:ext uri="{BB962C8B-B14F-4D97-AF65-F5344CB8AC3E}">
        <p14:creationId xmlns:p14="http://schemas.microsoft.com/office/powerpoint/2010/main" val="37575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AE0ED-9C42-FC18-98C2-0C7267FA7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E40-D17C-FD0F-0D12-8B70ACFA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Rockwell" panose="02060603020205020403" pitchFamily="18" charset="0"/>
              </a:rPr>
              <a:t>Models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CDEF-BD96-2EC1-3B7D-00C06FB1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954588" cy="430371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MLP2: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secondo MLP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utilizzato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Layer da 128,64,32</a:t>
            </a:r>
          </a:p>
          <a:p>
            <a:pPr lvl="2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Regolarizzazione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alpha 0.001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Solver: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lbfgs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39A65A-9FBD-8BCE-5C9B-923125EEEEF7}"/>
              </a:ext>
            </a:extLst>
          </p:cNvPr>
          <p:cNvSpPr txBox="1"/>
          <p:nvPr/>
        </p:nvSpPr>
        <p:spPr>
          <a:xfrm>
            <a:off x="2722179" y="269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BD84-DF94-1A25-0351-B5E92053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0" t="13926" r="6593" b="13925"/>
          <a:stretch/>
        </p:blipFill>
        <p:spPr>
          <a:xfrm>
            <a:off x="5812221" y="1918633"/>
            <a:ext cx="5854262" cy="22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4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11979</TotalTime>
  <Words>561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Circuit</vt:lpstr>
      <vt:lpstr>Homework 3</vt:lpstr>
      <vt:lpstr>Tasks</vt:lpstr>
      <vt:lpstr>Dataset</vt:lpstr>
      <vt:lpstr>Dataset</vt:lpstr>
      <vt:lpstr>Mitigazione overfit</vt:lpstr>
      <vt:lpstr>Mitigazione overfit</vt:lpstr>
      <vt:lpstr>Models selection</vt:lpstr>
      <vt:lpstr>Models selection</vt:lpstr>
      <vt:lpstr>Models selection</vt:lpstr>
      <vt:lpstr>Models selection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MICHAEL SEBASTIAN RUNDO</dc:creator>
  <cp:lastModifiedBy>MICHAEL SEBASTIAN RUNDO</cp:lastModifiedBy>
  <cp:revision>28</cp:revision>
  <dcterms:created xsi:type="dcterms:W3CDTF">2025-05-03T12:04:43Z</dcterms:created>
  <dcterms:modified xsi:type="dcterms:W3CDTF">2025-06-17T21:07:18Z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