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34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03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712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98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2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90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77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05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440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6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45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BBFB-245D-499E-A409-3C55235B86BF}" type="datetimeFigureOut">
              <a:rPr lang="fi-FI" smtClean="0"/>
              <a:t>6.12.2021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E3F5-E354-426A-86E4-22332D0B3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69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3.png"/><Relationship Id="rId3" Type="http://schemas.openxmlformats.org/officeDocument/2006/relationships/image" Target="../media/image7.png"/><Relationship Id="rId21" Type="http://schemas.openxmlformats.org/officeDocument/2006/relationships/image" Target="../media/image28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24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85420" y="1108458"/>
            <a:ext cx="3679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u="sng" dirty="0" smtClean="0"/>
              <a:t>Stan </a:t>
            </a:r>
            <a:r>
              <a:rPr lang="fi-FI" sz="1600" u="sng" dirty="0" err="1" smtClean="0"/>
              <a:t>pseudo-code</a:t>
            </a:r>
            <a:r>
              <a:rPr lang="fi-FI" sz="1600" u="sng" dirty="0" smtClean="0"/>
              <a:t>:</a:t>
            </a:r>
          </a:p>
          <a:p>
            <a:endParaRPr lang="fi-FI" sz="1600" u="sng" dirty="0" smtClean="0"/>
          </a:p>
          <a:p>
            <a:r>
              <a:rPr lang="fi-FI" sz="1600" dirty="0" smtClean="0"/>
              <a:t>data</a:t>
            </a:r>
            <a:r>
              <a:rPr lang="fi-FI" sz="1600" dirty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n;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real y[n];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parameters</a:t>
            </a:r>
            <a:r>
              <a:rPr lang="fi-FI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</a:t>
            </a:r>
            <a:r>
              <a:rPr lang="fi-FI" sz="1600" dirty="0" err="1" smtClean="0"/>
              <a:t>theta</a:t>
            </a:r>
            <a:r>
              <a:rPr lang="fi-FI" sz="1600" dirty="0" smtClean="0"/>
              <a:t>;</a:t>
            </a:r>
            <a:endParaRPr lang="fi-FI" sz="1600" dirty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model</a:t>
            </a:r>
            <a:r>
              <a:rPr lang="fi-FI" sz="1600" dirty="0" smtClean="0"/>
              <a:t>{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</a:t>
            </a:r>
            <a:r>
              <a:rPr lang="fi-FI" sz="1600" dirty="0" err="1" smtClean="0"/>
              <a:t>theta</a:t>
            </a:r>
            <a:r>
              <a:rPr lang="fi-FI" sz="1600" dirty="0" smtClean="0"/>
              <a:t> ~ p();</a:t>
            </a:r>
            <a:endParaRPr lang="fi-FI" sz="1600" dirty="0"/>
          </a:p>
          <a:p>
            <a:r>
              <a:rPr lang="nn-NO" sz="1600" dirty="0" smtClean="0"/>
              <a:t>     for</a:t>
            </a:r>
            <a:r>
              <a:rPr lang="nn-NO" sz="1600" dirty="0"/>
              <a:t>( i in 1 : </a:t>
            </a:r>
            <a:r>
              <a:rPr lang="nn-NO" sz="1600" dirty="0" smtClean="0"/>
              <a:t>n </a:t>
            </a:r>
            <a:r>
              <a:rPr lang="nn-NO" sz="1600" dirty="0"/>
              <a:t>) {</a:t>
            </a:r>
          </a:p>
          <a:p>
            <a:r>
              <a:rPr lang="fi-FI" sz="1600" dirty="0" smtClean="0"/>
              <a:t>          y[i</a:t>
            </a:r>
            <a:r>
              <a:rPr lang="fi-FI" sz="1600" dirty="0"/>
              <a:t>] ~ </a:t>
            </a:r>
            <a:r>
              <a:rPr lang="fi-FI" sz="1600" dirty="0" smtClean="0"/>
              <a:t>p(</a:t>
            </a:r>
            <a:r>
              <a:rPr lang="fi-FI" sz="1600" dirty="0" err="1" smtClean="0"/>
              <a:t>theta</a:t>
            </a:r>
            <a:r>
              <a:rPr lang="fi-FI" sz="1600" dirty="0" smtClean="0"/>
              <a:t>);</a:t>
            </a:r>
            <a:endParaRPr lang="fi-FI" sz="1600" dirty="0"/>
          </a:p>
          <a:p>
            <a:r>
              <a:rPr lang="fi-FI" sz="1600" dirty="0"/>
              <a:t> </a:t>
            </a:r>
            <a:r>
              <a:rPr lang="fi-FI" sz="1600" dirty="0" smtClean="0"/>
              <a:t>    }</a:t>
            </a:r>
            <a:endParaRPr lang="fi-FI" sz="1600" dirty="0"/>
          </a:p>
          <a:p>
            <a:r>
              <a:rPr lang="fi-FI" sz="1600" dirty="0" smtClean="0"/>
              <a:t>}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2587" y="3001284"/>
                <a:ext cx="544573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40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7" y="3001284"/>
                <a:ext cx="54457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75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40699" y="3001284"/>
                <a:ext cx="551689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40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99" y="3001284"/>
                <a:ext cx="5516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75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92091" y="3001284"/>
                <a:ext cx="571567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40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91" y="3001284"/>
                <a:ext cx="57156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75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1530293" y="1355464"/>
                <a:ext cx="696540" cy="6377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i-FI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93" y="1355464"/>
                <a:ext cx="696540" cy="63770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3" idx="3"/>
            <a:endCxn id="20" idx="0"/>
          </p:cNvCxnSpPr>
          <p:nvPr/>
        </p:nvCxnSpPr>
        <p:spPr>
          <a:xfrm flipH="1">
            <a:off x="804874" y="1899782"/>
            <a:ext cx="827425" cy="11015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4"/>
            <a:endCxn id="21" idx="0"/>
          </p:cNvCxnSpPr>
          <p:nvPr/>
        </p:nvCxnSpPr>
        <p:spPr>
          <a:xfrm flipH="1">
            <a:off x="1816544" y="1993172"/>
            <a:ext cx="62019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5"/>
            <a:endCxn id="22" idx="0"/>
          </p:cNvCxnSpPr>
          <p:nvPr/>
        </p:nvCxnSpPr>
        <p:spPr>
          <a:xfrm>
            <a:off x="2124827" y="1899782"/>
            <a:ext cx="1153048" cy="11015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32787" y="2910112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95609" y="4469159"/>
                <a:ext cx="324653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i-FI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9" y="4469159"/>
                <a:ext cx="3246530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93210" y="3914000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Posterior</a:t>
            </a:r>
            <a:r>
              <a:rPr lang="fi-FI" dirty="0" smtClean="0"/>
              <a:t> </a:t>
            </a:r>
            <a:r>
              <a:rPr lang="fi-FI" dirty="0" err="1" smtClean="0"/>
              <a:t>density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82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4"/>
            <a:endCxn id="4" idx="0"/>
          </p:cNvCxnSpPr>
          <p:nvPr/>
        </p:nvCxnSpPr>
        <p:spPr>
          <a:xfrm flipH="1">
            <a:off x="985797" y="2848309"/>
            <a:ext cx="3010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5" idx="0"/>
          </p:cNvCxnSpPr>
          <p:nvPr/>
        </p:nvCxnSpPr>
        <p:spPr>
          <a:xfrm flipH="1">
            <a:off x="1828711" y="2848309"/>
            <a:ext cx="24489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6" idx="0"/>
          </p:cNvCxnSpPr>
          <p:nvPr/>
        </p:nvCxnSpPr>
        <p:spPr>
          <a:xfrm>
            <a:off x="2874336" y="2848309"/>
            <a:ext cx="5435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4683" y="226272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4" idx="3"/>
            <a:endCxn id="7" idx="7"/>
          </p:cNvCxnSpPr>
          <p:nvPr/>
        </p:nvCxnSpPr>
        <p:spPr>
          <a:xfrm flipH="1">
            <a:off x="1213152" y="1673282"/>
            <a:ext cx="443434" cy="702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4"/>
            <a:endCxn id="12" idx="0"/>
          </p:cNvCxnSpPr>
          <p:nvPr/>
        </p:nvCxnSpPr>
        <p:spPr>
          <a:xfrm flipH="1">
            <a:off x="1853201" y="1768189"/>
            <a:ext cx="24401" cy="526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5"/>
            <a:endCxn id="13" idx="0"/>
          </p:cNvCxnSpPr>
          <p:nvPr/>
        </p:nvCxnSpPr>
        <p:spPr>
          <a:xfrm>
            <a:off x="2098617" y="1673281"/>
            <a:ext cx="775719" cy="598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736946" y="4256531"/>
                <a:ext cx="52109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i-FI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i-FI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i-FI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6" y="4256531"/>
                <a:ext cx="5210978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86596" y="67286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a)</a:t>
            </a:r>
            <a:endParaRPr lang="fi-FI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20790" y="44961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a)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737298" y="5038513"/>
                <a:ext cx="9560042" cy="90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i-FI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i-FI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8" y="5038513"/>
                <a:ext cx="9560042" cy="903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21142" y="52673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b)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9305248" y="2537369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248" y="2537369"/>
                <a:ext cx="490437" cy="46276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601173" y="337352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173" y="3373525"/>
                <a:ext cx="425693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8635225" y="2589126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25" y="2589126"/>
                <a:ext cx="425693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0134346" y="9297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346" y="929774"/>
                <a:ext cx="577097" cy="439464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>
            <a:stCxn id="94" idx="4"/>
            <a:endCxn id="91" idx="0"/>
          </p:cNvCxnSpPr>
          <p:nvPr/>
        </p:nvCxnSpPr>
        <p:spPr>
          <a:xfrm flipH="1">
            <a:off x="9550467" y="1369238"/>
            <a:ext cx="872428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3"/>
            <a:endCxn id="91" idx="2"/>
          </p:cNvCxnSpPr>
          <p:nvPr/>
        </p:nvCxnSpPr>
        <p:spPr>
          <a:xfrm>
            <a:off x="9060918" y="2758403"/>
            <a:ext cx="244330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/>
              <p:cNvSpPr/>
              <p:nvPr/>
            </p:nvSpPr>
            <p:spPr>
              <a:xfrm>
                <a:off x="7891715" y="2537369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15" y="2537369"/>
                <a:ext cx="465452" cy="462762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8985138" y="9297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38" y="929774"/>
                <a:ext cx="577097" cy="439464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/>
          <p:cNvCxnSpPr>
            <a:stCxn id="108" idx="4"/>
            <a:endCxn id="107" idx="0"/>
          </p:cNvCxnSpPr>
          <p:nvPr/>
        </p:nvCxnSpPr>
        <p:spPr>
          <a:xfrm flipH="1">
            <a:off x="8124441" y="1369238"/>
            <a:ext cx="1149246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1"/>
            <a:endCxn id="107" idx="6"/>
          </p:cNvCxnSpPr>
          <p:nvPr/>
        </p:nvCxnSpPr>
        <p:spPr>
          <a:xfrm flipH="1">
            <a:off x="8357167" y="2758403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4"/>
            <a:endCxn id="92" idx="0"/>
          </p:cNvCxnSpPr>
          <p:nvPr/>
        </p:nvCxnSpPr>
        <p:spPr>
          <a:xfrm>
            <a:off x="8124441" y="3000131"/>
            <a:ext cx="689579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1" idx="4"/>
            <a:endCxn id="92" idx="0"/>
          </p:cNvCxnSpPr>
          <p:nvPr/>
        </p:nvCxnSpPr>
        <p:spPr>
          <a:xfrm flipH="1">
            <a:off x="8814020" y="3000130"/>
            <a:ext cx="736447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/>
              <p:cNvSpPr/>
              <p:nvPr/>
            </p:nvSpPr>
            <p:spPr>
              <a:xfrm>
                <a:off x="11616109" y="2534268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109" y="2534268"/>
                <a:ext cx="490437" cy="46276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10912034" y="3370424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034" y="3370424"/>
                <a:ext cx="444224" cy="33855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946086" y="2586025"/>
                <a:ext cx="443455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086" y="2586025"/>
                <a:ext cx="443455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>
            <a:stCxn id="146" idx="3"/>
            <a:endCxn id="144" idx="2"/>
          </p:cNvCxnSpPr>
          <p:nvPr/>
        </p:nvCxnSpPr>
        <p:spPr>
          <a:xfrm>
            <a:off x="11389541" y="2755302"/>
            <a:ext cx="22656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/>
              <p:nvPr/>
            </p:nvSpPr>
            <p:spPr>
              <a:xfrm>
                <a:off x="10202576" y="2534268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576" y="2534268"/>
                <a:ext cx="465452" cy="462762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1"/>
            <a:endCxn id="148" idx="6"/>
          </p:cNvCxnSpPr>
          <p:nvPr/>
        </p:nvCxnSpPr>
        <p:spPr>
          <a:xfrm flipH="1">
            <a:off x="10668028" y="2755302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8" idx="4"/>
            <a:endCxn id="145" idx="0"/>
          </p:cNvCxnSpPr>
          <p:nvPr/>
        </p:nvCxnSpPr>
        <p:spPr>
          <a:xfrm>
            <a:off x="10435302" y="2997030"/>
            <a:ext cx="698844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4"/>
            <a:endCxn id="145" idx="0"/>
          </p:cNvCxnSpPr>
          <p:nvPr/>
        </p:nvCxnSpPr>
        <p:spPr>
          <a:xfrm flipH="1">
            <a:off x="11134146" y="2997029"/>
            <a:ext cx="727182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8" idx="4"/>
            <a:endCxn id="148" idx="0"/>
          </p:cNvCxnSpPr>
          <p:nvPr/>
        </p:nvCxnSpPr>
        <p:spPr>
          <a:xfrm>
            <a:off x="9273687" y="1369238"/>
            <a:ext cx="1161615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4" idx="4"/>
            <a:endCxn id="144" idx="0"/>
          </p:cNvCxnSpPr>
          <p:nvPr/>
        </p:nvCxnSpPr>
        <p:spPr>
          <a:xfrm>
            <a:off x="10422895" y="1369238"/>
            <a:ext cx="1438433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808478" y="249077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670673" y="672860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c)</a:t>
            </a:r>
            <a:endParaRPr lang="fi-FI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421981" y="5819504"/>
                <a:ext cx="10524106" cy="872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i-FI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i-FI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1" y="5819504"/>
                <a:ext cx="10524106" cy="8726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>
            <a:off x="225852" y="607830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c)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3857969" y="3322788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69" y="3322788"/>
                <a:ext cx="520433" cy="34932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4675230" y="3331205"/>
                <a:ext cx="562678" cy="3597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30" y="3331205"/>
                <a:ext cx="562678" cy="359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/>
              <p:cNvSpPr/>
              <p:nvPr/>
            </p:nvSpPr>
            <p:spPr>
              <a:xfrm>
                <a:off x="3841814" y="244650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1" name="Oval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14" y="2446505"/>
                <a:ext cx="557910" cy="553164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/>
          <p:cNvCxnSpPr>
            <a:stCxn id="171" idx="4"/>
            <a:endCxn id="169" idx="0"/>
          </p:cNvCxnSpPr>
          <p:nvPr/>
        </p:nvCxnSpPr>
        <p:spPr>
          <a:xfrm flipH="1">
            <a:off x="4118186" y="2999669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75" idx="4"/>
            <a:endCxn id="170" idx="0"/>
          </p:cNvCxnSpPr>
          <p:nvPr/>
        </p:nvCxnSpPr>
        <p:spPr>
          <a:xfrm flipH="1">
            <a:off x="4956569" y="2999669"/>
            <a:ext cx="1499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276420" y="241408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>
              <a:xfrm>
                <a:off x="4669906" y="2446505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06" y="2446505"/>
                <a:ext cx="576324" cy="553164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>
              <a:xfrm>
                <a:off x="5111184" y="547670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84" y="547670"/>
                <a:ext cx="625126" cy="648072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>
            <a:stCxn id="176" idx="3"/>
            <a:endCxn id="180" idx="0"/>
          </p:cNvCxnSpPr>
          <p:nvPr/>
        </p:nvCxnSpPr>
        <p:spPr>
          <a:xfrm flipH="1">
            <a:off x="4587218" y="1100834"/>
            <a:ext cx="615514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5"/>
            <a:endCxn id="190" idx="0"/>
          </p:cNvCxnSpPr>
          <p:nvPr/>
        </p:nvCxnSpPr>
        <p:spPr>
          <a:xfrm>
            <a:off x="5644762" y="1100834"/>
            <a:ext cx="731600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691464" y="65170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/>
              <a:t>b</a:t>
            </a:r>
            <a:r>
              <a:rPr lang="fi-FI" sz="2000" dirty="0" smtClean="0"/>
              <a:t>)</a:t>
            </a:r>
            <a:endParaRPr lang="fi-FI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>
              <a:xfrm>
                <a:off x="4303123" y="1547322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3" y="1547322"/>
                <a:ext cx="568189" cy="576064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/>
          <p:cNvSpPr txBox="1"/>
          <p:nvPr/>
        </p:nvSpPr>
        <p:spPr>
          <a:xfrm>
            <a:off x="4351196" y="2446505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182" name="Straight Arrow Connector 181"/>
          <p:cNvCxnSpPr>
            <a:stCxn id="180" idx="3"/>
            <a:endCxn id="171" idx="0"/>
          </p:cNvCxnSpPr>
          <p:nvPr/>
        </p:nvCxnSpPr>
        <p:spPr>
          <a:xfrm flipH="1">
            <a:off x="4120769" y="2039023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80" idx="5"/>
            <a:endCxn id="175" idx="0"/>
          </p:cNvCxnSpPr>
          <p:nvPr/>
        </p:nvCxnSpPr>
        <p:spPr>
          <a:xfrm>
            <a:off x="4788103" y="2039023"/>
            <a:ext cx="169965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5647113" y="3322788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113" y="3322788"/>
                <a:ext cx="520433" cy="349326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6464374" y="3331205"/>
                <a:ext cx="562678" cy="349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74" y="3331205"/>
                <a:ext cx="562678" cy="349326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>
              <a:xfrm>
                <a:off x="5630958" y="244650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958" y="2446505"/>
                <a:ext cx="557910" cy="553164"/>
              </a:xfrm>
              <a:prstGeom prst="ellipse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/>
          <p:cNvCxnSpPr>
            <a:stCxn id="186" idx="4"/>
            <a:endCxn id="184" idx="0"/>
          </p:cNvCxnSpPr>
          <p:nvPr/>
        </p:nvCxnSpPr>
        <p:spPr>
          <a:xfrm flipH="1">
            <a:off x="5907330" y="2999669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9" idx="4"/>
            <a:endCxn id="185" idx="0"/>
          </p:cNvCxnSpPr>
          <p:nvPr/>
        </p:nvCxnSpPr>
        <p:spPr>
          <a:xfrm>
            <a:off x="6743051" y="2999669"/>
            <a:ext cx="2662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>
              <a:xfrm>
                <a:off x="6459050" y="2446505"/>
                <a:ext cx="568002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50" y="2446505"/>
                <a:ext cx="568002" cy="553164"/>
              </a:xfrm>
              <a:prstGeom prst="ellipse">
                <a:avLst/>
              </a:prstGeom>
              <a:blipFill rotWithShape="0">
                <a:blip r:embed="rId31"/>
                <a:stretch>
                  <a:fillRect l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>
              <a:xfrm>
                <a:off x="6092267" y="1547322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67" y="1547322"/>
                <a:ext cx="568189" cy="576064"/>
              </a:xfrm>
              <a:prstGeom prst="ellipse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6140340" y="2446505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192" name="Straight Arrow Connector 191"/>
          <p:cNvCxnSpPr>
            <a:stCxn id="190" idx="3"/>
            <a:endCxn id="186" idx="0"/>
          </p:cNvCxnSpPr>
          <p:nvPr/>
        </p:nvCxnSpPr>
        <p:spPr>
          <a:xfrm flipH="1">
            <a:off x="5909913" y="2039023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5"/>
            <a:endCxn id="189" idx="0"/>
          </p:cNvCxnSpPr>
          <p:nvPr/>
        </p:nvCxnSpPr>
        <p:spPr>
          <a:xfrm>
            <a:off x="6577247" y="2039023"/>
            <a:ext cx="165804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252162" y="162593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6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4"/>
            <a:endCxn id="4" idx="0"/>
          </p:cNvCxnSpPr>
          <p:nvPr/>
        </p:nvCxnSpPr>
        <p:spPr>
          <a:xfrm flipH="1">
            <a:off x="985797" y="2848309"/>
            <a:ext cx="3010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5" idx="0"/>
          </p:cNvCxnSpPr>
          <p:nvPr/>
        </p:nvCxnSpPr>
        <p:spPr>
          <a:xfrm flipH="1">
            <a:off x="1828711" y="2848309"/>
            <a:ext cx="24489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6" idx="0"/>
          </p:cNvCxnSpPr>
          <p:nvPr/>
        </p:nvCxnSpPr>
        <p:spPr>
          <a:xfrm>
            <a:off x="2874336" y="2848309"/>
            <a:ext cx="5435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4683" y="226272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4" idx="3"/>
            <a:endCxn id="7" idx="7"/>
          </p:cNvCxnSpPr>
          <p:nvPr/>
        </p:nvCxnSpPr>
        <p:spPr>
          <a:xfrm flipH="1">
            <a:off x="1213152" y="1673282"/>
            <a:ext cx="443434" cy="702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4"/>
            <a:endCxn id="12" idx="0"/>
          </p:cNvCxnSpPr>
          <p:nvPr/>
        </p:nvCxnSpPr>
        <p:spPr>
          <a:xfrm flipH="1">
            <a:off x="1853201" y="1768189"/>
            <a:ext cx="24401" cy="526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5"/>
            <a:endCxn id="13" idx="0"/>
          </p:cNvCxnSpPr>
          <p:nvPr/>
        </p:nvCxnSpPr>
        <p:spPr>
          <a:xfrm>
            <a:off x="2098617" y="1673281"/>
            <a:ext cx="775719" cy="598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596" y="67286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a)</a:t>
            </a:r>
            <a:endParaRPr lang="fi-FI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9305248" y="2537369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248" y="2537369"/>
                <a:ext cx="490437" cy="46276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601173" y="337352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173" y="3373525"/>
                <a:ext cx="425693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8635225" y="2589126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25" y="2589126"/>
                <a:ext cx="425693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0134346" y="9297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346" y="929774"/>
                <a:ext cx="577097" cy="439464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>
            <a:stCxn id="94" idx="4"/>
            <a:endCxn id="91" idx="0"/>
          </p:cNvCxnSpPr>
          <p:nvPr/>
        </p:nvCxnSpPr>
        <p:spPr>
          <a:xfrm flipH="1">
            <a:off x="9550467" y="1369238"/>
            <a:ext cx="872428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3"/>
            <a:endCxn id="91" idx="2"/>
          </p:cNvCxnSpPr>
          <p:nvPr/>
        </p:nvCxnSpPr>
        <p:spPr>
          <a:xfrm>
            <a:off x="9060918" y="2758403"/>
            <a:ext cx="244330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/>
              <p:cNvSpPr/>
              <p:nvPr/>
            </p:nvSpPr>
            <p:spPr>
              <a:xfrm>
                <a:off x="7891715" y="2537369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15" y="2537369"/>
                <a:ext cx="465452" cy="462762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8985138" y="9297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38" y="929774"/>
                <a:ext cx="577097" cy="439464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/>
          <p:cNvCxnSpPr>
            <a:stCxn id="108" idx="4"/>
            <a:endCxn id="107" idx="0"/>
          </p:cNvCxnSpPr>
          <p:nvPr/>
        </p:nvCxnSpPr>
        <p:spPr>
          <a:xfrm flipH="1">
            <a:off x="8124441" y="1369238"/>
            <a:ext cx="1149246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1"/>
            <a:endCxn id="107" idx="6"/>
          </p:cNvCxnSpPr>
          <p:nvPr/>
        </p:nvCxnSpPr>
        <p:spPr>
          <a:xfrm flipH="1">
            <a:off x="8357167" y="2758403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4"/>
            <a:endCxn id="92" idx="0"/>
          </p:cNvCxnSpPr>
          <p:nvPr/>
        </p:nvCxnSpPr>
        <p:spPr>
          <a:xfrm>
            <a:off x="8124441" y="3000131"/>
            <a:ext cx="689579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1" idx="4"/>
            <a:endCxn id="92" idx="0"/>
          </p:cNvCxnSpPr>
          <p:nvPr/>
        </p:nvCxnSpPr>
        <p:spPr>
          <a:xfrm flipH="1">
            <a:off x="8814020" y="3000130"/>
            <a:ext cx="736447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/>
              <p:cNvSpPr/>
              <p:nvPr/>
            </p:nvSpPr>
            <p:spPr>
              <a:xfrm>
                <a:off x="11616109" y="2534268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109" y="2534268"/>
                <a:ext cx="490437" cy="46276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10912034" y="3370424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034" y="3370424"/>
                <a:ext cx="444224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946086" y="2586025"/>
                <a:ext cx="443455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086" y="2586025"/>
                <a:ext cx="443455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>
            <a:stCxn id="146" idx="3"/>
            <a:endCxn id="144" idx="2"/>
          </p:cNvCxnSpPr>
          <p:nvPr/>
        </p:nvCxnSpPr>
        <p:spPr>
          <a:xfrm>
            <a:off x="11389541" y="2755302"/>
            <a:ext cx="22656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/>
              <p:nvPr/>
            </p:nvSpPr>
            <p:spPr>
              <a:xfrm>
                <a:off x="10202576" y="2534268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576" y="2534268"/>
                <a:ext cx="465452" cy="462762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1"/>
            <a:endCxn id="148" idx="6"/>
          </p:cNvCxnSpPr>
          <p:nvPr/>
        </p:nvCxnSpPr>
        <p:spPr>
          <a:xfrm flipH="1">
            <a:off x="10668028" y="2755302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8" idx="4"/>
            <a:endCxn id="145" idx="0"/>
          </p:cNvCxnSpPr>
          <p:nvPr/>
        </p:nvCxnSpPr>
        <p:spPr>
          <a:xfrm>
            <a:off x="10435302" y="2997030"/>
            <a:ext cx="698844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4"/>
            <a:endCxn id="145" idx="0"/>
          </p:cNvCxnSpPr>
          <p:nvPr/>
        </p:nvCxnSpPr>
        <p:spPr>
          <a:xfrm flipH="1">
            <a:off x="11134146" y="2997029"/>
            <a:ext cx="727182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8" idx="4"/>
            <a:endCxn id="148" idx="0"/>
          </p:cNvCxnSpPr>
          <p:nvPr/>
        </p:nvCxnSpPr>
        <p:spPr>
          <a:xfrm>
            <a:off x="9273687" y="1369238"/>
            <a:ext cx="1161615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4" idx="4"/>
            <a:endCxn id="144" idx="0"/>
          </p:cNvCxnSpPr>
          <p:nvPr/>
        </p:nvCxnSpPr>
        <p:spPr>
          <a:xfrm>
            <a:off x="10422895" y="1369238"/>
            <a:ext cx="1438433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808478" y="249077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670673" y="672860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c)</a:t>
            </a:r>
            <a:endParaRPr lang="fi-FI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3857969" y="3322788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69" y="3322788"/>
                <a:ext cx="520433" cy="34932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4675230" y="3331205"/>
                <a:ext cx="562678" cy="3597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30" y="3331205"/>
                <a:ext cx="562678" cy="35971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/>
              <p:cNvSpPr/>
              <p:nvPr/>
            </p:nvSpPr>
            <p:spPr>
              <a:xfrm>
                <a:off x="3841814" y="244650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1" name="Oval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14" y="2446505"/>
                <a:ext cx="557910" cy="553164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/>
          <p:cNvCxnSpPr>
            <a:stCxn id="171" idx="4"/>
            <a:endCxn id="169" idx="0"/>
          </p:cNvCxnSpPr>
          <p:nvPr/>
        </p:nvCxnSpPr>
        <p:spPr>
          <a:xfrm flipH="1">
            <a:off x="4118186" y="2999669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75" idx="4"/>
            <a:endCxn id="170" idx="0"/>
          </p:cNvCxnSpPr>
          <p:nvPr/>
        </p:nvCxnSpPr>
        <p:spPr>
          <a:xfrm flipH="1">
            <a:off x="4956569" y="2999669"/>
            <a:ext cx="1499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276420" y="241408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>
              <a:xfrm>
                <a:off x="4669906" y="2446505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06" y="2446505"/>
                <a:ext cx="576324" cy="553164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>
              <a:xfrm>
                <a:off x="5111184" y="547670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84" y="547670"/>
                <a:ext cx="625126" cy="648072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>
            <a:stCxn id="176" idx="3"/>
            <a:endCxn id="180" idx="0"/>
          </p:cNvCxnSpPr>
          <p:nvPr/>
        </p:nvCxnSpPr>
        <p:spPr>
          <a:xfrm flipH="1">
            <a:off x="4587218" y="1100834"/>
            <a:ext cx="615514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5"/>
            <a:endCxn id="190" idx="0"/>
          </p:cNvCxnSpPr>
          <p:nvPr/>
        </p:nvCxnSpPr>
        <p:spPr>
          <a:xfrm>
            <a:off x="5644762" y="1100834"/>
            <a:ext cx="731600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691464" y="65170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/>
              <a:t>b</a:t>
            </a:r>
            <a:r>
              <a:rPr lang="fi-FI" sz="2000" dirty="0" smtClean="0"/>
              <a:t>)</a:t>
            </a:r>
            <a:endParaRPr lang="fi-FI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>
              <a:xfrm>
                <a:off x="4303123" y="1547322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3" y="1547322"/>
                <a:ext cx="568189" cy="576064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/>
          <p:cNvSpPr txBox="1"/>
          <p:nvPr/>
        </p:nvSpPr>
        <p:spPr>
          <a:xfrm>
            <a:off x="4351196" y="2446505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182" name="Straight Arrow Connector 181"/>
          <p:cNvCxnSpPr>
            <a:stCxn id="180" idx="3"/>
            <a:endCxn id="171" idx="0"/>
          </p:cNvCxnSpPr>
          <p:nvPr/>
        </p:nvCxnSpPr>
        <p:spPr>
          <a:xfrm flipH="1">
            <a:off x="4120769" y="2039023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80" idx="5"/>
            <a:endCxn id="175" idx="0"/>
          </p:cNvCxnSpPr>
          <p:nvPr/>
        </p:nvCxnSpPr>
        <p:spPr>
          <a:xfrm>
            <a:off x="4788103" y="2039023"/>
            <a:ext cx="169965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5647113" y="3322788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113" y="3322788"/>
                <a:ext cx="520433" cy="34932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6464374" y="3331205"/>
                <a:ext cx="562678" cy="349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74" y="3331205"/>
                <a:ext cx="562678" cy="34932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>
              <a:xfrm>
                <a:off x="5630958" y="244650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958" y="2446505"/>
                <a:ext cx="557910" cy="553164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/>
          <p:cNvCxnSpPr>
            <a:stCxn id="186" idx="4"/>
            <a:endCxn id="184" idx="0"/>
          </p:cNvCxnSpPr>
          <p:nvPr/>
        </p:nvCxnSpPr>
        <p:spPr>
          <a:xfrm flipH="1">
            <a:off x="5907330" y="2999669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9" idx="4"/>
            <a:endCxn id="185" idx="0"/>
          </p:cNvCxnSpPr>
          <p:nvPr/>
        </p:nvCxnSpPr>
        <p:spPr>
          <a:xfrm>
            <a:off x="6743051" y="2999669"/>
            <a:ext cx="2662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>
              <a:xfrm>
                <a:off x="6459050" y="2446505"/>
                <a:ext cx="568002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50" y="2446505"/>
                <a:ext cx="568002" cy="553164"/>
              </a:xfrm>
              <a:prstGeom prst="ellipse">
                <a:avLst/>
              </a:prstGeom>
              <a:blipFill rotWithShape="0">
                <a:blip r:embed="rId28"/>
                <a:stretch>
                  <a:fillRect l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>
              <a:xfrm>
                <a:off x="6092267" y="1547322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67" y="1547322"/>
                <a:ext cx="568189" cy="576064"/>
              </a:xfrm>
              <a:prstGeom prst="ellipse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6140340" y="2446505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192" name="Straight Arrow Connector 191"/>
          <p:cNvCxnSpPr>
            <a:stCxn id="190" idx="3"/>
            <a:endCxn id="186" idx="0"/>
          </p:cNvCxnSpPr>
          <p:nvPr/>
        </p:nvCxnSpPr>
        <p:spPr>
          <a:xfrm flipH="1">
            <a:off x="5909913" y="2039023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5"/>
            <a:endCxn id="189" idx="0"/>
          </p:cNvCxnSpPr>
          <p:nvPr/>
        </p:nvCxnSpPr>
        <p:spPr>
          <a:xfrm>
            <a:off x="6577247" y="2039023"/>
            <a:ext cx="165804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252162" y="162593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56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50" y="3352365"/>
                <a:ext cx="425693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92" y="3352365"/>
                <a:ext cx="43043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59" y="3352365"/>
                <a:ext cx="44422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6" y="2295145"/>
                <a:ext cx="557910" cy="5531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4"/>
            <a:endCxn id="4" idx="0"/>
          </p:cNvCxnSpPr>
          <p:nvPr/>
        </p:nvCxnSpPr>
        <p:spPr>
          <a:xfrm flipH="1">
            <a:off x="985797" y="2848309"/>
            <a:ext cx="3010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5" idx="0"/>
          </p:cNvCxnSpPr>
          <p:nvPr/>
        </p:nvCxnSpPr>
        <p:spPr>
          <a:xfrm flipH="1">
            <a:off x="1828711" y="2848309"/>
            <a:ext cx="24489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6" idx="0"/>
          </p:cNvCxnSpPr>
          <p:nvPr/>
        </p:nvCxnSpPr>
        <p:spPr>
          <a:xfrm>
            <a:off x="2874336" y="2848309"/>
            <a:ext cx="5435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4683" y="226272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2295145"/>
                <a:ext cx="576324" cy="55316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41" y="2272245"/>
                <a:ext cx="568189" cy="57606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8" y="1120117"/>
                <a:ext cx="625126" cy="64807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4" idx="3"/>
            <a:endCxn id="7" idx="7"/>
          </p:cNvCxnSpPr>
          <p:nvPr/>
        </p:nvCxnSpPr>
        <p:spPr>
          <a:xfrm flipH="1">
            <a:off x="1213152" y="1673282"/>
            <a:ext cx="443434" cy="702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4"/>
            <a:endCxn id="12" idx="0"/>
          </p:cNvCxnSpPr>
          <p:nvPr/>
        </p:nvCxnSpPr>
        <p:spPr>
          <a:xfrm flipH="1">
            <a:off x="1853201" y="1768189"/>
            <a:ext cx="24401" cy="526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5"/>
            <a:endCxn id="13" idx="0"/>
          </p:cNvCxnSpPr>
          <p:nvPr/>
        </p:nvCxnSpPr>
        <p:spPr>
          <a:xfrm>
            <a:off x="2098617" y="1673281"/>
            <a:ext cx="775719" cy="598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74496" y="4296732"/>
                <a:ext cx="515968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i-FI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i-FI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i-FI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6" y="4296732"/>
                <a:ext cx="5159682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86596" y="67286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a)</a:t>
            </a:r>
            <a:endParaRPr lang="fi-FI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6023208" y="996530"/>
            <a:ext cx="36791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u="sng" dirty="0" smtClean="0"/>
              <a:t>Stan </a:t>
            </a:r>
            <a:r>
              <a:rPr lang="fi-FI" sz="1600" u="sng" dirty="0" err="1" smtClean="0"/>
              <a:t>pseudo-code</a:t>
            </a:r>
            <a:r>
              <a:rPr lang="fi-FI" sz="1600" u="sng" dirty="0" smtClean="0"/>
              <a:t>:</a:t>
            </a:r>
          </a:p>
          <a:p>
            <a:endParaRPr lang="fi-FI" sz="1600" u="sng" dirty="0" smtClean="0"/>
          </a:p>
          <a:p>
            <a:r>
              <a:rPr lang="fi-FI" sz="1600" dirty="0" smtClean="0"/>
              <a:t>data</a:t>
            </a:r>
            <a:r>
              <a:rPr lang="fi-FI" sz="1600" dirty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n;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real y[n];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parameters</a:t>
            </a:r>
            <a:r>
              <a:rPr lang="fi-FI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</a:t>
            </a:r>
            <a:r>
              <a:rPr lang="fi-FI" sz="1600" dirty="0" err="1" smtClean="0"/>
              <a:t>theta</a:t>
            </a:r>
            <a:r>
              <a:rPr lang="fi-FI" sz="1600" dirty="0" smtClean="0"/>
              <a:t>[n];</a:t>
            </a:r>
          </a:p>
          <a:p>
            <a:r>
              <a:rPr lang="en-US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alpha;}</a:t>
            </a:r>
          </a:p>
          <a:p>
            <a:r>
              <a:rPr lang="fi-FI" sz="1600" dirty="0" err="1" smtClean="0"/>
              <a:t>model</a:t>
            </a:r>
            <a:r>
              <a:rPr lang="fi-FI" sz="1600" dirty="0" smtClean="0"/>
              <a:t>{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alpha ~ p();</a:t>
            </a:r>
          </a:p>
          <a:p>
            <a:r>
              <a:rPr lang="nn-NO" sz="1600" dirty="0" smtClean="0"/>
              <a:t>     for</a:t>
            </a:r>
            <a:r>
              <a:rPr lang="nn-NO" sz="1600" dirty="0"/>
              <a:t>( i in 1 : </a:t>
            </a:r>
            <a:r>
              <a:rPr lang="nn-NO" sz="1600" dirty="0" smtClean="0"/>
              <a:t>n </a:t>
            </a:r>
            <a:r>
              <a:rPr lang="nn-NO" sz="1600" dirty="0"/>
              <a:t>) </a:t>
            </a:r>
            <a:r>
              <a:rPr lang="nn-NO" sz="1600" dirty="0" smtClean="0"/>
              <a:t>{</a:t>
            </a:r>
          </a:p>
          <a:p>
            <a:r>
              <a:rPr lang="fi-FI" sz="1600" dirty="0" smtClean="0"/>
              <a:t>         </a:t>
            </a:r>
            <a:r>
              <a:rPr lang="fi-FI" sz="1600" dirty="0" err="1" smtClean="0"/>
              <a:t>theta</a:t>
            </a:r>
            <a:r>
              <a:rPr lang="fi-FI" sz="1600" dirty="0" smtClean="0"/>
              <a:t>[i] ~ p(alpha);</a:t>
            </a:r>
            <a:endParaRPr lang="nn-NO" sz="1600" dirty="0"/>
          </a:p>
          <a:p>
            <a:r>
              <a:rPr lang="fi-FI" sz="1600" dirty="0" smtClean="0"/>
              <a:t>          y[i</a:t>
            </a:r>
            <a:r>
              <a:rPr lang="fi-FI" sz="1600" dirty="0"/>
              <a:t>] ~ </a:t>
            </a:r>
            <a:r>
              <a:rPr lang="fi-FI" sz="1600" dirty="0" smtClean="0"/>
              <a:t>p(</a:t>
            </a:r>
            <a:r>
              <a:rPr lang="fi-FI" sz="1600" dirty="0" err="1" smtClean="0"/>
              <a:t>theta</a:t>
            </a:r>
            <a:r>
              <a:rPr lang="fi-FI" sz="1600" dirty="0" smtClean="0"/>
              <a:t>[i]);</a:t>
            </a:r>
            <a:endParaRPr lang="fi-FI" sz="1600" dirty="0"/>
          </a:p>
          <a:p>
            <a:r>
              <a:rPr lang="fi-FI" sz="1600" dirty="0"/>
              <a:t> </a:t>
            </a:r>
            <a:r>
              <a:rPr lang="fi-FI" sz="1600" dirty="0" smtClean="0"/>
              <a:t>    }</a:t>
            </a:r>
            <a:endParaRPr lang="fi-FI" sz="1600" dirty="0"/>
          </a:p>
          <a:p>
            <a:r>
              <a:rPr lang="fi-FI" sz="1600" dirty="0" smtClean="0"/>
              <a:t>}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80933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54168" y="3166813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8" y="3166813"/>
                <a:ext cx="520433" cy="349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371429" y="3175230"/>
                <a:ext cx="562678" cy="3597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29" y="3175230"/>
                <a:ext cx="562678" cy="3597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538013" y="2290530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" y="2290530"/>
                <a:ext cx="557910" cy="55316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4"/>
            <a:endCxn id="35" idx="0"/>
          </p:cNvCxnSpPr>
          <p:nvPr/>
        </p:nvCxnSpPr>
        <p:spPr>
          <a:xfrm flipH="1">
            <a:off x="814385" y="2843694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3" idx="4"/>
            <a:endCxn id="36" idx="0"/>
          </p:cNvCxnSpPr>
          <p:nvPr/>
        </p:nvCxnSpPr>
        <p:spPr>
          <a:xfrm flipH="1">
            <a:off x="1652768" y="2843694"/>
            <a:ext cx="1499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2619" y="225810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1366105" y="2290530"/>
                <a:ext cx="576324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05" y="2290530"/>
                <a:ext cx="576324" cy="5531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1807383" y="391695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383" y="391695"/>
                <a:ext cx="625126" cy="64807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  <a:endCxn id="58" idx="0"/>
          </p:cNvCxnSpPr>
          <p:nvPr/>
        </p:nvCxnSpPr>
        <p:spPr>
          <a:xfrm flipH="1">
            <a:off x="1283417" y="944859"/>
            <a:ext cx="615514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80" idx="0"/>
          </p:cNvCxnSpPr>
          <p:nvPr/>
        </p:nvCxnSpPr>
        <p:spPr>
          <a:xfrm>
            <a:off x="2340961" y="944859"/>
            <a:ext cx="731600" cy="44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7663" y="49572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/>
              <a:t>b</a:t>
            </a:r>
            <a:r>
              <a:rPr lang="fi-FI" sz="2000" dirty="0" smtClean="0"/>
              <a:t>)</a:t>
            </a:r>
            <a:endParaRPr lang="fi-FI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999322" y="1391347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22" y="1391347"/>
                <a:ext cx="568189" cy="57606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047395" y="2290530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65" name="Straight Arrow Connector 64"/>
          <p:cNvCxnSpPr>
            <a:stCxn id="58" idx="3"/>
            <a:endCxn id="38" idx="0"/>
          </p:cNvCxnSpPr>
          <p:nvPr/>
        </p:nvCxnSpPr>
        <p:spPr>
          <a:xfrm flipH="1">
            <a:off x="816968" y="1883048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5"/>
            <a:endCxn id="43" idx="0"/>
          </p:cNvCxnSpPr>
          <p:nvPr/>
        </p:nvCxnSpPr>
        <p:spPr>
          <a:xfrm>
            <a:off x="1484302" y="1883048"/>
            <a:ext cx="169965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343312" y="3166813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12" y="3166813"/>
                <a:ext cx="520433" cy="3493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160573" y="3175230"/>
                <a:ext cx="562678" cy="349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73" y="3175230"/>
                <a:ext cx="562678" cy="3493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2327157" y="2290530"/>
                <a:ext cx="557910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157" y="2290530"/>
                <a:ext cx="557910" cy="55316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6" idx="4"/>
            <a:endCxn id="74" idx="0"/>
          </p:cNvCxnSpPr>
          <p:nvPr/>
        </p:nvCxnSpPr>
        <p:spPr>
          <a:xfrm flipH="1">
            <a:off x="2603529" y="2843694"/>
            <a:ext cx="2583" cy="323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9" idx="4"/>
            <a:endCxn id="75" idx="0"/>
          </p:cNvCxnSpPr>
          <p:nvPr/>
        </p:nvCxnSpPr>
        <p:spPr>
          <a:xfrm>
            <a:off x="3439250" y="2843694"/>
            <a:ext cx="2662" cy="33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3155249" y="2290530"/>
                <a:ext cx="568002" cy="5531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49" y="2290530"/>
                <a:ext cx="568002" cy="553164"/>
              </a:xfrm>
              <a:prstGeom prst="ellipse">
                <a:avLst/>
              </a:prstGeom>
              <a:blipFill rotWithShape="0">
                <a:blip r:embed="rId11"/>
                <a:stretch>
                  <a:fillRect l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2788466" y="1391347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66" y="1391347"/>
                <a:ext cx="568189" cy="576064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836539" y="2290530"/>
            <a:ext cx="4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82" name="Straight Arrow Connector 81"/>
          <p:cNvCxnSpPr>
            <a:stCxn id="80" idx="3"/>
            <a:endCxn id="76" idx="0"/>
          </p:cNvCxnSpPr>
          <p:nvPr/>
        </p:nvCxnSpPr>
        <p:spPr>
          <a:xfrm flipH="1">
            <a:off x="2606112" y="1883048"/>
            <a:ext cx="265563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5"/>
            <a:endCxn id="79" idx="0"/>
          </p:cNvCxnSpPr>
          <p:nvPr/>
        </p:nvCxnSpPr>
        <p:spPr>
          <a:xfrm>
            <a:off x="3273446" y="1883048"/>
            <a:ext cx="165804" cy="40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48361" y="1469960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-189802" y="5360223"/>
                <a:ext cx="9560042" cy="90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fi-FI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i-FI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i-FI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i-FI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802" y="5360223"/>
                <a:ext cx="9560042" cy="9039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949717" y="98100"/>
            <a:ext cx="36791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u="sng" dirty="0" smtClean="0"/>
              <a:t>Stan </a:t>
            </a:r>
            <a:r>
              <a:rPr lang="fi-FI" sz="1600" u="sng" dirty="0" err="1" smtClean="0"/>
              <a:t>pseudo-code</a:t>
            </a:r>
            <a:r>
              <a:rPr lang="fi-FI" sz="1600" u="sng" dirty="0" smtClean="0"/>
              <a:t>:</a:t>
            </a:r>
          </a:p>
          <a:p>
            <a:endParaRPr lang="fi-FI" sz="1600" u="sng" dirty="0" smtClean="0"/>
          </a:p>
          <a:p>
            <a:r>
              <a:rPr lang="fi-FI" sz="1600" dirty="0" smtClean="0"/>
              <a:t>data</a:t>
            </a:r>
            <a:r>
              <a:rPr lang="fi-FI" sz="1600" dirty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n;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m;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real y[</a:t>
            </a:r>
            <a:r>
              <a:rPr lang="en-US" sz="1600" dirty="0" err="1" smtClean="0"/>
              <a:t>m,n</a:t>
            </a:r>
            <a:r>
              <a:rPr lang="en-US" sz="1600" dirty="0" smtClean="0"/>
              <a:t>];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parameters</a:t>
            </a:r>
            <a:r>
              <a:rPr lang="fi-FI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</a:t>
            </a:r>
            <a:r>
              <a:rPr lang="fi-FI" sz="1600" dirty="0" err="1" smtClean="0"/>
              <a:t>theta</a:t>
            </a:r>
            <a:r>
              <a:rPr lang="fi-FI" sz="1600" dirty="0" smtClean="0"/>
              <a:t>[</a:t>
            </a:r>
            <a:r>
              <a:rPr lang="fi-FI" sz="1600" dirty="0" err="1" smtClean="0"/>
              <a:t>m,n</a:t>
            </a:r>
            <a:r>
              <a:rPr lang="fi-FI" sz="1600" dirty="0" smtClean="0"/>
              <a:t>];</a:t>
            </a:r>
          </a:p>
          <a:p>
            <a:r>
              <a:rPr lang="en-US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alpha;</a:t>
            </a:r>
          </a:p>
          <a:p>
            <a:r>
              <a:rPr lang="fi-FI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smtClean="0"/>
              <a:t> mu[m];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model</a:t>
            </a:r>
            <a:r>
              <a:rPr lang="fi-FI" sz="1600" dirty="0" smtClean="0"/>
              <a:t>{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alpha ~ p();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</a:t>
            </a:r>
            <a:r>
              <a:rPr lang="nn-NO" sz="1600" dirty="0" smtClean="0"/>
              <a:t> for</a:t>
            </a:r>
            <a:r>
              <a:rPr lang="nn-NO" sz="1600" dirty="0"/>
              <a:t>( i in 1 : m</a:t>
            </a:r>
            <a:r>
              <a:rPr lang="nn-NO" sz="1600" dirty="0" smtClean="0"/>
              <a:t> </a:t>
            </a:r>
            <a:r>
              <a:rPr lang="nn-NO" sz="1600" dirty="0"/>
              <a:t>) </a:t>
            </a:r>
            <a:r>
              <a:rPr lang="nn-NO" sz="1600" dirty="0" smtClean="0"/>
              <a:t>{</a:t>
            </a:r>
          </a:p>
          <a:p>
            <a:r>
              <a:rPr lang="nn-NO" sz="1600" dirty="0"/>
              <a:t> </a:t>
            </a:r>
            <a:r>
              <a:rPr lang="nn-NO" sz="1600" dirty="0" smtClean="0"/>
              <a:t>        </a:t>
            </a:r>
            <a:r>
              <a:rPr lang="fi-FI" sz="1600" dirty="0" smtClean="0"/>
              <a:t>mu[i] ~ p(alpha)</a:t>
            </a:r>
          </a:p>
          <a:p>
            <a:r>
              <a:rPr lang="nn-NO" sz="1600" dirty="0" smtClean="0"/>
              <a:t>         for( j in 1 : n ) {</a:t>
            </a:r>
          </a:p>
          <a:p>
            <a:r>
              <a:rPr lang="fi-FI" sz="1600" dirty="0" smtClean="0"/>
              <a:t>              </a:t>
            </a:r>
            <a:r>
              <a:rPr lang="fi-FI" sz="1600" dirty="0" err="1" smtClean="0"/>
              <a:t>theta</a:t>
            </a:r>
            <a:r>
              <a:rPr lang="fi-FI" sz="1600" dirty="0" smtClean="0"/>
              <a:t>[</a:t>
            </a:r>
            <a:r>
              <a:rPr lang="fi-FI" sz="1600" dirty="0" err="1" smtClean="0"/>
              <a:t>i,j</a:t>
            </a:r>
            <a:r>
              <a:rPr lang="fi-FI" sz="1600" dirty="0" smtClean="0"/>
              <a:t>] ~ p(mu[i]);</a:t>
            </a:r>
            <a:endParaRPr lang="nn-NO" sz="1600" dirty="0"/>
          </a:p>
          <a:p>
            <a:r>
              <a:rPr lang="fi-FI" sz="1600" dirty="0" smtClean="0"/>
              <a:t>              y[</a:t>
            </a:r>
            <a:r>
              <a:rPr lang="fi-FI" sz="1600" dirty="0" err="1" smtClean="0"/>
              <a:t>i,j</a:t>
            </a:r>
            <a:r>
              <a:rPr lang="fi-FI" sz="1600" dirty="0" smtClean="0"/>
              <a:t>] </a:t>
            </a:r>
            <a:r>
              <a:rPr lang="fi-FI" sz="1600" dirty="0"/>
              <a:t>~ </a:t>
            </a:r>
            <a:r>
              <a:rPr lang="fi-FI" sz="1600" dirty="0" smtClean="0"/>
              <a:t>p(</a:t>
            </a:r>
            <a:r>
              <a:rPr lang="fi-FI" sz="1600" dirty="0" err="1" smtClean="0"/>
              <a:t>theta</a:t>
            </a:r>
            <a:r>
              <a:rPr lang="fi-FI" sz="1600" dirty="0" smtClean="0"/>
              <a:t>[</a:t>
            </a:r>
            <a:r>
              <a:rPr lang="fi-FI" sz="1600" dirty="0" err="1" smtClean="0"/>
              <a:t>i,j</a:t>
            </a:r>
            <a:r>
              <a:rPr lang="fi-FI" sz="1600" dirty="0" smtClean="0"/>
              <a:t>]);</a:t>
            </a:r>
            <a:endParaRPr lang="fi-FI" sz="1600" dirty="0"/>
          </a:p>
          <a:p>
            <a:r>
              <a:rPr lang="fi-FI" sz="1600" dirty="0"/>
              <a:t> </a:t>
            </a:r>
            <a:r>
              <a:rPr lang="fi-FI" sz="1600" dirty="0" smtClean="0"/>
              <a:t>    }</a:t>
            </a:r>
            <a:endParaRPr lang="fi-FI" sz="1600" dirty="0"/>
          </a:p>
          <a:p>
            <a:r>
              <a:rPr lang="fi-FI" sz="1600" dirty="0" smtClean="0"/>
              <a:t>}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5042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2193248" y="2207169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48" y="2207169"/>
                <a:ext cx="490437" cy="46276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489173" y="3043325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73" y="3043325"/>
                <a:ext cx="425693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523225" y="2258926"/>
                <a:ext cx="425693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25" y="2258926"/>
                <a:ext cx="42569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3022346" y="5995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46" y="599574"/>
                <a:ext cx="577097" cy="4394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>
            <a:stCxn id="94" idx="4"/>
            <a:endCxn id="91" idx="0"/>
          </p:cNvCxnSpPr>
          <p:nvPr/>
        </p:nvCxnSpPr>
        <p:spPr>
          <a:xfrm flipH="1">
            <a:off x="2438467" y="1039038"/>
            <a:ext cx="872428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3"/>
            <a:endCxn id="91" idx="2"/>
          </p:cNvCxnSpPr>
          <p:nvPr/>
        </p:nvCxnSpPr>
        <p:spPr>
          <a:xfrm>
            <a:off x="1948918" y="2428203"/>
            <a:ext cx="244330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/>
              <p:cNvSpPr/>
              <p:nvPr/>
            </p:nvSpPr>
            <p:spPr>
              <a:xfrm>
                <a:off x="779715" y="2207169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5" y="2207169"/>
                <a:ext cx="465452" cy="46276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1873138" y="599574"/>
                <a:ext cx="577097" cy="4394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38" y="599574"/>
                <a:ext cx="577097" cy="43946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/>
          <p:cNvCxnSpPr>
            <a:stCxn id="108" idx="4"/>
            <a:endCxn id="107" idx="0"/>
          </p:cNvCxnSpPr>
          <p:nvPr/>
        </p:nvCxnSpPr>
        <p:spPr>
          <a:xfrm flipH="1">
            <a:off x="1012441" y="1039038"/>
            <a:ext cx="1149246" cy="1168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1"/>
            <a:endCxn id="107" idx="6"/>
          </p:cNvCxnSpPr>
          <p:nvPr/>
        </p:nvCxnSpPr>
        <p:spPr>
          <a:xfrm flipH="1">
            <a:off x="1245167" y="2428203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4"/>
            <a:endCxn id="92" idx="0"/>
          </p:cNvCxnSpPr>
          <p:nvPr/>
        </p:nvCxnSpPr>
        <p:spPr>
          <a:xfrm>
            <a:off x="1012441" y="2669931"/>
            <a:ext cx="689579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1" idx="4"/>
            <a:endCxn id="92" idx="0"/>
          </p:cNvCxnSpPr>
          <p:nvPr/>
        </p:nvCxnSpPr>
        <p:spPr>
          <a:xfrm flipH="1">
            <a:off x="1702020" y="2669930"/>
            <a:ext cx="736447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/>
              <p:cNvSpPr/>
              <p:nvPr/>
            </p:nvSpPr>
            <p:spPr>
              <a:xfrm>
                <a:off x="4504109" y="2204068"/>
                <a:ext cx="490437" cy="4627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09" y="2204068"/>
                <a:ext cx="490437" cy="46276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3800034" y="3040224"/>
                <a:ext cx="444224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034" y="3040224"/>
                <a:ext cx="444224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3834086" y="2255825"/>
                <a:ext cx="443455" cy="3385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86" y="2255825"/>
                <a:ext cx="443455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>
            <a:stCxn id="146" idx="3"/>
            <a:endCxn id="144" idx="2"/>
          </p:cNvCxnSpPr>
          <p:nvPr/>
        </p:nvCxnSpPr>
        <p:spPr>
          <a:xfrm>
            <a:off x="4277541" y="2425102"/>
            <a:ext cx="22656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/>
              <p:nvPr/>
            </p:nvSpPr>
            <p:spPr>
              <a:xfrm>
                <a:off x="3090576" y="2204068"/>
                <a:ext cx="465452" cy="4627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76" y="2204068"/>
                <a:ext cx="465452" cy="462762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1"/>
            <a:endCxn id="148" idx="6"/>
          </p:cNvCxnSpPr>
          <p:nvPr/>
        </p:nvCxnSpPr>
        <p:spPr>
          <a:xfrm flipH="1">
            <a:off x="3556028" y="2425102"/>
            <a:ext cx="278058" cy="10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8" idx="4"/>
            <a:endCxn id="145" idx="0"/>
          </p:cNvCxnSpPr>
          <p:nvPr/>
        </p:nvCxnSpPr>
        <p:spPr>
          <a:xfrm>
            <a:off x="3323302" y="2666830"/>
            <a:ext cx="698844" cy="37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4"/>
            <a:endCxn id="145" idx="0"/>
          </p:cNvCxnSpPr>
          <p:nvPr/>
        </p:nvCxnSpPr>
        <p:spPr>
          <a:xfrm flipH="1">
            <a:off x="4022146" y="2666829"/>
            <a:ext cx="727182" cy="3733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8" idx="4"/>
            <a:endCxn id="148" idx="0"/>
          </p:cNvCxnSpPr>
          <p:nvPr/>
        </p:nvCxnSpPr>
        <p:spPr>
          <a:xfrm>
            <a:off x="2161687" y="1039038"/>
            <a:ext cx="1161615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4" idx="4"/>
            <a:endCxn id="144" idx="0"/>
          </p:cNvCxnSpPr>
          <p:nvPr/>
        </p:nvCxnSpPr>
        <p:spPr>
          <a:xfrm>
            <a:off x="3310895" y="1039038"/>
            <a:ext cx="1438433" cy="1165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696478" y="216057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0" y="5582113"/>
                <a:ext cx="10524106" cy="872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fi-FI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i-FI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i-FI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i-FI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i-FI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i-FI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i-FI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i-FI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2113"/>
                <a:ext cx="10524106" cy="872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>
            <a:off x="187752" y="599574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c)</a:t>
            </a:r>
            <a:endParaRPr lang="fi-FI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5262053" y="35339"/>
            <a:ext cx="36791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u="sng" dirty="0" smtClean="0"/>
              <a:t>Stan </a:t>
            </a:r>
            <a:r>
              <a:rPr lang="fi-FI" sz="1600" u="sng" dirty="0" err="1" smtClean="0"/>
              <a:t>pseudo-code</a:t>
            </a:r>
            <a:r>
              <a:rPr lang="fi-FI" sz="1600" u="sng" dirty="0" smtClean="0"/>
              <a:t>:</a:t>
            </a:r>
          </a:p>
          <a:p>
            <a:endParaRPr lang="fi-FI" sz="1600" u="sng" dirty="0" smtClean="0"/>
          </a:p>
          <a:p>
            <a:r>
              <a:rPr lang="fi-FI" sz="1600" dirty="0" smtClean="0"/>
              <a:t>data</a:t>
            </a:r>
            <a:r>
              <a:rPr lang="fi-FI" sz="1600" dirty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n;</a:t>
            </a:r>
          </a:p>
          <a:p>
            <a:r>
              <a:rPr lang="en-US" sz="1600" dirty="0" smtClean="0"/>
              <a:t>     real y[n];</a:t>
            </a:r>
          </a:p>
          <a:p>
            <a:r>
              <a:rPr lang="en-US" sz="1600" dirty="0" smtClean="0"/>
              <a:t>     real x[n];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parameters</a:t>
            </a:r>
            <a:r>
              <a:rPr lang="fi-FI" sz="1600" dirty="0"/>
              <a:t>{</a:t>
            </a:r>
          </a:p>
          <a:p>
            <a:r>
              <a:rPr lang="fi-FI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sigma[n];</a:t>
            </a:r>
          </a:p>
          <a:p>
            <a:r>
              <a:rPr lang="fi-FI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mu[n];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alpha;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gamma;</a:t>
            </a:r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model</a:t>
            </a:r>
            <a:r>
              <a:rPr lang="fi-FI" sz="1600" dirty="0" smtClean="0"/>
              <a:t>{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alpha ~ p();</a:t>
            </a:r>
          </a:p>
          <a:p>
            <a:r>
              <a:rPr lang="fi-FI" sz="1600" dirty="0" smtClean="0"/>
              <a:t>     gamma ~ p();</a:t>
            </a:r>
          </a:p>
          <a:p>
            <a:r>
              <a:rPr lang="nn-NO" sz="1600" dirty="0" smtClean="0"/>
              <a:t>     for( i in 1 : n ) {</a:t>
            </a:r>
          </a:p>
          <a:p>
            <a:r>
              <a:rPr lang="fi-FI" sz="1600" dirty="0" smtClean="0"/>
              <a:t>            mu[i] ~ p(</a:t>
            </a:r>
            <a:r>
              <a:rPr lang="fi-FI" sz="1600" dirty="0" err="1" smtClean="0"/>
              <a:t>alpha,x</a:t>
            </a:r>
            <a:r>
              <a:rPr lang="fi-FI" sz="1600" dirty="0" smtClean="0"/>
              <a:t>[i])</a:t>
            </a:r>
          </a:p>
          <a:p>
            <a:r>
              <a:rPr lang="fi-FI" sz="1600" dirty="0" smtClean="0"/>
              <a:t>            sigma[i] ~ p(</a:t>
            </a:r>
            <a:r>
              <a:rPr lang="fi-FI" sz="1600" dirty="0" err="1" smtClean="0"/>
              <a:t>gamma,x</a:t>
            </a:r>
            <a:r>
              <a:rPr lang="fi-FI" sz="1600" dirty="0" smtClean="0"/>
              <a:t>[i])</a:t>
            </a:r>
            <a:endParaRPr lang="nn-NO" sz="1600" dirty="0" smtClean="0"/>
          </a:p>
          <a:p>
            <a:r>
              <a:rPr lang="fi-FI" sz="1600" dirty="0" smtClean="0"/>
              <a:t>            y[i] </a:t>
            </a:r>
            <a:r>
              <a:rPr lang="fi-FI" sz="1600" dirty="0"/>
              <a:t>~ </a:t>
            </a:r>
            <a:r>
              <a:rPr lang="fi-FI" sz="1600" dirty="0" smtClean="0"/>
              <a:t>p(mu[i], sigma[i]);</a:t>
            </a:r>
            <a:endParaRPr lang="fi-FI" sz="1600" dirty="0"/>
          </a:p>
          <a:p>
            <a:r>
              <a:rPr lang="fi-FI" sz="1600" dirty="0"/>
              <a:t> </a:t>
            </a:r>
            <a:r>
              <a:rPr lang="fi-FI" sz="1600" dirty="0" smtClean="0"/>
              <a:t>    }</a:t>
            </a:r>
            <a:endParaRPr lang="fi-FI" sz="1600" dirty="0"/>
          </a:p>
          <a:p>
            <a:r>
              <a:rPr lang="fi-FI" sz="1600" dirty="0" smtClean="0"/>
              <a:t>}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249705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27691" y="3938403"/>
                <a:ext cx="520433" cy="349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1" y="3938403"/>
                <a:ext cx="520433" cy="349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330016" y="3946820"/>
                <a:ext cx="562678" cy="349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16" y="3946820"/>
                <a:ext cx="562678" cy="349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1159009" y="1811195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9" y="1811195"/>
                <a:ext cx="625126" cy="64807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  <a:endCxn id="58" idx="0"/>
          </p:cNvCxnSpPr>
          <p:nvPr/>
        </p:nvCxnSpPr>
        <p:spPr>
          <a:xfrm flipH="1">
            <a:off x="1159602" y="2364359"/>
            <a:ext cx="90955" cy="547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80" idx="0"/>
          </p:cNvCxnSpPr>
          <p:nvPr/>
        </p:nvCxnSpPr>
        <p:spPr>
          <a:xfrm>
            <a:off x="1692587" y="2364359"/>
            <a:ext cx="1207391" cy="547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875507" y="2911803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7" y="2911803"/>
                <a:ext cx="568189" cy="5760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58" idx="3"/>
            <a:endCxn id="35" idx="0"/>
          </p:cNvCxnSpPr>
          <p:nvPr/>
        </p:nvCxnSpPr>
        <p:spPr>
          <a:xfrm flipH="1">
            <a:off x="687908" y="3403504"/>
            <a:ext cx="270808" cy="534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5"/>
            <a:endCxn id="36" idx="0"/>
          </p:cNvCxnSpPr>
          <p:nvPr/>
        </p:nvCxnSpPr>
        <p:spPr>
          <a:xfrm>
            <a:off x="1360487" y="3403504"/>
            <a:ext cx="250868" cy="5433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493285" y="3959669"/>
                <a:ext cx="520433" cy="35586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85" y="3959669"/>
                <a:ext cx="520433" cy="3558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523206" y="3968086"/>
                <a:ext cx="562678" cy="3558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1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06" y="3968086"/>
                <a:ext cx="562678" cy="3558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2615883" y="2911803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83" y="2911803"/>
                <a:ext cx="568189" cy="57606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80" idx="3"/>
            <a:endCxn id="74" idx="0"/>
          </p:cNvCxnSpPr>
          <p:nvPr/>
        </p:nvCxnSpPr>
        <p:spPr>
          <a:xfrm>
            <a:off x="2699092" y="3403504"/>
            <a:ext cx="54410" cy="556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5"/>
            <a:endCxn id="75" idx="0"/>
          </p:cNvCxnSpPr>
          <p:nvPr/>
        </p:nvCxnSpPr>
        <p:spPr>
          <a:xfrm>
            <a:off x="3100863" y="3403504"/>
            <a:ext cx="703682" cy="564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21721" y="14402"/>
            <a:ext cx="5529895" cy="64940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i-FI" sz="1600" u="sng" dirty="0" smtClean="0"/>
              <a:t>Stan </a:t>
            </a:r>
            <a:r>
              <a:rPr lang="fi-FI" sz="1600" u="sng" dirty="0" err="1" smtClean="0"/>
              <a:t>pseudo-code</a:t>
            </a:r>
            <a:r>
              <a:rPr lang="fi-FI" sz="1600" u="sng" dirty="0" smtClean="0"/>
              <a:t>:</a:t>
            </a:r>
          </a:p>
          <a:p>
            <a:endParaRPr lang="fi-FI" sz="1600" u="sng" dirty="0" smtClean="0"/>
          </a:p>
          <a:p>
            <a:r>
              <a:rPr lang="fi-FI" sz="1600" dirty="0" smtClean="0"/>
              <a:t>data</a:t>
            </a:r>
            <a:r>
              <a:rPr lang="fi-FI" sz="1600" dirty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n;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&lt;lower=0&gt; J;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real y[</a:t>
            </a:r>
            <a:r>
              <a:rPr lang="en-US" sz="1600" dirty="0" err="1" smtClean="0"/>
              <a:t>n,J</a:t>
            </a:r>
            <a:r>
              <a:rPr lang="en-US" sz="1600" dirty="0" smtClean="0"/>
              <a:t>];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</a:t>
            </a:r>
            <a:r>
              <a:rPr lang="fi-FI" sz="1600" dirty="0" err="1"/>
              <a:t>real</a:t>
            </a:r>
            <a:r>
              <a:rPr lang="fi-FI" sz="1600" dirty="0"/>
              <a:t> nu1;</a:t>
            </a:r>
          </a:p>
          <a:p>
            <a:r>
              <a:rPr lang="fi-FI" sz="1600" dirty="0"/>
              <a:t>     </a:t>
            </a:r>
            <a:r>
              <a:rPr lang="fi-FI" sz="1600" dirty="0" err="1"/>
              <a:t>real</a:t>
            </a:r>
            <a:r>
              <a:rPr lang="fi-FI" sz="1600" dirty="0"/>
              <a:t> nu2;</a:t>
            </a:r>
          </a:p>
          <a:p>
            <a:r>
              <a:rPr lang="fi-FI" sz="1600" dirty="0"/>
              <a:t>     </a:t>
            </a:r>
            <a:r>
              <a:rPr lang="fi-FI" sz="1600" dirty="0" err="1"/>
              <a:t>real</a:t>
            </a:r>
            <a:r>
              <a:rPr lang="fi-FI" sz="1600" dirty="0"/>
              <a:t> s2_1;</a:t>
            </a:r>
          </a:p>
          <a:p>
            <a:r>
              <a:rPr lang="fi-FI" sz="1600" dirty="0"/>
              <a:t>     </a:t>
            </a:r>
            <a:r>
              <a:rPr lang="fi-FI" sz="1600" dirty="0" err="1"/>
              <a:t>real</a:t>
            </a:r>
            <a:r>
              <a:rPr lang="fi-FI" sz="1600" dirty="0"/>
              <a:t> s2_2;</a:t>
            </a:r>
            <a:endParaRPr lang="fi-FI" sz="1600" dirty="0" smtClean="0"/>
          </a:p>
          <a:p>
            <a:r>
              <a:rPr lang="fi-FI" sz="1600" dirty="0" smtClean="0"/>
              <a:t>}</a:t>
            </a:r>
          </a:p>
          <a:p>
            <a:r>
              <a:rPr lang="fi-FI" sz="1600" dirty="0" err="1" smtClean="0"/>
              <a:t>parameters</a:t>
            </a:r>
            <a:r>
              <a:rPr lang="fi-FI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mu[J];</a:t>
            </a:r>
          </a:p>
          <a:p>
            <a:r>
              <a:rPr lang="en-US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sigma[J];</a:t>
            </a:r>
          </a:p>
          <a:p>
            <a:r>
              <a:rPr lang="fi-FI" sz="1600" dirty="0" smtClean="0"/>
              <a:t>     </a:t>
            </a:r>
            <a:r>
              <a:rPr lang="fi-FI" sz="1600" dirty="0" err="1" smtClean="0"/>
              <a:t>real</a:t>
            </a:r>
            <a:r>
              <a:rPr lang="fi-FI" sz="1600" dirty="0" smtClean="0"/>
              <a:t> mu0;</a:t>
            </a:r>
          </a:p>
          <a:p>
            <a:r>
              <a:rPr lang="fi-FI" sz="1600" dirty="0" smtClean="0"/>
              <a:t>     </a:t>
            </a:r>
            <a:r>
              <a:rPr lang="fi-FI" sz="1600" dirty="0" err="1"/>
              <a:t>real</a:t>
            </a:r>
            <a:r>
              <a:rPr lang="fi-FI" sz="1600" dirty="0"/>
              <a:t> </a:t>
            </a:r>
            <a:r>
              <a:rPr lang="fi-FI" sz="1600" dirty="0" err="1" smtClean="0"/>
              <a:t>phi</a:t>
            </a:r>
            <a:r>
              <a:rPr lang="fi-FI" sz="1600" dirty="0" smtClean="0"/>
              <a:t>;</a:t>
            </a:r>
          </a:p>
          <a:p>
            <a:r>
              <a:rPr lang="fi-FI" sz="1600" dirty="0" smtClean="0"/>
              <a:t>}</a:t>
            </a:r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 smtClean="0"/>
          </a:p>
          <a:p>
            <a:endParaRPr lang="fi-FI" sz="1600" dirty="0"/>
          </a:p>
          <a:p>
            <a:endParaRPr lang="fi-FI" sz="1600" dirty="0" smtClean="0"/>
          </a:p>
          <a:p>
            <a:r>
              <a:rPr lang="fi-FI" sz="1600" dirty="0" err="1" smtClean="0"/>
              <a:t>model</a:t>
            </a:r>
            <a:r>
              <a:rPr lang="fi-FI" sz="1600" dirty="0" smtClean="0"/>
              <a:t>{</a:t>
            </a:r>
          </a:p>
          <a:p>
            <a:r>
              <a:rPr lang="fi-FI" sz="1600" dirty="0" smtClean="0"/>
              <a:t>     mu0 ~p();</a:t>
            </a:r>
            <a:endParaRPr lang="fi-FI" sz="1600" dirty="0"/>
          </a:p>
          <a:p>
            <a:r>
              <a:rPr lang="fi-FI" sz="1600" dirty="0" smtClean="0"/>
              <a:t>     </a:t>
            </a:r>
            <a:r>
              <a:rPr lang="fi-FI" sz="1600" dirty="0" err="1" smtClean="0"/>
              <a:t>phi</a:t>
            </a:r>
            <a:r>
              <a:rPr lang="fi-FI" sz="1600" dirty="0" smtClean="0"/>
              <a:t> ~ p(nu1, s2_1) ;</a:t>
            </a:r>
            <a:endParaRPr lang="fi-FI" sz="1600" dirty="0"/>
          </a:p>
          <a:p>
            <a:r>
              <a:rPr lang="fi-FI" sz="1600" dirty="0" smtClean="0"/>
              <a:t>     </a:t>
            </a:r>
            <a:r>
              <a:rPr lang="nn-NO" sz="1600" dirty="0" smtClean="0"/>
              <a:t>for( j in 1 : J ) {</a:t>
            </a:r>
          </a:p>
          <a:p>
            <a:r>
              <a:rPr lang="fi-FI" sz="1600" dirty="0" smtClean="0"/>
              <a:t>         mu[j] ~ p(mu0, </a:t>
            </a:r>
            <a:r>
              <a:rPr lang="fi-FI" sz="1600" dirty="0" err="1" smtClean="0"/>
              <a:t>phi</a:t>
            </a:r>
            <a:r>
              <a:rPr lang="fi-FI" sz="1600" dirty="0" smtClean="0"/>
              <a:t>);</a:t>
            </a:r>
            <a:endParaRPr lang="fi-FI" sz="1600" dirty="0"/>
          </a:p>
          <a:p>
            <a:r>
              <a:rPr lang="en-US" sz="1600" dirty="0"/>
              <a:t>     </a:t>
            </a:r>
            <a:r>
              <a:rPr lang="fi-FI" sz="1600" dirty="0" smtClean="0"/>
              <a:t>    sigma[j] ~ p(nu2,s2_2);</a:t>
            </a:r>
          </a:p>
          <a:p>
            <a:r>
              <a:rPr lang="nn-NO" sz="1600" dirty="0" smtClean="0"/>
              <a:t>         for( </a:t>
            </a:r>
            <a:r>
              <a:rPr lang="nn-NO" sz="1600" dirty="0"/>
              <a:t>i</a:t>
            </a:r>
            <a:r>
              <a:rPr lang="nn-NO" sz="1600" dirty="0" smtClean="0"/>
              <a:t> in 1 : n ) {</a:t>
            </a:r>
          </a:p>
          <a:p>
            <a:r>
              <a:rPr lang="fi-FI" sz="1600" dirty="0" smtClean="0"/>
              <a:t>              y[</a:t>
            </a:r>
            <a:r>
              <a:rPr lang="fi-FI" sz="1600" dirty="0" err="1" smtClean="0"/>
              <a:t>i,j</a:t>
            </a:r>
            <a:r>
              <a:rPr lang="fi-FI" sz="1600" dirty="0" smtClean="0"/>
              <a:t>] ~ p(mu[j],sigma[j]);</a:t>
            </a:r>
          </a:p>
          <a:p>
            <a:r>
              <a:rPr lang="fi-FI" sz="1600" dirty="0" smtClean="0"/>
              <a:t>     }</a:t>
            </a:r>
            <a:endParaRPr lang="fi-FI" sz="1600" dirty="0"/>
          </a:p>
          <a:p>
            <a:r>
              <a:rPr lang="fi-FI" sz="1600" dirty="0" smtClean="0"/>
              <a:t>}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2112142" y="1789427"/>
                <a:ext cx="625126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i-FI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42" y="1789427"/>
                <a:ext cx="625126" cy="64807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7" idx="5"/>
            <a:endCxn id="80" idx="0"/>
          </p:cNvCxnSpPr>
          <p:nvPr/>
        </p:nvCxnSpPr>
        <p:spPr>
          <a:xfrm>
            <a:off x="2645720" y="2342591"/>
            <a:ext cx="254258" cy="569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  <a:endCxn id="58" idx="7"/>
          </p:cNvCxnSpPr>
          <p:nvPr/>
        </p:nvCxnSpPr>
        <p:spPr>
          <a:xfrm flipH="1">
            <a:off x="1360487" y="2342591"/>
            <a:ext cx="843203" cy="65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503225" y="2937366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5" y="2937366"/>
                <a:ext cx="568189" cy="57606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3243601" y="2937366"/>
                <a:ext cx="568189" cy="576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601" y="2937366"/>
                <a:ext cx="568189" cy="576064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159036" y="293076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54" name="Straight Arrow Connector 53"/>
          <p:cNvCxnSpPr>
            <a:stCxn id="42" idx="2"/>
            <a:endCxn id="37" idx="7"/>
          </p:cNvCxnSpPr>
          <p:nvPr/>
        </p:nvCxnSpPr>
        <p:spPr>
          <a:xfrm flipH="1">
            <a:off x="2645720" y="1439186"/>
            <a:ext cx="509323" cy="4451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2"/>
            <a:endCxn id="37" idx="0"/>
          </p:cNvCxnSpPr>
          <p:nvPr/>
        </p:nvCxnSpPr>
        <p:spPr>
          <a:xfrm>
            <a:off x="2309296" y="1180139"/>
            <a:ext cx="115409" cy="609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1"/>
            <a:endCxn id="47" idx="7"/>
          </p:cNvCxnSpPr>
          <p:nvPr/>
        </p:nvCxnSpPr>
        <p:spPr>
          <a:xfrm flipH="1">
            <a:off x="1988205" y="2217799"/>
            <a:ext cx="1378694" cy="8039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1"/>
            <a:endCxn id="47" idx="7"/>
          </p:cNvCxnSpPr>
          <p:nvPr/>
        </p:nvCxnSpPr>
        <p:spPr>
          <a:xfrm flipH="1">
            <a:off x="1988205" y="2301583"/>
            <a:ext cx="2333676" cy="720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3" idx="2"/>
            <a:endCxn id="50" idx="0"/>
          </p:cNvCxnSpPr>
          <p:nvPr/>
        </p:nvCxnSpPr>
        <p:spPr>
          <a:xfrm flipH="1">
            <a:off x="3527696" y="2472527"/>
            <a:ext cx="995306" cy="4648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0" idx="2"/>
            <a:endCxn id="50" idx="0"/>
          </p:cNvCxnSpPr>
          <p:nvPr/>
        </p:nvCxnSpPr>
        <p:spPr>
          <a:xfrm flipH="1">
            <a:off x="3527696" y="2387076"/>
            <a:ext cx="43016" cy="55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0" idx="4"/>
            <a:endCxn id="75" idx="0"/>
          </p:cNvCxnSpPr>
          <p:nvPr/>
        </p:nvCxnSpPr>
        <p:spPr>
          <a:xfrm>
            <a:off x="3527696" y="3513430"/>
            <a:ext cx="276849" cy="454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0" idx="3"/>
            <a:endCxn id="74" idx="0"/>
          </p:cNvCxnSpPr>
          <p:nvPr/>
        </p:nvCxnSpPr>
        <p:spPr>
          <a:xfrm flipH="1">
            <a:off x="2753502" y="3429067"/>
            <a:ext cx="573308" cy="5306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81850" y="3789101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7250" y="3730125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p:cxnSp>
        <p:nvCxnSpPr>
          <p:cNvPr id="91" name="Straight Arrow Connector 90"/>
          <p:cNvCxnSpPr>
            <a:stCxn id="47" idx="4"/>
            <a:endCxn id="36" idx="0"/>
          </p:cNvCxnSpPr>
          <p:nvPr/>
        </p:nvCxnSpPr>
        <p:spPr>
          <a:xfrm flipH="1">
            <a:off x="1611355" y="3513430"/>
            <a:ext cx="175965" cy="433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3"/>
            <a:endCxn id="35" idx="0"/>
          </p:cNvCxnSpPr>
          <p:nvPr/>
        </p:nvCxnSpPr>
        <p:spPr>
          <a:xfrm flipH="1">
            <a:off x="687908" y="3429067"/>
            <a:ext cx="898526" cy="5093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24746" y="3754399"/>
            <a:ext cx="4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7030A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107867" y="841585"/>
                <a:ext cx="402858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i-FI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67" y="841585"/>
                <a:ext cx="4028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366899" y="2048522"/>
                <a:ext cx="407626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899" y="2048522"/>
                <a:ext cx="40762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923452" y="1097298"/>
                <a:ext cx="463182" cy="3418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i-FI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i-FI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52" y="1097298"/>
                <a:ext cx="463182" cy="341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21881" y="2130639"/>
                <a:ext cx="402241" cy="3418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i-FI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i-FI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i-FI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i-FI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81" y="2130639"/>
                <a:ext cx="402241" cy="3418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 rot="2181478">
            <a:off x="1459696" y="1178244"/>
            <a:ext cx="3733169" cy="1067145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6191742" y="1476028"/>
            <a:ext cx="1082382" cy="112955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3622665" y="170753"/>
            <a:ext cx="2325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Note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These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needed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full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points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since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they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different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given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600" dirty="0" err="1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r>
              <a:rPr lang="fi-FI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fi-FI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21881" y="1281964"/>
            <a:ext cx="703794" cy="451821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282723" y="1326077"/>
            <a:ext cx="858473" cy="33568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1606</Words>
  <Application>Microsoft Office PowerPoint</Application>
  <PresentationFormat>Widescreen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Vanhatalo, Jarno P</dc:creator>
  <cp:lastModifiedBy>Vanhatalo, Jarno P</cp:lastModifiedBy>
  <cp:revision>61</cp:revision>
  <dcterms:created xsi:type="dcterms:W3CDTF">2019-11-20T11:50:44Z</dcterms:created>
  <dcterms:modified xsi:type="dcterms:W3CDTF">2021-12-06T11:05:00Z</dcterms:modified>
</cp:coreProperties>
</file>