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7" y="4379912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7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7"/>
            <a:ext cx="3005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93737" y="4379912"/>
            <a:ext cx="5546725" cy="41481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/>
          <p:nvPr/>
        </p:nvCxnSpPr>
        <p:spPr>
          <a:xfrm>
            <a:off x="381000" y="600075"/>
            <a:ext cx="8301037" cy="0"/>
          </a:xfrm>
          <a:prstGeom prst="straightConnector1">
            <a:avLst/>
          </a:prstGeom>
          <a:noFill/>
          <a:ln cap="flat" cmpd="sng" w="22225">
            <a:solidFill>
              <a:srgbClr val="D7A84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523875" y="647700"/>
            <a:ext cx="8301037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323850" y="6561137"/>
            <a:ext cx="8501062" cy="30162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320675" y="6521450"/>
            <a:ext cx="8504237" cy="17462"/>
          </a:xfrm>
          <a:prstGeom prst="straightConnector1">
            <a:avLst/>
          </a:prstGeom>
          <a:noFill/>
          <a:ln cap="flat" cmpd="sng" w="22225">
            <a:solidFill>
              <a:srgbClr val="D7A84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4495800" y="647700"/>
            <a:ext cx="0" cy="5691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0" y="354171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13"/>
          <p:cNvSpPr txBox="1"/>
          <p:nvPr/>
        </p:nvSpPr>
        <p:spPr>
          <a:xfrm>
            <a:off x="114300" y="658812"/>
            <a:ext cx="43053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4611687" y="3529012"/>
            <a:ext cx="339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 and Pressure Drag Coefficients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66662" y="3545687"/>
            <a:ext cx="4545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1" i="0" lang="en-US" sz="11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Airspeed Calculation and Airspeed Model &amp; Boundary Layer Influence 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46525" y="-34925"/>
            <a:ext cx="708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ASEN 2002: Aerodynamics of a Cambered Clark Y-14 Airfoil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147938" y="235050"/>
            <a:ext cx="5052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Bennett Grow, Amanda Marlow, Zak Reichenbach, Cate Billings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52400" y="979471"/>
            <a:ext cx="4267200" cy="244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explore airflow in a wind tunnel and around cambered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airfoils by applying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fundamental laws of aerodynamics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Measurements: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easurement of airspeed, measurement of boundary layer, cambered airfoil aerodynamics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onfiguration and </a:t>
            </a: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echniques:</a:t>
            </a:r>
            <a:endParaRPr b="1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42875" y="3760750"/>
            <a:ext cx="41862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Airspeed Measurements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velocity[m/s] = 6.14(voltage [V]) ‒ 2.03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decrease as voltage increases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Layer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Turbulent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along test section ~ from 3.5 to 8 mm thick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04800" y="6578600"/>
            <a:ext cx="666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" y="41275"/>
            <a:ext cx="742950" cy="52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800" y="52387"/>
            <a:ext cx="650875" cy="6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4495800" y="666750"/>
            <a:ext cx="4186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Airfoil Static Pressure Coefficient Distribution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4572000" y="949325"/>
            <a:ext cx="4621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 differential increases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relative wind speed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 differential increase with angle of attack until flow separation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906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variance in pressure occurs around 10% of the chord </a:t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611675" y="3807575"/>
            <a:ext cx="47991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 of Lift vs. Angle of Attack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2712" lvl="0" marL="1190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Stall angle of attack increases with relative wind speed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 of Drag vs. Angle of Attack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2712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•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Coefficient of drag increases as the angle of attack moves farther from zero</a:t>
            </a:r>
            <a:r>
              <a:rPr b="0" i="0" lang="en-US" sz="1100" u="none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/>
          </a:blip>
          <a:srcRect b="327" l="0" r="0" t="327"/>
          <a:stretch/>
        </p:blipFill>
        <p:spPr>
          <a:xfrm>
            <a:off x="2405875" y="5159259"/>
            <a:ext cx="1602650" cy="133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550" y="5170500"/>
            <a:ext cx="1602649" cy="1328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 flipH="1" rot="10800000">
            <a:off x="404625" y="5154663"/>
            <a:ext cx="1699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/>
        </p:nvSpPr>
        <p:spPr>
          <a:xfrm>
            <a:off x="527375" y="4909325"/>
            <a:ext cx="968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Figure 2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482675" y="4912350"/>
            <a:ext cx="1142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Figure 3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 flipH="1" rot="10800000">
            <a:off x="2357450" y="5151813"/>
            <a:ext cx="1699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 b="2728" l="0" r="0" t="-1591"/>
          <a:stretch/>
        </p:blipFill>
        <p:spPr>
          <a:xfrm>
            <a:off x="4771425" y="1969225"/>
            <a:ext cx="1842400" cy="15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061" y="1966624"/>
            <a:ext cx="2928013" cy="151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1910475" y="1935774"/>
            <a:ext cx="6510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latin typeface="Times New Roman"/>
                <a:ea typeface="Times New Roman"/>
                <a:cs typeface="Times New Roman"/>
                <a:sym typeface="Times New Roman"/>
              </a:rPr>
              <a:t>Figure 1</a:t>
            </a:r>
            <a:endParaRPr i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9">
            <a:alphaModFix/>
          </a:blip>
          <a:srcRect b="1864" l="797" r="797" t="0"/>
          <a:stretch/>
        </p:blipFill>
        <p:spPr>
          <a:xfrm>
            <a:off x="6786375" y="4978700"/>
            <a:ext cx="1907123" cy="15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10">
            <a:alphaModFix/>
          </a:blip>
          <a:srcRect b="1339" l="0" r="0" t="-1339"/>
          <a:stretch/>
        </p:blipFill>
        <p:spPr>
          <a:xfrm>
            <a:off x="4688051" y="4967195"/>
            <a:ext cx="1842400" cy="15374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4690613" y="1946725"/>
            <a:ext cx="20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3"/>
          <p:cNvSpPr txBox="1"/>
          <p:nvPr/>
        </p:nvSpPr>
        <p:spPr>
          <a:xfrm>
            <a:off x="4771425" y="1726450"/>
            <a:ext cx="800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</a:t>
            </a:r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 flipH="1" rot="10800000">
            <a:off x="4697513" y="4920025"/>
            <a:ext cx="1990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3"/>
          <p:cNvSpPr txBox="1"/>
          <p:nvPr/>
        </p:nvSpPr>
        <p:spPr>
          <a:xfrm>
            <a:off x="4662525" y="4673900"/>
            <a:ext cx="65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6889425" y="4673900"/>
            <a:ext cx="66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</a:t>
            </a:r>
            <a:endParaRPr/>
          </a:p>
        </p:txBody>
      </p:sp>
      <p:cxnSp>
        <p:nvCxnSpPr>
          <p:cNvPr id="123" name="Google Shape;123;p13"/>
          <p:cNvCxnSpPr/>
          <p:nvPr/>
        </p:nvCxnSpPr>
        <p:spPr>
          <a:xfrm flipH="1" rot="10800000">
            <a:off x="6786363" y="4920025"/>
            <a:ext cx="1990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13"/>
          <p:cNvPicPr preferRelativeResize="0"/>
          <p:nvPr/>
        </p:nvPicPr>
        <p:blipFill rotWithShape="1">
          <a:blip r:embed="rId11">
            <a:alphaModFix/>
          </a:blip>
          <a:srcRect b="3006" l="0" r="0" t="0"/>
          <a:stretch/>
        </p:blipFill>
        <p:spPr>
          <a:xfrm>
            <a:off x="6827913" y="1969225"/>
            <a:ext cx="1907125" cy="15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6889450" y="1726450"/>
            <a:ext cx="800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</a:t>
            </a:r>
            <a:endParaRPr/>
          </a:p>
        </p:txBody>
      </p:sp>
      <p:cxnSp>
        <p:nvCxnSpPr>
          <p:cNvPr id="126" name="Google Shape;126;p13"/>
          <p:cNvCxnSpPr/>
          <p:nvPr/>
        </p:nvCxnSpPr>
        <p:spPr>
          <a:xfrm>
            <a:off x="6827913" y="1941700"/>
            <a:ext cx="20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