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556" r:id="rId6"/>
    <p:sldId id="602" r:id="rId7"/>
    <p:sldId id="603" r:id="rId8"/>
    <p:sldId id="604" r:id="rId9"/>
    <p:sldId id="605" r:id="rId10"/>
    <p:sldId id="606" r:id="rId11"/>
    <p:sldId id="607" r:id="rId12"/>
    <p:sldId id="557" r:id="rId13"/>
    <p:sldId id="566" r:id="rId14"/>
    <p:sldId id="580" r:id="rId15"/>
    <p:sldId id="572" r:id="rId16"/>
    <p:sldId id="608" r:id="rId17"/>
    <p:sldId id="610" r:id="rId18"/>
    <p:sldId id="611" r:id="rId19"/>
    <p:sldId id="612" r:id="rId20"/>
    <p:sldId id="613" r:id="rId21"/>
    <p:sldId id="573" r:id="rId22"/>
    <p:sldId id="614" r:id="rId23"/>
    <p:sldId id="609" r:id="rId24"/>
    <p:sldId id="454"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9D886A-321C-4BF7-A1C3-C9619CA0DC2C}">
          <p14:sldIdLst>
            <p14:sldId id="256"/>
            <p14:sldId id="556"/>
            <p14:sldId id="602"/>
          </p14:sldIdLst>
        </p14:section>
        <p14:section name="Azure Virtual Machine" id="{E641CDA6-7EC5-4AD1-9A94-804AEF9FCBF3}">
          <p14:sldIdLst>
            <p14:sldId id="603"/>
            <p14:sldId id="604"/>
          </p14:sldIdLst>
        </p14:section>
        <p14:section name="Cloud Service" id="{08A209FC-1410-42F9-A472-D1E886FB15D7}">
          <p14:sldIdLst>
            <p14:sldId id="605"/>
            <p14:sldId id="606"/>
          </p14:sldIdLst>
        </p14:section>
        <p14:section name="Web Apps" id="{2A7D0D26-A8FA-4C7E-9863-BBDD35A4A911}">
          <p14:sldIdLst>
            <p14:sldId id="607"/>
            <p14:sldId id="557"/>
            <p14:sldId id="566"/>
          </p14:sldIdLst>
        </p14:section>
        <p14:section name="WebJobs" id="{12465B8C-5530-452D-9D7F-A3E165ADDE0F}">
          <p14:sldIdLst>
            <p14:sldId id="580"/>
            <p14:sldId id="572"/>
            <p14:sldId id="608"/>
            <p14:sldId id="610"/>
            <p14:sldId id="611"/>
            <p14:sldId id="612"/>
            <p14:sldId id="613"/>
            <p14:sldId id="573"/>
            <p14:sldId id="614"/>
            <p14:sldId id="609"/>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6" autoAdjust="0"/>
    <p:restoredTop sz="77612" autoAdjust="0"/>
  </p:normalViewPr>
  <p:slideViewPr>
    <p:cSldViewPr snapToGrid="0">
      <p:cViewPr varScale="1">
        <p:scale>
          <a:sx n="71" d="100"/>
          <a:sy n="71" d="100"/>
        </p:scale>
        <p:origin x="342" y="78"/>
      </p:cViewPr>
      <p:guideLst/>
    </p:cSldViewPr>
  </p:slideViewPr>
  <p:outlineViewPr>
    <p:cViewPr>
      <p:scale>
        <a:sx n="33" d="100"/>
        <a:sy n="33" d="100"/>
      </p:scale>
      <p:origin x="0" y="-4948"/>
    </p:cViewPr>
  </p:outlineViewPr>
  <p:notesTextViewPr>
    <p:cViewPr>
      <p:scale>
        <a:sx n="3" d="2"/>
        <a:sy n="3" d="2"/>
      </p:scale>
      <p:origin x="0" y="-66"/>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5/29/2015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316171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Virtual</a:t>
            </a:r>
            <a:r>
              <a:rPr lang="en-US" baseline="0" dirty="0" smtClean="0"/>
              <a:t> Machines vs Cloud Services vs Web Apps</a:t>
            </a:r>
          </a:p>
          <a:p>
            <a:r>
              <a:rPr lang="en-US" dirty="0" smtClean="0"/>
              <a:t>https://azure.microsoft.com/en-in/documentation/articles/choose-web-site-cloud-service-vm/</a:t>
            </a:r>
          </a:p>
          <a:p>
            <a:endParaRPr lang="en-US" dirty="0" smtClean="0"/>
          </a:p>
          <a:p>
            <a:r>
              <a:rPr lang="en-US" dirty="0" smtClean="0"/>
              <a:t>Data Center</a:t>
            </a:r>
            <a:r>
              <a:rPr lang="en-US" baseline="0" dirty="0" smtClean="0"/>
              <a:t> </a:t>
            </a:r>
          </a:p>
          <a:p>
            <a:r>
              <a:rPr lang="en-US" baseline="0" dirty="0" smtClean="0"/>
              <a:t>https://www.youtube.com/watch?v=JJ44hEr5DFE</a:t>
            </a:r>
          </a:p>
          <a:p>
            <a:r>
              <a:rPr lang="en-US" dirty="0" smtClean="0"/>
              <a:t>https://www.youtube.com/watch?v=zXsoygN_v7A</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26455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a:t>
            </a:r>
            <a:r>
              <a:rPr lang="en-US" baseline="0" dirty="0" smtClean="0"/>
              <a:t> Machines vs Cloud Services vs Web Apps</a:t>
            </a:r>
          </a:p>
          <a:p>
            <a:r>
              <a:rPr lang="en-US" dirty="0" smtClean="0"/>
              <a:t>http://azure.microsoft.com/en-in/documentation/articles/choose-web-site-cloud-service-vm/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 Apps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30887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16155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418858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1012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99404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9.emf"/><Relationship Id="rId21" Type="http://schemas.openxmlformats.org/officeDocument/2006/relationships/image" Target="../media/image27.emf"/><Relationship Id="rId7" Type="http://schemas.openxmlformats.org/officeDocument/2006/relationships/image" Target="../media/image13.emf"/><Relationship Id="rId12" Type="http://schemas.openxmlformats.org/officeDocument/2006/relationships/image" Target="../media/image18.png"/><Relationship Id="rId17" Type="http://schemas.openxmlformats.org/officeDocument/2006/relationships/image" Target="../media/image23.emf"/><Relationship Id="rId2" Type="http://schemas.openxmlformats.org/officeDocument/2006/relationships/image" Target="../media/image8.emf"/><Relationship Id="rId16" Type="http://schemas.openxmlformats.org/officeDocument/2006/relationships/image" Target="../media/image22.emf"/><Relationship Id="rId20" Type="http://schemas.openxmlformats.org/officeDocument/2006/relationships/image" Target="../media/image26.emf"/><Relationship Id="rId1" Type="http://schemas.openxmlformats.org/officeDocument/2006/relationships/slideLayout" Target="../slideLayouts/slideLayout10.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emf"/><Relationship Id="rId23" Type="http://schemas.openxmlformats.org/officeDocument/2006/relationships/image" Target="../media/image29.emf"/><Relationship Id="rId10" Type="http://schemas.openxmlformats.org/officeDocument/2006/relationships/image" Target="../media/image16.emf"/><Relationship Id="rId19" Type="http://schemas.openxmlformats.org/officeDocument/2006/relationships/image" Target="../media/image25.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 Id="rId22" Type="http://schemas.openxmlformats.org/officeDocument/2006/relationships/image" Target="../media/image2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emf"/><Relationship Id="rId17" Type="http://schemas.openxmlformats.org/officeDocument/2006/relationships/image" Target="../media/image29.emf"/><Relationship Id="rId2" Type="http://schemas.openxmlformats.org/officeDocument/2006/relationships/image" Target="../media/image9.emf"/><Relationship Id="rId16" Type="http://schemas.openxmlformats.org/officeDocument/2006/relationships/image" Target="../media/image25.emf"/><Relationship Id="rId1" Type="http://schemas.openxmlformats.org/officeDocument/2006/relationships/slideLayout" Target="../slideLayouts/slideLayout10.xml"/><Relationship Id="rId6" Type="http://schemas.openxmlformats.org/officeDocument/2006/relationships/image" Target="../media/image13.emf"/><Relationship Id="rId11" Type="http://schemas.openxmlformats.org/officeDocument/2006/relationships/image" Target="../media/image18.png"/><Relationship Id="rId5" Type="http://schemas.openxmlformats.org/officeDocument/2006/relationships/image" Target="../media/image12.emf"/><Relationship Id="rId15" Type="http://schemas.openxmlformats.org/officeDocument/2006/relationships/image" Target="../media/image24.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 Id="rId1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16.emf"/><Relationship Id="rId18" Type="http://schemas.openxmlformats.org/officeDocument/2006/relationships/image" Target="../media/image33.emf"/><Relationship Id="rId3" Type="http://schemas.openxmlformats.org/officeDocument/2006/relationships/image" Target="../media/image24.emf"/><Relationship Id="rId21" Type="http://schemas.openxmlformats.org/officeDocument/2006/relationships/image" Target="../media/image36.emf"/><Relationship Id="rId7" Type="http://schemas.openxmlformats.org/officeDocument/2006/relationships/image" Target="../media/image31.emf"/><Relationship Id="rId12" Type="http://schemas.openxmlformats.org/officeDocument/2006/relationships/image" Target="../media/image15.emf"/><Relationship Id="rId17" Type="http://schemas.openxmlformats.org/officeDocument/2006/relationships/image" Target="../media/image21.emf"/><Relationship Id="rId2" Type="http://schemas.openxmlformats.org/officeDocument/2006/relationships/image" Target="../media/image30.emf"/><Relationship Id="rId16" Type="http://schemas.openxmlformats.org/officeDocument/2006/relationships/image" Target="../media/image20.emf"/><Relationship Id="rId20" Type="http://schemas.openxmlformats.org/officeDocument/2006/relationships/image" Target="../media/image35.emf"/><Relationship Id="rId1" Type="http://schemas.openxmlformats.org/officeDocument/2006/relationships/slideLayout" Target="../slideLayouts/slideLayout10.xml"/><Relationship Id="rId6" Type="http://schemas.openxmlformats.org/officeDocument/2006/relationships/image" Target="../media/image13.emf"/><Relationship Id="rId11" Type="http://schemas.openxmlformats.org/officeDocument/2006/relationships/image" Target="../media/image14.emf"/><Relationship Id="rId5" Type="http://schemas.openxmlformats.org/officeDocument/2006/relationships/image" Target="../media/image10.emf"/><Relationship Id="rId15" Type="http://schemas.openxmlformats.org/officeDocument/2006/relationships/image" Target="../media/image18.png"/><Relationship Id="rId10" Type="http://schemas.openxmlformats.org/officeDocument/2006/relationships/image" Target="../media/image9.emf"/><Relationship Id="rId19" Type="http://schemas.openxmlformats.org/officeDocument/2006/relationships/image" Target="../media/image34.emf"/><Relationship Id="rId4" Type="http://schemas.openxmlformats.org/officeDocument/2006/relationships/image" Target="../media/image25.emf"/><Relationship Id="rId9" Type="http://schemas.openxmlformats.org/officeDocument/2006/relationships/image" Target="../media/image32.emf"/><Relationship Id="rId14" Type="http://schemas.openxmlformats.org/officeDocument/2006/relationships/image" Target="../media/image17.emf"/><Relationship Id="rId22" Type="http://schemas.openxmlformats.org/officeDocument/2006/relationships/image" Target="../media/image29.emf"/></Relationships>
</file>

<file path=ppt/slides/_rels/slide17.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17.emf"/><Relationship Id="rId18" Type="http://schemas.openxmlformats.org/officeDocument/2006/relationships/image" Target="../media/image34.emf"/><Relationship Id="rId3" Type="http://schemas.openxmlformats.org/officeDocument/2006/relationships/image" Target="../media/image30.emf"/><Relationship Id="rId7" Type="http://schemas.openxmlformats.org/officeDocument/2006/relationships/image" Target="../media/image25.emf"/><Relationship Id="rId12" Type="http://schemas.openxmlformats.org/officeDocument/2006/relationships/image" Target="../media/image16.emf"/><Relationship Id="rId17" Type="http://schemas.openxmlformats.org/officeDocument/2006/relationships/image" Target="../media/image33.emf"/><Relationship Id="rId2" Type="http://schemas.openxmlformats.org/officeDocument/2006/relationships/image" Target="../media/image10.emf"/><Relationship Id="rId16" Type="http://schemas.openxmlformats.org/officeDocument/2006/relationships/image" Target="../media/image21.emf"/><Relationship Id="rId20" Type="http://schemas.openxmlformats.org/officeDocument/2006/relationships/image" Target="../media/image29.emf"/><Relationship Id="rId1" Type="http://schemas.openxmlformats.org/officeDocument/2006/relationships/slideLayout" Target="../slideLayouts/slideLayout10.xml"/><Relationship Id="rId6" Type="http://schemas.openxmlformats.org/officeDocument/2006/relationships/image" Target="../media/image32.emf"/><Relationship Id="rId11" Type="http://schemas.openxmlformats.org/officeDocument/2006/relationships/image" Target="../media/image15.emf"/><Relationship Id="rId5" Type="http://schemas.openxmlformats.org/officeDocument/2006/relationships/image" Target="../media/image31.emf"/><Relationship Id="rId15" Type="http://schemas.openxmlformats.org/officeDocument/2006/relationships/image" Target="../media/image20.emf"/><Relationship Id="rId10" Type="http://schemas.openxmlformats.org/officeDocument/2006/relationships/image" Target="../media/image14.emf"/><Relationship Id="rId19" Type="http://schemas.openxmlformats.org/officeDocument/2006/relationships/image" Target="../media/image35.emf"/><Relationship Id="rId4" Type="http://schemas.openxmlformats.org/officeDocument/2006/relationships/image" Target="../media/image13.emf"/><Relationship Id="rId9" Type="http://schemas.openxmlformats.org/officeDocument/2006/relationships/image" Target="../media/image9.emf"/><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8.png"/><Relationship Id="rId18" Type="http://schemas.openxmlformats.org/officeDocument/2006/relationships/image" Target="../media/image25.emf"/><Relationship Id="rId26" Type="http://schemas.openxmlformats.org/officeDocument/2006/relationships/image" Target="../media/image29.emf"/><Relationship Id="rId3" Type="http://schemas.openxmlformats.org/officeDocument/2006/relationships/image" Target="../media/image37.emf"/><Relationship Id="rId21" Type="http://schemas.openxmlformats.org/officeDocument/2006/relationships/image" Target="../media/image27.emf"/><Relationship Id="rId7" Type="http://schemas.openxmlformats.org/officeDocument/2006/relationships/image" Target="../media/image23.emf"/><Relationship Id="rId12" Type="http://schemas.openxmlformats.org/officeDocument/2006/relationships/image" Target="../media/image17.emf"/><Relationship Id="rId17" Type="http://schemas.openxmlformats.org/officeDocument/2006/relationships/image" Target="../media/image24.emf"/><Relationship Id="rId25" Type="http://schemas.openxmlformats.org/officeDocument/2006/relationships/image" Target="../media/image41.emf"/><Relationship Id="rId2" Type="http://schemas.openxmlformats.org/officeDocument/2006/relationships/image" Target="../media/image9.emf"/><Relationship Id="rId16" Type="http://schemas.openxmlformats.org/officeDocument/2006/relationships/image" Target="../media/image22.emf"/><Relationship Id="rId20" Type="http://schemas.openxmlformats.org/officeDocument/2006/relationships/image" Target="../media/image26.emf"/><Relationship Id="rId1" Type="http://schemas.openxmlformats.org/officeDocument/2006/relationships/slideLayout" Target="../slideLayouts/slideLayout10.xml"/><Relationship Id="rId6" Type="http://schemas.openxmlformats.org/officeDocument/2006/relationships/image" Target="../media/image13.emf"/><Relationship Id="rId11" Type="http://schemas.openxmlformats.org/officeDocument/2006/relationships/image" Target="../media/image16.emf"/><Relationship Id="rId24" Type="http://schemas.openxmlformats.org/officeDocument/2006/relationships/image" Target="../media/image40.emf"/><Relationship Id="rId5" Type="http://schemas.openxmlformats.org/officeDocument/2006/relationships/image" Target="../media/image15.emf"/><Relationship Id="rId15" Type="http://schemas.openxmlformats.org/officeDocument/2006/relationships/image" Target="../media/image21.emf"/><Relationship Id="rId23" Type="http://schemas.openxmlformats.org/officeDocument/2006/relationships/image" Target="../media/image39.emf"/><Relationship Id="rId10" Type="http://schemas.openxmlformats.org/officeDocument/2006/relationships/image" Target="../media/image14.emf"/><Relationship Id="rId19" Type="http://schemas.openxmlformats.org/officeDocument/2006/relationships/image" Target="../media/image38.emf"/><Relationship Id="rId4" Type="http://schemas.openxmlformats.org/officeDocument/2006/relationships/image" Target="../media/image8.emf"/><Relationship Id="rId9" Type="http://schemas.openxmlformats.org/officeDocument/2006/relationships/image" Target="../media/image11.emf"/><Relationship Id="rId14" Type="http://schemas.openxmlformats.org/officeDocument/2006/relationships/image" Target="../media/image20.emf"/><Relationship Id="rId22" Type="http://schemas.openxmlformats.org/officeDocument/2006/relationships/image" Target="../media/image2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13447"/>
            <a:ext cx="12210661" cy="6858000"/>
          </a:xfrm>
          <a:prstGeom prst="rect">
            <a:avLst/>
          </a:prstGeom>
        </p:spPr>
      </p:pic>
      <p:sp>
        <p:nvSpPr>
          <p:cNvPr id="2" name="Title 1"/>
          <p:cNvSpPr>
            <a:spLocks noGrp="1"/>
          </p:cNvSpPr>
          <p:nvPr>
            <p:ph type="ctrTitle"/>
          </p:nvPr>
        </p:nvSpPr>
        <p:spPr>
          <a:xfrm>
            <a:off x="569445" y="1921853"/>
            <a:ext cx="11034445" cy="2387600"/>
          </a:xfrm>
        </p:spPr>
        <p:txBody>
          <a:bodyPr>
            <a:noAutofit/>
          </a:bodyPr>
          <a:lstStyle/>
          <a:p>
            <a:r>
              <a:rPr lang="en-US" sz="7200" dirty="0" smtClean="0"/>
              <a:t/>
            </a:r>
            <a:br>
              <a:rPr lang="en-US" sz="7200" dirty="0" smtClean="0"/>
            </a:br>
            <a:r>
              <a:rPr lang="en-US" sz="7200" dirty="0" smtClean="0"/>
              <a:t/>
            </a:r>
            <a:br>
              <a:rPr lang="en-US" sz="7200" dirty="0" smtClean="0"/>
            </a:br>
            <a:r>
              <a:rPr lang="en-US" sz="7200" dirty="0" smtClean="0"/>
              <a:t>Foundation:</a:t>
            </a:r>
            <a:br>
              <a:rPr lang="en-US" sz="7200" dirty="0" smtClean="0"/>
            </a:br>
            <a:r>
              <a:rPr lang="en-US" sz="7200" dirty="0" smtClean="0"/>
              <a:t>Azure </a:t>
            </a:r>
            <a:r>
              <a:rPr lang="en-US" sz="7200" dirty="0"/>
              <a:t>Virtual </a:t>
            </a:r>
            <a:r>
              <a:rPr lang="en-US" sz="7200" dirty="0" smtClean="0"/>
              <a:t>Machines, </a:t>
            </a:r>
            <a:r>
              <a:rPr lang="en-US" sz="7200" dirty="0"/>
              <a:t>Cloud </a:t>
            </a:r>
            <a:r>
              <a:rPr lang="en-US" sz="7200" dirty="0" smtClean="0"/>
              <a:t>Services and </a:t>
            </a:r>
            <a:br>
              <a:rPr lang="en-US" sz="7200" dirty="0" smtClean="0"/>
            </a:br>
            <a:r>
              <a:rPr lang="en-US" sz="7200" dirty="0" smtClean="0"/>
              <a:t>Web Apps</a:t>
            </a:r>
            <a:endParaRPr lang="en-US" sz="72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85000" lnSpcReduction="20000"/>
          </a:bodyPr>
          <a:lstStyle/>
          <a:p>
            <a:pPr algn="l"/>
            <a:r>
              <a:rPr lang="en-US" sz="4400" b="1" dirty="0" smtClean="0">
                <a:solidFill>
                  <a:srgbClr val="00B0F0"/>
                </a:solidFill>
                <a:latin typeface="+mj-lt"/>
              </a:rPr>
              <a:t>Runeet Vashisht</a:t>
            </a:r>
          </a:p>
          <a:p>
            <a:r>
              <a:rPr lang="en-US" sz="2800" b="1" dirty="0" smtClean="0">
                <a:solidFill>
                  <a:schemeClr val="bg1"/>
                </a:solidFill>
                <a:latin typeface="+mj-lt"/>
              </a:rPr>
              <a:t>Dev Lead, Microsoft</a:t>
            </a:r>
          </a:p>
          <a:p>
            <a:r>
              <a:rPr lang="en-US" sz="2800" b="1" dirty="0" smtClean="0">
                <a:solidFill>
                  <a:schemeClr val="bg1"/>
                </a:solidFill>
                <a:latin typeface="+mj-lt"/>
              </a:rPr>
              <a:t>Email : </a:t>
            </a:r>
            <a:r>
              <a:rPr lang="en-US" sz="2800" b="1" dirty="0">
                <a:solidFill>
                  <a:schemeClr val="bg1"/>
                </a:solidFill>
                <a:latin typeface="+mj-lt"/>
              </a:rPr>
              <a:t>runeetv@microsoft.com</a:t>
            </a:r>
          </a:p>
          <a:p>
            <a:r>
              <a:rPr lang="en-US" sz="2800" b="1" dirty="0" smtClean="0">
                <a:solidFill>
                  <a:schemeClr val="bg1"/>
                </a:solidFill>
                <a:latin typeface="+mj-lt"/>
              </a:rPr>
              <a:t>Twitter : @</a:t>
            </a:r>
            <a:r>
              <a:rPr lang="en-US" sz="2800" b="1" dirty="0" err="1" smtClean="0">
                <a:solidFill>
                  <a:schemeClr val="bg1"/>
                </a:solidFill>
                <a:latin typeface="+mj-lt"/>
              </a:rPr>
              <a:t>runeetv</a:t>
            </a:r>
            <a:endParaRPr lang="en-US" sz="2800" b="1"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8614920" y="5919204"/>
            <a:ext cx="3279744" cy="707886"/>
          </a:xfrm>
          <a:prstGeom prst="rect">
            <a:avLst/>
          </a:prstGeom>
          <a:noFill/>
        </p:spPr>
        <p:txBody>
          <a:bodyPr wrap="none" rtlCol="0">
            <a:spAutoFit/>
          </a:bodyPr>
          <a:lstStyle/>
          <a:p>
            <a:r>
              <a:rPr lang="en-US" sz="2000" dirty="0">
                <a:solidFill>
                  <a:schemeClr val="bg1"/>
                </a:solidFill>
              </a:rPr>
              <a:t>Session </a:t>
            </a:r>
            <a:r>
              <a:rPr lang="en-US" sz="2000" dirty="0" smtClean="0">
                <a:solidFill>
                  <a:schemeClr val="bg1"/>
                </a:solidFill>
              </a:rPr>
              <a:t>Content</a:t>
            </a:r>
          </a:p>
          <a:p>
            <a:r>
              <a:rPr lang="en-US" sz="2000" b="1" dirty="0" smtClean="0">
                <a:solidFill>
                  <a:schemeClr val="bg1"/>
                </a:solidFill>
              </a:rPr>
              <a:t>http</a:t>
            </a:r>
            <a:r>
              <a:rPr lang="en-US" sz="2000" b="1" dirty="0">
                <a:solidFill>
                  <a:schemeClr val="bg1"/>
                </a:solidFill>
              </a:rPr>
              <a:t>://</a:t>
            </a:r>
            <a:r>
              <a:rPr lang="en-US" sz="2000" b="1" dirty="0" smtClean="0">
                <a:solidFill>
                  <a:schemeClr val="bg1"/>
                </a:solidFill>
              </a:rPr>
              <a:t>1drv.ms/1KBQ34M</a:t>
            </a:r>
            <a:endParaRPr lang="en-US" sz="2000" b="1"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fontScale="85000" lnSpcReduction="20000"/>
          </a:bodyPr>
          <a:lstStyle/>
          <a:p>
            <a:r>
              <a:rPr lang="en-US" sz="4400" dirty="0" smtClean="0">
                <a:latin typeface="+mj-lt"/>
              </a:rPr>
              <a:t>Manual Scale</a:t>
            </a:r>
          </a:p>
          <a:p>
            <a:r>
              <a:rPr lang="en-US" sz="4400" dirty="0" smtClean="0">
                <a:latin typeface="+mj-lt"/>
              </a:rPr>
              <a:t>Auto </a:t>
            </a:r>
            <a:r>
              <a:rPr lang="en-US" sz="4400" dirty="0" smtClean="0">
                <a:latin typeface="+mj-lt"/>
              </a:rPr>
              <a:t>Scale</a:t>
            </a:r>
          </a:p>
          <a:p>
            <a:r>
              <a:rPr lang="en-US" sz="4400" dirty="0" smtClean="0">
                <a:latin typeface="+mj-lt"/>
              </a:rPr>
              <a:t>Web Job</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Web Job</a:t>
            </a:r>
            <a:endParaRPr lang="en-US" sz="4400" dirty="0">
              <a:latin typeface="+mj-lt"/>
            </a:endParaRPr>
          </a:p>
        </p:txBody>
      </p:sp>
    </p:spTree>
    <p:extLst>
      <p:ext uri="{BB962C8B-B14F-4D97-AF65-F5344CB8AC3E}">
        <p14:creationId xmlns:p14="http://schemas.microsoft.com/office/powerpoint/2010/main" val="2677536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Deployment Slots</a:t>
            </a:r>
            <a:endParaRPr lang="en-US" sz="8800" dirty="0"/>
          </a:p>
        </p:txBody>
      </p:sp>
    </p:spTree>
    <p:extLst>
      <p:ext uri="{BB962C8B-B14F-4D97-AF65-F5344CB8AC3E}">
        <p14:creationId xmlns:p14="http://schemas.microsoft.com/office/powerpoint/2010/main" val="963440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7"/>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26697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7501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1155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Deployment Slot</a:t>
            </a:r>
            <a:endParaRPr lang="en-US" sz="4400" dirty="0">
              <a:latin typeface="+mj-lt"/>
            </a:endParaRPr>
          </a:p>
        </p:txBody>
      </p:sp>
    </p:spTree>
    <p:extLst>
      <p:ext uri="{BB962C8B-B14F-4D97-AF65-F5344CB8AC3E}">
        <p14:creationId xmlns:p14="http://schemas.microsoft.com/office/powerpoint/2010/main" val="2824736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389964"/>
            <a:ext cx="11034445" cy="1284606"/>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2874245" y="2094791"/>
            <a:ext cx="8434731" cy="4743450"/>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Virtual Machines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Cloud Services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Apps</a:t>
            </a:r>
          </a:p>
          <a:p>
            <a:pPr marL="1485900" lvl="2" indent="-571500" algn="l">
              <a:buFont typeface="Wingdings" panose="05000000000000000000" pitchFamily="2" charset="2"/>
              <a:buChar char="à"/>
            </a:pPr>
            <a:r>
              <a:rPr lang="en-US" sz="2200" dirty="0" smtClean="0">
                <a:solidFill>
                  <a:schemeClr val="bg1"/>
                </a:solidFill>
                <a:latin typeface="+mj-lt"/>
                <a:sym typeface="Wingdings" panose="05000000000000000000" pitchFamily="2" charset="2"/>
              </a:rPr>
              <a:t>Language Support</a:t>
            </a:r>
          </a:p>
          <a:p>
            <a:pPr marL="1485900" lvl="2" indent="-571500" algn="l">
              <a:buFont typeface="Wingdings" panose="05000000000000000000" pitchFamily="2" charset="2"/>
              <a:buChar char="à"/>
            </a:pPr>
            <a:r>
              <a:rPr lang="en-US" sz="2400" dirty="0" smtClean="0">
                <a:solidFill>
                  <a:schemeClr val="bg1"/>
                </a:solidFill>
                <a:latin typeface="+mj-lt"/>
                <a:sym typeface="Wingdings" panose="05000000000000000000" pitchFamily="2" charset="2"/>
              </a:rPr>
              <a:t>Scale</a:t>
            </a:r>
          </a:p>
          <a:p>
            <a:pPr marL="1485900" lvl="2" indent="-571500" algn="l">
              <a:buFont typeface="Wingdings" panose="05000000000000000000" pitchFamily="2" charset="2"/>
              <a:buChar char="à"/>
            </a:pPr>
            <a:r>
              <a:rPr lang="en-US" sz="22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598" y="294482"/>
            <a:ext cx="11034445" cy="1655762"/>
          </a:xfrm>
        </p:spPr>
        <p:txBody>
          <a:bodyPr>
            <a:normAutofit/>
          </a:bodyPr>
          <a:lstStyle/>
          <a:p>
            <a:r>
              <a:rPr lang="en-US" sz="4400" dirty="0" smtClean="0">
                <a:latin typeface="+mj-lt"/>
              </a:rPr>
              <a:t>Comparison</a:t>
            </a:r>
          </a:p>
          <a:p>
            <a:endParaRPr lang="en-US" sz="44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98" y="972669"/>
            <a:ext cx="10090338" cy="5241734"/>
          </a:xfrm>
          <a:prstGeom prst="rect">
            <a:avLst/>
          </a:prstGeom>
        </p:spPr>
      </p:pic>
    </p:spTree>
    <p:extLst>
      <p:ext uri="{BB962C8B-B14F-4D97-AF65-F5344CB8AC3E}">
        <p14:creationId xmlns:p14="http://schemas.microsoft.com/office/powerpoint/2010/main" val="3129866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2599" y="2788349"/>
            <a:ext cx="5598459" cy="1815882"/>
          </a:xfrm>
          <a:prstGeom prst="rect">
            <a:avLst/>
          </a:prstGeom>
        </p:spPr>
        <p:txBody>
          <a:bodyPr wrap="square">
            <a:spAutoFit/>
          </a:bodyPr>
          <a:lstStyle/>
          <a:p>
            <a:r>
              <a:rPr lang="en-US" sz="2800" b="1" dirty="0">
                <a:solidFill>
                  <a:srgbClr val="00B0F0"/>
                </a:solidFill>
              </a:rPr>
              <a:t>Runeet Vashisht</a:t>
            </a:r>
          </a:p>
          <a:p>
            <a:r>
              <a:rPr lang="en-US" sz="2800" b="1" dirty="0" smtClean="0">
                <a:solidFill>
                  <a:schemeClr val="bg1"/>
                </a:solidFill>
              </a:rPr>
              <a:t>Dev </a:t>
            </a:r>
            <a:r>
              <a:rPr lang="en-US" sz="2800" b="1" dirty="0">
                <a:solidFill>
                  <a:schemeClr val="bg1"/>
                </a:solidFill>
              </a:rPr>
              <a:t>Lead, </a:t>
            </a:r>
            <a:r>
              <a:rPr lang="en-US" sz="2800" b="1" dirty="0" smtClean="0">
                <a:solidFill>
                  <a:schemeClr val="bg1"/>
                </a:solidFill>
              </a:rPr>
              <a:t>Microsoft.</a:t>
            </a:r>
            <a:endParaRPr lang="en-US" sz="2800" b="1" dirty="0">
              <a:solidFill>
                <a:schemeClr val="bg1"/>
              </a:solidFill>
            </a:endParaRPr>
          </a:p>
          <a:p>
            <a:r>
              <a:rPr lang="en-US" sz="2800" b="1" dirty="0">
                <a:solidFill>
                  <a:schemeClr val="bg1"/>
                </a:solidFill>
              </a:rPr>
              <a:t>Email : runeetv@microsoft.com</a:t>
            </a:r>
          </a:p>
          <a:p>
            <a:r>
              <a:rPr lang="en-US" sz="2800" b="1" dirty="0">
                <a:solidFill>
                  <a:schemeClr val="bg1"/>
                </a:solidFill>
              </a:rPr>
              <a:t>Twitter : @</a:t>
            </a:r>
            <a:r>
              <a:rPr lang="en-US" sz="2800" b="1" dirty="0" err="1">
                <a:solidFill>
                  <a:schemeClr val="bg1"/>
                </a:solidFill>
              </a:rPr>
              <a:t>runeetv</a:t>
            </a:r>
            <a:endParaRPr lang="en-US" sz="2800" dirty="0"/>
          </a:p>
        </p:txBody>
      </p:sp>
    </p:spTree>
    <p:extLst>
      <p:ext uri="{BB962C8B-B14F-4D97-AF65-F5344CB8AC3E}">
        <p14:creationId xmlns:p14="http://schemas.microsoft.com/office/powerpoint/2010/main" val="98197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418640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4</a:t>
            </a:fld>
            <a:endParaRPr lang="en-US"/>
          </a:p>
        </p:txBody>
      </p:sp>
      <p:sp>
        <p:nvSpPr>
          <p:cNvPr id="4" name="Rectangle 3"/>
          <p:cNvSpPr/>
          <p:nvPr/>
        </p:nvSpPr>
        <p:spPr>
          <a:xfrm>
            <a:off x="1299882" y="2368967"/>
            <a:ext cx="9350188" cy="2872581"/>
          </a:xfrm>
          <a:prstGeom prst="rect">
            <a:avLst/>
          </a:prstGeom>
        </p:spPr>
        <p:txBody>
          <a:bodyPr wrap="square">
            <a:spAutoFit/>
          </a:bodyPr>
          <a:lstStyle/>
          <a:p>
            <a:r>
              <a:rPr lang="en-US" sz="4000" dirty="0">
                <a:solidFill>
                  <a:schemeClr val="bg1"/>
                </a:solidFill>
                <a:latin typeface="+mj-lt"/>
              </a:rPr>
              <a:t>Benefits</a:t>
            </a:r>
            <a:r>
              <a:rPr lang="en-US" sz="4000" dirty="0" smtClean="0">
                <a:solidFill>
                  <a:schemeClr val="bg1"/>
                </a:solidFill>
                <a:latin typeface="+mj-lt"/>
              </a:rPr>
              <a:t>:</a:t>
            </a:r>
            <a:endParaRPr lang="en-US" sz="40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All the benefits of on premise </a:t>
            </a:r>
            <a:r>
              <a:rPr lang="en-US" sz="2800" dirty="0" smtClean="0">
                <a:solidFill>
                  <a:schemeClr val="bg1"/>
                </a:solidFill>
                <a:latin typeface="+mj-lt"/>
              </a:rPr>
              <a:t>virtualization.</a:t>
            </a:r>
            <a:endParaRPr lang="en-US" sz="28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Quickly provision, scale, recover from hardware </a:t>
            </a:r>
            <a:r>
              <a:rPr lang="en-US" sz="2800" dirty="0" smtClean="0">
                <a:solidFill>
                  <a:schemeClr val="bg1"/>
                </a:solidFill>
                <a:latin typeface="+mj-lt"/>
              </a:rPr>
              <a:t>failure.</a:t>
            </a:r>
            <a:endParaRPr lang="en-US" sz="28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No upfront investment in </a:t>
            </a:r>
            <a:r>
              <a:rPr lang="en-US" sz="2800" dirty="0" smtClean="0">
                <a:solidFill>
                  <a:schemeClr val="bg1"/>
                </a:solidFill>
                <a:latin typeface="+mj-lt"/>
              </a:rPr>
              <a:t>hardware. </a:t>
            </a:r>
            <a:endParaRPr lang="en-US" sz="2800" dirty="0">
              <a:solidFill>
                <a:schemeClr val="bg1"/>
              </a:solidFill>
              <a:latin typeface="+mj-lt"/>
            </a:endParaRPr>
          </a:p>
          <a:p>
            <a:pPr marL="914400" lvl="1" indent="-457200">
              <a:lnSpc>
                <a:spcPts val="3360"/>
              </a:lnSpc>
              <a:buFont typeface="Arial" panose="020B0604020202020204" pitchFamily="34" charset="0"/>
              <a:buChar char="•"/>
            </a:pPr>
            <a:r>
              <a:rPr lang="en-US" sz="2800" dirty="0">
                <a:solidFill>
                  <a:schemeClr val="bg1"/>
                </a:solidFill>
                <a:latin typeface="+mj-lt"/>
              </a:rPr>
              <a:t>No ongoing investment in engineering </a:t>
            </a:r>
            <a:r>
              <a:rPr lang="en-US" sz="2800" dirty="0" smtClean="0">
                <a:solidFill>
                  <a:schemeClr val="bg1"/>
                </a:solidFill>
                <a:latin typeface="+mj-lt"/>
              </a:rPr>
              <a:t>competency.</a:t>
            </a:r>
            <a:endParaRPr lang="en-US" sz="2800" dirty="0">
              <a:solidFill>
                <a:schemeClr val="bg1"/>
              </a:solidFill>
              <a:latin typeface="+mj-lt"/>
            </a:endParaRPr>
          </a:p>
          <a:p>
            <a:pPr marL="914400" lvl="1" indent="-457200">
              <a:lnSpc>
                <a:spcPts val="3360"/>
              </a:lnSpc>
              <a:buFont typeface="Arial" panose="020B0604020202020204" pitchFamily="34" charset="0"/>
              <a:buChar char="•"/>
            </a:pPr>
            <a:r>
              <a:rPr lang="en-US" sz="2800" dirty="0" smtClean="0">
                <a:solidFill>
                  <a:schemeClr val="bg1"/>
                </a:solidFill>
                <a:latin typeface="+mj-lt"/>
              </a:rPr>
              <a:t>Pre-configured </a:t>
            </a:r>
            <a:r>
              <a:rPr lang="en-US" sz="2800" dirty="0">
                <a:solidFill>
                  <a:schemeClr val="bg1"/>
                </a:solidFill>
                <a:latin typeface="+mj-lt"/>
              </a:rPr>
              <a:t>images in </a:t>
            </a:r>
            <a:r>
              <a:rPr lang="en-US" sz="2800" dirty="0" smtClean="0">
                <a:solidFill>
                  <a:schemeClr val="bg1"/>
                </a:solidFill>
                <a:latin typeface="+mj-lt"/>
              </a:rPr>
              <a:t>Gallery.</a:t>
            </a:r>
            <a:endParaRPr lang="en-US" sz="4000" dirty="0">
              <a:solidFill>
                <a:schemeClr val="bg1"/>
              </a:solidFill>
              <a:latin typeface="+mj-lt"/>
            </a:endParaRPr>
          </a:p>
        </p:txBody>
      </p:sp>
      <p:sp>
        <p:nvSpPr>
          <p:cNvPr id="5" name="Title 4"/>
          <p:cNvSpPr txBox="1">
            <a:spLocks/>
          </p:cNvSpPr>
          <p:nvPr/>
        </p:nvSpPr>
        <p:spPr>
          <a:xfrm>
            <a:off x="902008" y="412008"/>
            <a:ext cx="11034445" cy="1284606"/>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6600" dirty="0" smtClean="0">
                <a:solidFill>
                  <a:schemeClr val="bg2"/>
                </a:solidFill>
              </a:rPr>
              <a:t>Azure Virtual Machine</a:t>
            </a:r>
            <a:endParaRPr lang="en-US" sz="6600" dirty="0">
              <a:solidFill>
                <a:schemeClr val="bg2"/>
              </a:solidFill>
            </a:endParaRPr>
          </a:p>
        </p:txBody>
      </p:sp>
    </p:spTree>
    <p:extLst>
      <p:ext uri="{BB962C8B-B14F-4D97-AF65-F5344CB8AC3E}">
        <p14:creationId xmlns:p14="http://schemas.microsoft.com/office/powerpoint/2010/main" val="4189025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Virtual Machine</a:t>
            </a:r>
            <a:endParaRPr lang="en-US" sz="4400" dirty="0">
              <a:latin typeface="+mj-lt"/>
            </a:endParaRPr>
          </a:p>
        </p:txBody>
      </p:sp>
    </p:spTree>
    <p:extLst>
      <p:ext uri="{BB962C8B-B14F-4D97-AF65-F5344CB8AC3E}">
        <p14:creationId xmlns:p14="http://schemas.microsoft.com/office/powerpoint/2010/main" val="337646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6</a:t>
            </a:fld>
            <a:endParaRPr lang="en-US"/>
          </a:p>
        </p:txBody>
      </p:sp>
      <p:sp>
        <p:nvSpPr>
          <p:cNvPr id="4" name="Rectangle 3"/>
          <p:cNvSpPr/>
          <p:nvPr/>
        </p:nvSpPr>
        <p:spPr>
          <a:xfrm>
            <a:off x="1299882" y="2368967"/>
            <a:ext cx="9350188" cy="3729226"/>
          </a:xfrm>
          <a:prstGeom prst="rect">
            <a:avLst/>
          </a:prstGeom>
        </p:spPr>
        <p:txBody>
          <a:bodyPr wrap="square">
            <a:spAutoFit/>
          </a:bodyPr>
          <a:lstStyle/>
          <a:p>
            <a:r>
              <a:rPr lang="en-US" sz="4000" dirty="0">
                <a:solidFill>
                  <a:schemeClr val="bg1"/>
                </a:solidFill>
                <a:latin typeface="+mj-lt"/>
              </a:rPr>
              <a:t>Benefits</a:t>
            </a:r>
            <a:r>
              <a:rPr lang="en-US" sz="4000" dirty="0" smtClean="0">
                <a:solidFill>
                  <a:schemeClr val="bg1"/>
                </a:solidFill>
                <a:latin typeface="+mj-lt"/>
              </a:rPr>
              <a:t>:</a:t>
            </a:r>
            <a:endParaRPr lang="en-US" sz="40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Create highly-available, infinitely-scalable applications and </a:t>
            </a:r>
            <a:r>
              <a:rPr lang="en-US" sz="2800" dirty="0" smtClean="0">
                <a:solidFill>
                  <a:schemeClr val="bg1"/>
                </a:solidFill>
                <a:latin typeface="+mj-lt"/>
              </a:rPr>
              <a:t>APIs.</a:t>
            </a:r>
            <a:endParaRPr lang="en-US" sz="28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D</a:t>
            </a:r>
            <a:r>
              <a:rPr lang="en-US" sz="2800" dirty="0" smtClean="0">
                <a:solidFill>
                  <a:schemeClr val="bg1"/>
                </a:solidFill>
                <a:latin typeface="+mj-lt"/>
              </a:rPr>
              <a:t>evelopment </a:t>
            </a:r>
            <a:r>
              <a:rPr lang="en-US" sz="2800" dirty="0">
                <a:solidFill>
                  <a:schemeClr val="bg1"/>
                </a:solidFill>
                <a:latin typeface="+mj-lt"/>
              </a:rPr>
              <a:t>experience powered by Visual Studio + Azure </a:t>
            </a:r>
            <a:r>
              <a:rPr lang="en-US" sz="2800" dirty="0" smtClean="0">
                <a:solidFill>
                  <a:schemeClr val="bg1"/>
                </a:solidFill>
                <a:latin typeface="+mj-lt"/>
              </a:rPr>
              <a:t>SDK.</a:t>
            </a:r>
            <a:endParaRPr lang="en-US" sz="28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Focus on building great </a:t>
            </a:r>
            <a:r>
              <a:rPr lang="en-US" sz="2800" dirty="0" smtClean="0">
                <a:solidFill>
                  <a:schemeClr val="bg1"/>
                </a:solidFill>
                <a:latin typeface="+mj-lt"/>
              </a:rPr>
              <a:t>applications.</a:t>
            </a:r>
          </a:p>
          <a:p>
            <a:pPr marL="914400" lvl="1" indent="-457200">
              <a:lnSpc>
                <a:spcPts val="3360"/>
              </a:lnSpc>
              <a:buFont typeface="Arial" panose="020B0604020202020204" pitchFamily="34" charset="0"/>
              <a:buChar char="•"/>
            </a:pPr>
            <a:r>
              <a:rPr lang="en-US" sz="2800" dirty="0">
                <a:solidFill>
                  <a:schemeClr val="bg1"/>
                </a:solidFill>
                <a:latin typeface="+mj-lt"/>
              </a:rPr>
              <a:t>Test your apps before deploying </a:t>
            </a:r>
            <a:r>
              <a:rPr lang="en-US" sz="2800" dirty="0" smtClean="0">
                <a:solidFill>
                  <a:schemeClr val="bg1"/>
                </a:solidFill>
                <a:latin typeface="+mj-lt"/>
              </a:rPr>
              <a:t>them.</a:t>
            </a:r>
            <a:endParaRPr lang="en-US" sz="2800" dirty="0">
              <a:solidFill>
                <a:schemeClr val="bg1"/>
              </a:solidFill>
              <a:latin typeface="+mj-lt"/>
            </a:endParaRPr>
          </a:p>
          <a:p>
            <a:pPr marL="914400" lvl="1" indent="-457200">
              <a:buFont typeface="Arial" panose="020B0604020202020204" pitchFamily="34" charset="0"/>
              <a:buChar char="•"/>
            </a:pPr>
            <a:r>
              <a:rPr lang="en-US" sz="2800" dirty="0" err="1">
                <a:solidFill>
                  <a:schemeClr val="bg1"/>
                </a:solidFill>
                <a:latin typeface="+mj-lt"/>
              </a:rPr>
              <a:t>Autoscale</a:t>
            </a:r>
            <a:r>
              <a:rPr lang="en-US" sz="2800" dirty="0">
                <a:solidFill>
                  <a:schemeClr val="bg1"/>
                </a:solidFill>
                <a:latin typeface="+mj-lt"/>
              </a:rPr>
              <a:t> to </a:t>
            </a:r>
            <a:r>
              <a:rPr lang="en-US" sz="2800" dirty="0" smtClean="0">
                <a:solidFill>
                  <a:schemeClr val="bg1"/>
                </a:solidFill>
                <a:latin typeface="+mj-lt"/>
              </a:rPr>
              <a:t>optimize </a:t>
            </a:r>
            <a:r>
              <a:rPr lang="en-US" sz="2800" dirty="0">
                <a:solidFill>
                  <a:schemeClr val="bg1"/>
                </a:solidFill>
                <a:latin typeface="+mj-lt"/>
              </a:rPr>
              <a:t>cost and </a:t>
            </a:r>
            <a:r>
              <a:rPr lang="en-US" sz="2800" dirty="0" smtClean="0">
                <a:solidFill>
                  <a:schemeClr val="bg1"/>
                </a:solidFill>
                <a:latin typeface="+mj-lt"/>
              </a:rPr>
              <a:t>performance.</a:t>
            </a:r>
            <a:endParaRPr lang="en-US" sz="2800" dirty="0">
              <a:solidFill>
                <a:schemeClr val="bg1"/>
              </a:solidFill>
              <a:latin typeface="+mj-lt"/>
            </a:endParaRPr>
          </a:p>
        </p:txBody>
      </p:sp>
      <p:sp>
        <p:nvSpPr>
          <p:cNvPr id="5" name="Title 4"/>
          <p:cNvSpPr txBox="1">
            <a:spLocks/>
          </p:cNvSpPr>
          <p:nvPr/>
        </p:nvSpPr>
        <p:spPr>
          <a:xfrm>
            <a:off x="902008" y="412008"/>
            <a:ext cx="11034445" cy="1284606"/>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6600" dirty="0" smtClean="0">
                <a:solidFill>
                  <a:schemeClr val="bg2"/>
                </a:solidFill>
              </a:rPr>
              <a:t>Azure Cloud Service</a:t>
            </a:r>
            <a:endParaRPr lang="en-US" sz="6600" dirty="0">
              <a:solidFill>
                <a:schemeClr val="bg2"/>
              </a:solidFill>
            </a:endParaRPr>
          </a:p>
        </p:txBody>
      </p:sp>
    </p:spTree>
    <p:extLst>
      <p:ext uri="{BB962C8B-B14F-4D97-AF65-F5344CB8AC3E}">
        <p14:creationId xmlns:p14="http://schemas.microsoft.com/office/powerpoint/2010/main" val="238199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Cloud Service Creation</a:t>
            </a:r>
            <a:endParaRPr lang="en-US" sz="4400" dirty="0">
              <a:latin typeface="+mj-lt"/>
            </a:endParaRPr>
          </a:p>
        </p:txBody>
      </p:sp>
    </p:spTree>
    <p:extLst>
      <p:ext uri="{BB962C8B-B14F-4D97-AF65-F5344CB8AC3E}">
        <p14:creationId xmlns:p14="http://schemas.microsoft.com/office/powerpoint/2010/main" val="69595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8</a:t>
            </a:fld>
            <a:endParaRPr lang="en-US"/>
          </a:p>
        </p:txBody>
      </p:sp>
      <p:sp>
        <p:nvSpPr>
          <p:cNvPr id="4" name="Rectangle 3"/>
          <p:cNvSpPr/>
          <p:nvPr/>
        </p:nvSpPr>
        <p:spPr>
          <a:xfrm>
            <a:off x="1299882" y="2368967"/>
            <a:ext cx="9350188" cy="3293209"/>
          </a:xfrm>
          <a:prstGeom prst="rect">
            <a:avLst/>
          </a:prstGeom>
        </p:spPr>
        <p:txBody>
          <a:bodyPr wrap="square">
            <a:spAutoFit/>
          </a:bodyPr>
          <a:lstStyle/>
          <a:p>
            <a:r>
              <a:rPr lang="en-US" sz="4000" dirty="0">
                <a:solidFill>
                  <a:schemeClr val="bg1"/>
                </a:solidFill>
                <a:latin typeface="+mj-lt"/>
              </a:rPr>
              <a:t>Benefits</a:t>
            </a:r>
            <a:r>
              <a:rPr lang="en-US" sz="4000" dirty="0" smtClean="0">
                <a:solidFill>
                  <a:schemeClr val="bg1"/>
                </a:solidFill>
                <a:latin typeface="+mj-lt"/>
              </a:rPr>
              <a:t>:</a:t>
            </a:r>
            <a:endParaRPr lang="en-US" sz="4000" dirty="0">
              <a:solidFill>
                <a:schemeClr val="bg1"/>
              </a:solidFill>
              <a:latin typeface="+mj-lt"/>
            </a:endParaRPr>
          </a:p>
          <a:p>
            <a:pPr marL="914400" lvl="1" indent="-457200">
              <a:buFont typeface="Arial" panose="020B0604020202020204" pitchFamily="34" charset="0"/>
              <a:buChar char="•"/>
            </a:pPr>
            <a:r>
              <a:rPr lang="en-US" sz="2800" dirty="0">
                <a:solidFill>
                  <a:schemeClr val="bg1"/>
                </a:solidFill>
                <a:latin typeface="+mj-lt"/>
              </a:rPr>
              <a:t>High Availability with Auto-Patching</a:t>
            </a:r>
          </a:p>
          <a:p>
            <a:pPr marL="914400" lvl="1" indent="-457200">
              <a:buFont typeface="Arial" panose="020B0604020202020204" pitchFamily="34" charset="0"/>
              <a:buChar char="•"/>
            </a:pPr>
            <a:r>
              <a:rPr lang="en-US" sz="2800" dirty="0" smtClean="0">
                <a:solidFill>
                  <a:schemeClr val="bg1"/>
                </a:solidFill>
                <a:latin typeface="+mj-lt"/>
              </a:rPr>
              <a:t>Built-in </a:t>
            </a:r>
            <a:r>
              <a:rPr lang="en-US" sz="2800" dirty="0" err="1">
                <a:solidFill>
                  <a:schemeClr val="bg1"/>
                </a:solidFill>
                <a:latin typeface="+mj-lt"/>
              </a:rPr>
              <a:t>AutoScale</a:t>
            </a:r>
            <a:r>
              <a:rPr lang="en-US" sz="2800" dirty="0">
                <a:solidFill>
                  <a:schemeClr val="bg1"/>
                </a:solidFill>
                <a:latin typeface="+mj-lt"/>
              </a:rPr>
              <a:t> and Load Balancing</a:t>
            </a:r>
          </a:p>
          <a:p>
            <a:pPr marL="914400" lvl="1" indent="-457200">
              <a:buFont typeface="Arial" panose="020B0604020202020204" pitchFamily="34" charset="0"/>
              <a:buChar char="•"/>
            </a:pPr>
            <a:r>
              <a:rPr lang="en-US" sz="2800" dirty="0" smtClean="0">
                <a:solidFill>
                  <a:schemeClr val="bg1"/>
                </a:solidFill>
                <a:latin typeface="+mj-lt"/>
              </a:rPr>
              <a:t>Focus </a:t>
            </a:r>
            <a:r>
              <a:rPr lang="en-US" sz="2800" dirty="0">
                <a:solidFill>
                  <a:schemeClr val="bg1"/>
                </a:solidFill>
                <a:latin typeface="+mj-lt"/>
              </a:rPr>
              <a:t>on building great </a:t>
            </a:r>
            <a:r>
              <a:rPr lang="en-US" sz="2800" dirty="0" smtClean="0">
                <a:solidFill>
                  <a:schemeClr val="bg1"/>
                </a:solidFill>
                <a:latin typeface="+mj-lt"/>
              </a:rPr>
              <a:t>applications.</a:t>
            </a:r>
          </a:p>
          <a:p>
            <a:pPr marL="914400" lvl="1" indent="-457200">
              <a:buFont typeface="Arial" panose="020B0604020202020204" pitchFamily="34" charset="0"/>
              <a:buChar char="•"/>
            </a:pPr>
            <a:r>
              <a:rPr lang="en-US" sz="2800" dirty="0">
                <a:solidFill>
                  <a:schemeClr val="bg1"/>
                </a:solidFill>
                <a:latin typeface="+mj-lt"/>
              </a:rPr>
              <a:t>.NET, Java, PHP, Node.js, Python</a:t>
            </a:r>
          </a:p>
          <a:p>
            <a:pPr marL="914400" lvl="1" indent="-457200">
              <a:buFont typeface="Arial" panose="020B0604020202020204" pitchFamily="34" charset="0"/>
              <a:buChar char="•"/>
            </a:pPr>
            <a:r>
              <a:rPr lang="en-US" sz="2800" dirty="0">
                <a:solidFill>
                  <a:schemeClr val="bg1"/>
                </a:solidFill>
                <a:latin typeface="+mj-lt"/>
              </a:rPr>
              <a:t>Continuous Deployment with </a:t>
            </a:r>
            <a:r>
              <a:rPr lang="en-US" sz="2800" dirty="0" err="1">
                <a:solidFill>
                  <a:schemeClr val="bg1"/>
                </a:solidFill>
                <a:latin typeface="+mj-lt"/>
              </a:rPr>
              <a:t>Git</a:t>
            </a:r>
            <a:r>
              <a:rPr lang="en-US" sz="2800" dirty="0">
                <a:solidFill>
                  <a:schemeClr val="bg1"/>
                </a:solidFill>
                <a:latin typeface="+mj-lt"/>
              </a:rPr>
              <a:t>, TFS, GitHub</a:t>
            </a:r>
          </a:p>
          <a:p>
            <a:pPr marL="914400" lvl="1" indent="-457200">
              <a:buFont typeface="Arial" panose="020B0604020202020204" pitchFamily="34" charset="0"/>
              <a:buChar char="•"/>
            </a:pPr>
            <a:r>
              <a:rPr lang="en-US" sz="2800" dirty="0">
                <a:solidFill>
                  <a:schemeClr val="bg1"/>
                </a:solidFill>
                <a:latin typeface="+mj-lt"/>
              </a:rPr>
              <a:t>WordPress, Umbraco, Joomla, Drupal</a:t>
            </a:r>
          </a:p>
        </p:txBody>
      </p:sp>
      <p:sp>
        <p:nvSpPr>
          <p:cNvPr id="5" name="Title 4"/>
          <p:cNvSpPr txBox="1">
            <a:spLocks/>
          </p:cNvSpPr>
          <p:nvPr/>
        </p:nvSpPr>
        <p:spPr>
          <a:xfrm>
            <a:off x="902008" y="412008"/>
            <a:ext cx="11034445" cy="1284606"/>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6600" dirty="0" smtClean="0">
                <a:solidFill>
                  <a:schemeClr val="bg2"/>
                </a:solidFill>
              </a:rPr>
              <a:t>Azure Web Apps</a:t>
            </a:r>
            <a:endParaRPr lang="en-US" sz="6600" dirty="0">
              <a:solidFill>
                <a:schemeClr val="bg2"/>
              </a:solidFill>
            </a:endParaRPr>
          </a:p>
        </p:txBody>
      </p:sp>
    </p:spTree>
    <p:extLst>
      <p:ext uri="{BB962C8B-B14F-4D97-AF65-F5344CB8AC3E}">
        <p14:creationId xmlns:p14="http://schemas.microsoft.com/office/powerpoint/2010/main" val="283864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 on</a:t>
            </a:r>
            <a:endParaRPr lang="en-US" dirty="0"/>
          </a:p>
        </p:txBody>
      </p:sp>
      <p:sp>
        <p:nvSpPr>
          <p:cNvPr id="3" name="Subtitle 2"/>
          <p:cNvSpPr>
            <a:spLocks noGrp="1"/>
          </p:cNvSpPr>
          <p:nvPr>
            <p:ph type="subTitle" idx="1"/>
          </p:nvPr>
        </p:nvSpPr>
        <p:spPr/>
        <p:txBody>
          <a:bodyPr>
            <a:normAutofit fontScale="55000" lnSpcReduction="20000"/>
          </a:bodyPr>
          <a:lstStyle/>
          <a:p>
            <a:r>
              <a:rPr lang="en-US" sz="4400" dirty="0" smtClean="0">
                <a:latin typeface="+mj-lt"/>
              </a:rPr>
              <a:t>Web App </a:t>
            </a:r>
            <a:r>
              <a:rPr lang="en-US" sz="4400" dirty="0" smtClean="0">
                <a:latin typeface="+mj-lt"/>
              </a:rPr>
              <a:t>Creation</a:t>
            </a:r>
          </a:p>
          <a:p>
            <a:r>
              <a:rPr lang="en-US" sz="4400" dirty="0" smtClean="0">
                <a:latin typeface="+mj-lt"/>
              </a:rPr>
              <a:t>Scale</a:t>
            </a:r>
          </a:p>
          <a:p>
            <a:r>
              <a:rPr lang="en-US" sz="4400" dirty="0" smtClean="0">
                <a:latin typeface="+mj-lt"/>
              </a:rPr>
              <a:t>Web Jobs</a:t>
            </a:r>
          </a:p>
          <a:p>
            <a:r>
              <a:rPr lang="en-US" sz="4400" dirty="0" smtClean="0">
                <a:latin typeface="+mj-lt"/>
              </a:rPr>
              <a:t>Slots</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10074</TotalTime>
  <Words>309</Words>
  <Application>Microsoft Office PowerPoint</Application>
  <PresentationFormat>Widescreen</PresentationFormat>
  <Paragraphs>98</Paragraphs>
  <Slides>21</Slides>
  <Notes>11</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Wingdings</vt:lpstr>
      <vt:lpstr>Azure Medium</vt:lpstr>
      <vt:lpstr>  Foundation: Azure Virtual Machines, Cloud Services and  Web Apps</vt:lpstr>
      <vt:lpstr>Agenda</vt:lpstr>
      <vt:lpstr>PowerPoint Presentation</vt:lpstr>
      <vt:lpstr>PowerPoint Presentation</vt:lpstr>
      <vt:lpstr>Demo</vt:lpstr>
      <vt:lpstr>PowerPoint Presentation</vt:lpstr>
      <vt:lpstr>Demo</vt:lpstr>
      <vt:lpstr>PowerPoint Presentation</vt:lpstr>
      <vt:lpstr>Hands on</vt:lpstr>
      <vt:lpstr>Demo</vt:lpstr>
      <vt:lpstr>Web Jobs</vt:lpstr>
      <vt:lpstr>PowerPoint Presentation</vt:lpstr>
      <vt:lpstr>Demo</vt:lpstr>
      <vt:lpstr>Deployment Slots</vt:lpstr>
      <vt:lpstr>PowerPoint Presentation</vt:lpstr>
      <vt:lpstr>PowerPoint Presentation</vt:lpstr>
      <vt:lpstr>PowerPoint Presentation</vt:lpstr>
      <vt:lpstr>PowerPoint Presentation</vt:lpstr>
      <vt:lpstr>Demo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Runeet Vashisht</cp:lastModifiedBy>
  <cp:revision>409</cp:revision>
  <cp:lastPrinted>2014-03-26T17:46:13Z</cp:lastPrinted>
  <dcterms:created xsi:type="dcterms:W3CDTF">2014-03-19T23:21:38Z</dcterms:created>
  <dcterms:modified xsi:type="dcterms:W3CDTF">2015-05-29T04:54:21Z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