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307" r:id="rId5"/>
    <p:sldId id="287" r:id="rId6"/>
    <p:sldId id="294" r:id="rId7"/>
    <p:sldId id="295" r:id="rId8"/>
    <p:sldId id="299" r:id="rId9"/>
    <p:sldId id="303" r:id="rId10"/>
    <p:sldId id="293" r:id="rId11"/>
    <p:sldId id="288" r:id="rId12"/>
    <p:sldId id="289" r:id="rId13"/>
    <p:sldId id="290" r:id="rId14"/>
    <p:sldId id="292" r:id="rId15"/>
    <p:sldId id="291" r:id="rId16"/>
    <p:sldId id="308" r:id="rId17"/>
    <p:sldId id="311" r:id="rId18"/>
    <p:sldId id="312" r:id="rId19"/>
    <p:sldId id="309"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Segoe"/>
        <a:ea typeface="+mn-ea"/>
        <a:cs typeface="+mn-cs"/>
      </a:defRPr>
    </a:lvl1pPr>
    <a:lvl2pPr marL="457200" algn="l" rtl="0" eaLnBrk="0" fontAlgn="base" hangingPunct="0">
      <a:spcBef>
        <a:spcPct val="0"/>
      </a:spcBef>
      <a:spcAft>
        <a:spcPct val="0"/>
      </a:spcAft>
      <a:defRPr kern="1200">
        <a:solidFill>
          <a:schemeClr val="tx1"/>
        </a:solidFill>
        <a:latin typeface="Segoe"/>
        <a:ea typeface="+mn-ea"/>
        <a:cs typeface="+mn-cs"/>
      </a:defRPr>
    </a:lvl2pPr>
    <a:lvl3pPr marL="914400" algn="l" rtl="0" eaLnBrk="0" fontAlgn="base" hangingPunct="0">
      <a:spcBef>
        <a:spcPct val="0"/>
      </a:spcBef>
      <a:spcAft>
        <a:spcPct val="0"/>
      </a:spcAft>
      <a:defRPr kern="1200">
        <a:solidFill>
          <a:schemeClr val="tx1"/>
        </a:solidFill>
        <a:latin typeface="Segoe"/>
        <a:ea typeface="+mn-ea"/>
        <a:cs typeface="+mn-cs"/>
      </a:defRPr>
    </a:lvl3pPr>
    <a:lvl4pPr marL="1371600" algn="l" rtl="0" eaLnBrk="0" fontAlgn="base" hangingPunct="0">
      <a:spcBef>
        <a:spcPct val="0"/>
      </a:spcBef>
      <a:spcAft>
        <a:spcPct val="0"/>
      </a:spcAft>
      <a:defRPr kern="1200">
        <a:solidFill>
          <a:schemeClr val="tx1"/>
        </a:solidFill>
        <a:latin typeface="Segoe"/>
        <a:ea typeface="+mn-ea"/>
        <a:cs typeface="+mn-cs"/>
      </a:defRPr>
    </a:lvl4pPr>
    <a:lvl5pPr marL="1828800" algn="l" rtl="0" eaLnBrk="0" fontAlgn="base" hangingPunct="0">
      <a:spcBef>
        <a:spcPct val="0"/>
      </a:spcBef>
      <a:spcAft>
        <a:spcPct val="0"/>
      </a:spcAft>
      <a:defRPr kern="1200">
        <a:solidFill>
          <a:schemeClr val="tx1"/>
        </a:solidFill>
        <a:latin typeface="Segoe"/>
        <a:ea typeface="+mn-ea"/>
        <a:cs typeface="+mn-cs"/>
      </a:defRPr>
    </a:lvl5pPr>
    <a:lvl6pPr marL="2286000" algn="l" defTabSz="914400" rtl="0" eaLnBrk="1" latinLnBrk="0" hangingPunct="1">
      <a:defRPr kern="1200">
        <a:solidFill>
          <a:schemeClr val="tx1"/>
        </a:solidFill>
        <a:latin typeface="Segoe"/>
        <a:ea typeface="+mn-ea"/>
        <a:cs typeface="+mn-cs"/>
      </a:defRPr>
    </a:lvl6pPr>
    <a:lvl7pPr marL="2743200" algn="l" defTabSz="914400" rtl="0" eaLnBrk="1" latinLnBrk="0" hangingPunct="1">
      <a:defRPr kern="1200">
        <a:solidFill>
          <a:schemeClr val="tx1"/>
        </a:solidFill>
        <a:latin typeface="Segoe"/>
        <a:ea typeface="+mn-ea"/>
        <a:cs typeface="+mn-cs"/>
      </a:defRPr>
    </a:lvl7pPr>
    <a:lvl8pPr marL="3200400" algn="l" defTabSz="914400" rtl="0" eaLnBrk="1" latinLnBrk="0" hangingPunct="1">
      <a:defRPr kern="1200">
        <a:solidFill>
          <a:schemeClr val="tx1"/>
        </a:solidFill>
        <a:latin typeface="Segoe"/>
        <a:ea typeface="+mn-ea"/>
        <a:cs typeface="+mn-cs"/>
      </a:defRPr>
    </a:lvl8pPr>
    <a:lvl9pPr marL="3657600" algn="l" defTabSz="914400" rtl="0" eaLnBrk="1" latinLnBrk="0" hangingPunct="1">
      <a:defRPr kern="1200">
        <a:solidFill>
          <a:schemeClr val="tx1"/>
        </a:solidFill>
        <a:latin typeface="Segoe"/>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1" autoAdjust="0"/>
    <p:restoredTop sz="79245" autoAdjust="0"/>
  </p:normalViewPr>
  <p:slideViewPr>
    <p:cSldViewPr snapToGrid="0">
      <p:cViewPr varScale="1">
        <p:scale>
          <a:sx n="73" d="100"/>
          <a:sy n="73" d="100"/>
        </p:scale>
        <p:origin x="1092" y="66"/>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373D8-C6DE-4A9A-B8E2-0D311ED9D4A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686B803-1F6D-4145-AACB-044E5E80C626}">
      <dgm:prSet phldrT="[Text]"/>
      <dgm:spPr/>
      <dgm:t>
        <a:bodyPr/>
        <a:lstStyle/>
        <a:p>
          <a:r>
            <a:rPr lang="en-US" dirty="0" smtClean="0"/>
            <a:t>Creation</a:t>
          </a:r>
          <a:endParaRPr lang="en-US" dirty="0"/>
        </a:p>
      </dgm:t>
    </dgm:pt>
    <dgm:pt modelId="{5A4206B1-E75E-4C93-BBD6-565EA596E93D}" type="parTrans" cxnId="{2F3522A4-15A5-4A9E-826E-D88893E08117}">
      <dgm:prSet/>
      <dgm:spPr/>
      <dgm:t>
        <a:bodyPr/>
        <a:lstStyle/>
        <a:p>
          <a:endParaRPr lang="en-US"/>
        </a:p>
      </dgm:t>
    </dgm:pt>
    <dgm:pt modelId="{BA8CDCD1-625B-41D8-AC2E-975CE2BFAAC4}" type="sibTrans" cxnId="{2F3522A4-15A5-4A9E-826E-D88893E08117}">
      <dgm:prSet/>
      <dgm:spPr/>
      <dgm:t>
        <a:bodyPr/>
        <a:lstStyle/>
        <a:p>
          <a:endParaRPr lang="en-US"/>
        </a:p>
      </dgm:t>
    </dgm:pt>
    <dgm:pt modelId="{EAB49155-31B0-4DC6-8E72-5388A76464BC}">
      <dgm:prSet phldrT="[Text]"/>
      <dgm:spPr/>
      <dgm:t>
        <a:bodyPr/>
        <a:lstStyle/>
        <a:p>
          <a:r>
            <a:rPr lang="en-US" dirty="0" smtClean="0">
              <a:solidFill>
                <a:schemeClr val="tx1"/>
              </a:solidFill>
              <a:latin typeface="Segoe UI Light" panose="020B0502040204020203" pitchFamily="34" charset="0"/>
              <a:cs typeface="Segoe UI Light" panose="020B0502040204020203" pitchFamily="34" charset="0"/>
            </a:rPr>
            <a:t>Using Management Portal</a:t>
          </a:r>
          <a:endParaRPr lang="en-US" dirty="0">
            <a:solidFill>
              <a:schemeClr val="tx1"/>
            </a:solidFill>
          </a:endParaRPr>
        </a:p>
      </dgm:t>
    </dgm:pt>
    <dgm:pt modelId="{BBB8178C-826E-40B5-BEAC-47E45A73782B}" type="parTrans" cxnId="{CC111B70-6711-41FC-9426-F6B99617CCC5}">
      <dgm:prSet/>
      <dgm:spPr/>
      <dgm:t>
        <a:bodyPr/>
        <a:lstStyle/>
        <a:p>
          <a:endParaRPr lang="en-US"/>
        </a:p>
      </dgm:t>
    </dgm:pt>
    <dgm:pt modelId="{D26A6F1C-4C02-4C39-94AD-6DF6D4C53547}" type="sibTrans" cxnId="{CC111B70-6711-41FC-9426-F6B99617CCC5}">
      <dgm:prSet/>
      <dgm:spPr/>
      <dgm:t>
        <a:bodyPr/>
        <a:lstStyle/>
        <a:p>
          <a:endParaRPr lang="en-US"/>
        </a:p>
      </dgm:t>
    </dgm:pt>
    <dgm:pt modelId="{1C522347-D689-4651-AD05-533DBE549018}">
      <dgm:prSet phldrT="[Text]"/>
      <dgm:spPr/>
      <dgm:t>
        <a:bodyPr/>
        <a:lstStyle/>
        <a:p>
          <a:r>
            <a:rPr lang="en-US" dirty="0" smtClean="0"/>
            <a:t>Receive Modes</a:t>
          </a:r>
          <a:endParaRPr lang="en-US" dirty="0"/>
        </a:p>
      </dgm:t>
    </dgm:pt>
    <dgm:pt modelId="{9A40D206-E7F8-44D7-867D-8D9CF8E31390}" type="parTrans" cxnId="{75FE5FD8-F4A0-4FD3-8F20-09BE184E8144}">
      <dgm:prSet/>
      <dgm:spPr/>
      <dgm:t>
        <a:bodyPr/>
        <a:lstStyle/>
        <a:p>
          <a:endParaRPr lang="en-US"/>
        </a:p>
      </dgm:t>
    </dgm:pt>
    <dgm:pt modelId="{8C80AD34-0781-43A4-8B51-00D0679E6516}" type="sibTrans" cxnId="{75FE5FD8-F4A0-4FD3-8F20-09BE184E8144}">
      <dgm:prSet/>
      <dgm:spPr/>
      <dgm:t>
        <a:bodyPr/>
        <a:lstStyle/>
        <a:p>
          <a:endParaRPr lang="en-US"/>
        </a:p>
      </dgm:t>
    </dgm:pt>
    <dgm:pt modelId="{96E23FAF-E35A-4F4A-A40E-9EA373005667}">
      <dgm:prSet phldrT="[Text]"/>
      <dgm:spPr/>
      <dgm:t>
        <a:bodyPr/>
        <a:lstStyle/>
        <a:p>
          <a:r>
            <a:rPr lang="en-US" dirty="0" err="1" smtClean="0">
              <a:solidFill>
                <a:schemeClr val="tx1"/>
              </a:solidFill>
              <a:latin typeface="Segoe UI Light" panose="020B0502040204020203" pitchFamily="34" charset="0"/>
              <a:cs typeface="Segoe UI Light" panose="020B0502040204020203" pitchFamily="34" charset="0"/>
            </a:rPr>
            <a:t>ReceiveAndDelete</a:t>
          </a:r>
          <a:r>
            <a:rPr lang="en-US" dirty="0" smtClean="0">
              <a:solidFill>
                <a:schemeClr val="tx1"/>
              </a:solidFill>
              <a:latin typeface="Segoe UI Light" panose="020B0502040204020203" pitchFamily="34" charset="0"/>
              <a:cs typeface="Segoe UI Light" panose="020B0502040204020203" pitchFamily="34" charset="0"/>
            </a:rPr>
            <a:t> </a:t>
          </a:r>
          <a:endParaRPr lang="en-US" dirty="0">
            <a:solidFill>
              <a:schemeClr val="tx1"/>
            </a:solidFill>
          </a:endParaRPr>
        </a:p>
      </dgm:t>
    </dgm:pt>
    <dgm:pt modelId="{0E58C3C2-4271-4A39-AFC0-33397027BCB1}" type="parTrans" cxnId="{DF962DCC-0CEE-4258-80D3-E80C79043588}">
      <dgm:prSet/>
      <dgm:spPr/>
      <dgm:t>
        <a:bodyPr/>
        <a:lstStyle/>
        <a:p>
          <a:endParaRPr lang="en-US"/>
        </a:p>
      </dgm:t>
    </dgm:pt>
    <dgm:pt modelId="{897AF48A-E3E2-4FFA-A47C-4E5F1C45BDEB}" type="sibTrans" cxnId="{DF962DCC-0CEE-4258-80D3-E80C79043588}">
      <dgm:prSet/>
      <dgm:spPr/>
      <dgm:t>
        <a:bodyPr/>
        <a:lstStyle/>
        <a:p>
          <a:endParaRPr lang="en-US"/>
        </a:p>
      </dgm:t>
    </dgm:pt>
    <dgm:pt modelId="{3EB405A8-F9F0-4C1A-BEA1-E341A40EA614}">
      <dgm:prSet phldrT="[Text]"/>
      <dgm:spPr/>
      <dgm:t>
        <a:bodyPr/>
        <a:lstStyle/>
        <a:p>
          <a:r>
            <a:rPr lang="en-US" dirty="0" smtClean="0"/>
            <a:t>Filters</a:t>
          </a:r>
          <a:endParaRPr lang="en-US" dirty="0"/>
        </a:p>
      </dgm:t>
    </dgm:pt>
    <dgm:pt modelId="{C52D3EC5-56C1-4C3D-B687-21B12A20389C}" type="parTrans" cxnId="{75FF7F19-2439-4A9E-9526-46D8036FCB8F}">
      <dgm:prSet/>
      <dgm:spPr/>
      <dgm:t>
        <a:bodyPr/>
        <a:lstStyle/>
        <a:p>
          <a:endParaRPr lang="en-US"/>
        </a:p>
      </dgm:t>
    </dgm:pt>
    <dgm:pt modelId="{26202A72-3A9C-4241-BBA4-CFCF92BB76CD}" type="sibTrans" cxnId="{75FF7F19-2439-4A9E-9526-46D8036FCB8F}">
      <dgm:prSet/>
      <dgm:spPr/>
      <dgm:t>
        <a:bodyPr/>
        <a:lstStyle/>
        <a:p>
          <a:endParaRPr lang="en-US"/>
        </a:p>
      </dgm:t>
    </dgm:pt>
    <dgm:pt modelId="{D42DCA55-685E-4A44-B70B-57835B484616}">
      <dgm:prSet phldrT="[Text]"/>
      <dgm:spPr/>
      <dgm:t>
        <a:bodyPr/>
        <a:lstStyle/>
        <a:p>
          <a:r>
            <a:rPr lang="en-US" dirty="0" smtClean="0">
              <a:solidFill>
                <a:schemeClr val="tx1"/>
              </a:solidFill>
              <a:effectLst>
                <a:outerShdw blurRad="63500" algn="ctr" rotWithShape="0">
                  <a:srgbClr val="FFFFFF">
                    <a:alpha val="60000"/>
                  </a:srgbClr>
                </a:outerShdw>
              </a:effectLst>
              <a:latin typeface="Segoe UI Light" panose="020B0502040204020203" pitchFamily="34" charset="0"/>
              <a:cs typeface="Segoe UI Light" panose="020B0502040204020203" pitchFamily="34" charset="0"/>
            </a:rPr>
            <a:t>Filter conditions operate on message properties and are expressed in SQL’92 syntax</a:t>
          </a:r>
          <a:endParaRPr lang="en-US" dirty="0">
            <a:solidFill>
              <a:schemeClr val="tx1"/>
            </a:solidFill>
          </a:endParaRPr>
        </a:p>
      </dgm:t>
    </dgm:pt>
    <dgm:pt modelId="{5BFF179D-0951-4959-B57A-6FC6A9B13A94}" type="parTrans" cxnId="{19292B0E-4235-46C0-BC23-D511D282B0AC}">
      <dgm:prSet/>
      <dgm:spPr/>
      <dgm:t>
        <a:bodyPr/>
        <a:lstStyle/>
        <a:p>
          <a:endParaRPr lang="en-US"/>
        </a:p>
      </dgm:t>
    </dgm:pt>
    <dgm:pt modelId="{D3843662-9226-459C-9411-88C880AB31B5}" type="sibTrans" cxnId="{19292B0E-4235-46C0-BC23-D511D282B0AC}">
      <dgm:prSet/>
      <dgm:spPr/>
      <dgm:t>
        <a:bodyPr/>
        <a:lstStyle/>
        <a:p>
          <a:endParaRPr lang="en-US"/>
        </a:p>
      </dgm:t>
    </dgm:pt>
    <dgm:pt modelId="{37ABF5F3-CF67-42DD-972F-8FCB70D00F40}">
      <dgm:prSet/>
      <dgm:spPr/>
      <dgm:t>
        <a:bodyPr/>
        <a:lstStyle/>
        <a:p>
          <a:r>
            <a:rPr lang="en-US" dirty="0" smtClean="0">
              <a:solidFill>
                <a:schemeClr val="tx1"/>
              </a:solidFill>
              <a:latin typeface="Segoe UI Light" panose="020B0502040204020203" pitchFamily="34" charset="0"/>
              <a:cs typeface="Segoe UI Light" panose="020B0502040204020203" pitchFamily="34" charset="0"/>
            </a:rPr>
            <a:t>Using .NET API</a:t>
          </a:r>
          <a:endParaRPr lang="en-US" dirty="0">
            <a:solidFill>
              <a:schemeClr val="tx1"/>
            </a:solidFill>
            <a:latin typeface="Segoe UI Light" panose="020B0502040204020203" pitchFamily="34" charset="0"/>
            <a:cs typeface="Segoe UI Light" panose="020B0502040204020203" pitchFamily="34" charset="0"/>
          </a:endParaRPr>
        </a:p>
      </dgm:t>
    </dgm:pt>
    <dgm:pt modelId="{DCB95960-27EE-4E65-B30B-5CE3A7813596}" type="parTrans" cxnId="{034500E1-7B33-493D-AF44-FD63CBBD2A79}">
      <dgm:prSet/>
      <dgm:spPr/>
      <dgm:t>
        <a:bodyPr/>
        <a:lstStyle/>
        <a:p>
          <a:endParaRPr lang="en-US"/>
        </a:p>
      </dgm:t>
    </dgm:pt>
    <dgm:pt modelId="{4BF4F16F-08A8-4C2D-8578-5871000BF8B1}" type="sibTrans" cxnId="{034500E1-7B33-493D-AF44-FD63CBBD2A79}">
      <dgm:prSet/>
      <dgm:spPr/>
      <dgm:t>
        <a:bodyPr/>
        <a:lstStyle/>
        <a:p>
          <a:endParaRPr lang="en-US"/>
        </a:p>
      </dgm:t>
    </dgm:pt>
    <dgm:pt modelId="{30CD2CBB-A84B-4068-94E1-E07A269D3330}">
      <dgm:prSet/>
      <dgm:spPr/>
      <dgm:t>
        <a:bodyPr/>
        <a:lstStyle/>
        <a:p>
          <a:r>
            <a:rPr lang="en-US" dirty="0" smtClean="0">
              <a:solidFill>
                <a:schemeClr val="tx1"/>
              </a:solidFill>
              <a:latin typeface="Segoe UI Light" panose="020B0502040204020203" pitchFamily="34" charset="0"/>
              <a:cs typeface="Segoe UI Light" panose="020B0502040204020203" pitchFamily="34" charset="0"/>
            </a:rPr>
            <a:t>Using REST calls</a:t>
          </a:r>
          <a:endParaRPr lang="en-US" dirty="0">
            <a:solidFill>
              <a:schemeClr val="tx1"/>
            </a:solidFill>
            <a:latin typeface="Segoe UI Light" panose="020B0502040204020203" pitchFamily="34" charset="0"/>
            <a:cs typeface="Segoe UI Light" panose="020B0502040204020203" pitchFamily="34" charset="0"/>
          </a:endParaRPr>
        </a:p>
      </dgm:t>
    </dgm:pt>
    <dgm:pt modelId="{7605A557-4042-47B4-936C-8A327A4EC6CE}" type="parTrans" cxnId="{B685B8F9-9387-4435-903C-8BCA842701E9}">
      <dgm:prSet/>
      <dgm:spPr/>
      <dgm:t>
        <a:bodyPr/>
        <a:lstStyle/>
        <a:p>
          <a:endParaRPr lang="en-US"/>
        </a:p>
      </dgm:t>
    </dgm:pt>
    <dgm:pt modelId="{0F29D3AE-0577-4767-96DF-8BEBC338C4B0}" type="sibTrans" cxnId="{B685B8F9-9387-4435-903C-8BCA842701E9}">
      <dgm:prSet/>
      <dgm:spPr/>
      <dgm:t>
        <a:bodyPr/>
        <a:lstStyle/>
        <a:p>
          <a:endParaRPr lang="en-US"/>
        </a:p>
      </dgm:t>
    </dgm:pt>
    <dgm:pt modelId="{8CB2743E-824E-4241-AD3F-08B82783FDC9}">
      <dgm:prSet/>
      <dgm:spPr/>
      <dgm:t>
        <a:bodyPr/>
        <a:lstStyle/>
        <a:p>
          <a:r>
            <a:rPr lang="en-US" dirty="0" err="1" smtClean="0">
              <a:solidFill>
                <a:schemeClr val="tx1"/>
              </a:solidFill>
              <a:latin typeface="Segoe UI Light" panose="020B0502040204020203" pitchFamily="34" charset="0"/>
              <a:cs typeface="Segoe UI Light" panose="020B0502040204020203" pitchFamily="34" charset="0"/>
            </a:rPr>
            <a:t>PeekLock</a:t>
          </a:r>
          <a:endParaRPr lang="en-US" dirty="0">
            <a:solidFill>
              <a:schemeClr val="tx1"/>
            </a:solidFill>
            <a:latin typeface="Segoe UI Light" panose="020B0502040204020203" pitchFamily="34" charset="0"/>
            <a:cs typeface="Segoe UI Light" panose="020B0502040204020203" pitchFamily="34" charset="0"/>
          </a:endParaRPr>
        </a:p>
      </dgm:t>
    </dgm:pt>
    <dgm:pt modelId="{85315949-525D-49D6-A270-BCCE7D4C1FDC}" type="parTrans" cxnId="{F7FC2AA1-1931-4426-99AE-89643F014F59}">
      <dgm:prSet/>
      <dgm:spPr/>
      <dgm:t>
        <a:bodyPr/>
        <a:lstStyle/>
        <a:p>
          <a:endParaRPr lang="en-US"/>
        </a:p>
      </dgm:t>
    </dgm:pt>
    <dgm:pt modelId="{809672FE-86E9-4E88-9EF0-05583BCBA5CB}" type="sibTrans" cxnId="{F7FC2AA1-1931-4426-99AE-89643F014F59}">
      <dgm:prSet/>
      <dgm:spPr/>
      <dgm:t>
        <a:bodyPr/>
        <a:lstStyle/>
        <a:p>
          <a:endParaRPr lang="en-US"/>
        </a:p>
      </dgm:t>
    </dgm:pt>
    <dgm:pt modelId="{3D9E9EBA-96D1-47E5-BA92-A7D88A7B0059}">
      <dgm:prSet/>
      <dgm:spPr/>
      <dgm:t>
        <a:bodyPr/>
        <a:lstStyle/>
        <a:p>
          <a:r>
            <a:rPr lang="en-US" dirty="0" smtClean="0">
              <a:solidFill>
                <a:schemeClr val="tx1"/>
              </a:solidFill>
              <a:latin typeface="Segoe UI Light" panose="020B0502040204020203" pitchFamily="34" charset="0"/>
              <a:cs typeface="Segoe UI Light" panose="020B0502040204020203" pitchFamily="34" charset="0"/>
            </a:rPr>
            <a:t>Decision=‘APPROVE’</a:t>
          </a:r>
          <a:endParaRPr lang="en-US" dirty="0">
            <a:solidFill>
              <a:schemeClr val="tx1"/>
            </a:solidFill>
            <a:latin typeface="Segoe UI Light" panose="020B0502040204020203" pitchFamily="34" charset="0"/>
            <a:cs typeface="Segoe UI Light" panose="020B0502040204020203" pitchFamily="34" charset="0"/>
          </a:endParaRPr>
        </a:p>
      </dgm:t>
    </dgm:pt>
    <dgm:pt modelId="{CFD42321-5C23-4D62-B0EE-961200052234}" type="parTrans" cxnId="{8F314A11-4D74-4494-8D25-4B3EDF24B048}">
      <dgm:prSet/>
      <dgm:spPr/>
      <dgm:t>
        <a:bodyPr/>
        <a:lstStyle/>
        <a:p>
          <a:endParaRPr lang="en-US"/>
        </a:p>
      </dgm:t>
    </dgm:pt>
    <dgm:pt modelId="{CB2D02E7-EE20-452E-A402-90C77354250B}" type="sibTrans" cxnId="{8F314A11-4D74-4494-8D25-4B3EDF24B048}">
      <dgm:prSet/>
      <dgm:spPr/>
      <dgm:t>
        <a:bodyPr/>
        <a:lstStyle/>
        <a:p>
          <a:endParaRPr lang="en-US"/>
        </a:p>
      </dgm:t>
    </dgm:pt>
    <dgm:pt modelId="{71D4883B-A3BC-49EA-942D-B52AF9A0DAF7}">
      <dgm:prSet/>
      <dgm:spPr/>
      <dgm:t>
        <a:bodyPr/>
        <a:lstStyle/>
        <a:p>
          <a:r>
            <a:rPr lang="en-US" dirty="0" smtClean="0">
              <a:solidFill>
                <a:schemeClr val="tx1"/>
              </a:solidFill>
              <a:latin typeface="Segoe UI Light" panose="020B0502040204020203" pitchFamily="34" charset="0"/>
              <a:cs typeface="Segoe UI Light" panose="020B0502040204020203" pitchFamily="34" charset="0"/>
            </a:rPr>
            <a:t>Decision LIKE ‘ONHOLD%’</a:t>
          </a:r>
        </a:p>
      </dgm:t>
    </dgm:pt>
    <dgm:pt modelId="{9E58611B-FA47-4924-9678-B23E080B0957}" type="parTrans" cxnId="{F6850890-6647-4E55-9410-F6B5B47E937B}">
      <dgm:prSet/>
      <dgm:spPr/>
      <dgm:t>
        <a:bodyPr/>
        <a:lstStyle/>
        <a:p>
          <a:endParaRPr lang="en-US"/>
        </a:p>
      </dgm:t>
    </dgm:pt>
    <dgm:pt modelId="{F34559C8-E3EB-4C83-887B-0930FC3DD76F}" type="sibTrans" cxnId="{F6850890-6647-4E55-9410-F6B5B47E937B}">
      <dgm:prSet/>
      <dgm:spPr/>
      <dgm:t>
        <a:bodyPr/>
        <a:lstStyle/>
        <a:p>
          <a:endParaRPr lang="en-US"/>
        </a:p>
      </dgm:t>
    </dgm:pt>
    <dgm:pt modelId="{75F7B838-F96C-4E15-9500-9E5828332781}">
      <dgm:prSet phldrT="[Text]"/>
      <dgm:spPr/>
      <dgm:t>
        <a:bodyPr/>
        <a:lstStyle/>
        <a:p>
          <a:r>
            <a:rPr lang="en-US" dirty="0" err="1" smtClean="0">
              <a:solidFill>
                <a:schemeClr val="tx1"/>
              </a:solidFill>
              <a:latin typeface="Segoe UI Light" panose="020B0502040204020203" pitchFamily="34" charset="0"/>
              <a:cs typeface="Segoe UI Light" panose="020B0502040204020203" pitchFamily="34" charset="0"/>
            </a:rPr>
            <a:t>AppID</a:t>
          </a:r>
          <a:r>
            <a:rPr lang="en-US" dirty="0" smtClean="0">
              <a:solidFill>
                <a:schemeClr val="tx1"/>
              </a:solidFill>
              <a:latin typeface="Segoe UI Light" panose="020B0502040204020203" pitchFamily="34" charset="0"/>
              <a:cs typeface="Segoe UI Light" panose="020B0502040204020203" pitchFamily="34" charset="0"/>
            </a:rPr>
            <a:t> &gt; 11 OR </a:t>
          </a:r>
          <a:r>
            <a:rPr lang="en-US" dirty="0" err="1" smtClean="0">
              <a:solidFill>
                <a:schemeClr val="tx1"/>
              </a:solidFill>
              <a:latin typeface="Segoe UI Light" panose="020B0502040204020203" pitchFamily="34" charset="0"/>
              <a:cs typeface="Segoe UI Light" panose="020B0502040204020203" pitchFamily="34" charset="0"/>
            </a:rPr>
            <a:t>AppName</a:t>
          </a:r>
          <a:r>
            <a:rPr lang="en-US" dirty="0" smtClean="0">
              <a:solidFill>
                <a:schemeClr val="tx1"/>
              </a:solidFill>
              <a:latin typeface="Segoe UI Light" panose="020B0502040204020203" pitchFamily="34" charset="0"/>
              <a:cs typeface="Segoe UI Light" panose="020B0502040204020203" pitchFamily="34" charset="0"/>
            </a:rPr>
            <a:t>=‘ETRAX’</a:t>
          </a:r>
          <a:endParaRPr lang="en-US" dirty="0">
            <a:solidFill>
              <a:schemeClr val="tx1"/>
            </a:solidFill>
          </a:endParaRPr>
        </a:p>
      </dgm:t>
    </dgm:pt>
    <dgm:pt modelId="{C843AD8B-F54F-4AB6-8835-825381C2ED0B}" type="parTrans" cxnId="{BFAB6588-1AF6-4BFC-BE81-B3731DF4568B}">
      <dgm:prSet/>
      <dgm:spPr/>
    </dgm:pt>
    <dgm:pt modelId="{D0D6D30F-7BB3-4C3C-A4E4-78C98F877C9D}" type="sibTrans" cxnId="{BFAB6588-1AF6-4BFC-BE81-B3731DF4568B}">
      <dgm:prSet/>
      <dgm:spPr/>
    </dgm:pt>
    <dgm:pt modelId="{0D01471C-968C-47C2-975C-B0BB0EC4AEF7}">
      <dgm:prSet/>
      <dgm:spPr/>
      <dgm:t>
        <a:bodyPr/>
        <a:lstStyle/>
        <a:p>
          <a:r>
            <a:rPr lang="en-US" dirty="0" err="1" smtClean="0">
              <a:solidFill>
                <a:schemeClr val="tx1"/>
              </a:solidFill>
              <a:latin typeface="Segoe UI Light" panose="020B0502040204020203" pitchFamily="34" charset="0"/>
              <a:cs typeface="Segoe UI Light" panose="020B0502040204020203" pitchFamily="34" charset="0"/>
            </a:rPr>
            <a:t>Powershell</a:t>
          </a:r>
          <a:r>
            <a:rPr lang="en-US" dirty="0" smtClean="0">
              <a:solidFill>
                <a:schemeClr val="tx1"/>
              </a:solidFill>
              <a:latin typeface="Segoe UI Light" panose="020B0502040204020203" pitchFamily="34" charset="0"/>
              <a:cs typeface="Segoe UI Light" panose="020B0502040204020203" pitchFamily="34" charset="0"/>
            </a:rPr>
            <a:t> </a:t>
          </a:r>
          <a:r>
            <a:rPr lang="en-US" dirty="0" err="1" smtClean="0">
              <a:solidFill>
                <a:schemeClr val="tx1"/>
              </a:solidFill>
              <a:latin typeface="Segoe UI Light" panose="020B0502040204020203" pitchFamily="34" charset="0"/>
              <a:cs typeface="Segoe UI Light" panose="020B0502040204020203" pitchFamily="34" charset="0"/>
            </a:rPr>
            <a:t>commandlets</a:t>
          </a:r>
          <a:r>
            <a:rPr lang="en-US" dirty="0" smtClean="0">
              <a:solidFill>
                <a:schemeClr val="tx1"/>
              </a:solidFill>
              <a:latin typeface="Segoe UI Light" panose="020B0502040204020203" pitchFamily="34" charset="0"/>
              <a:cs typeface="Segoe UI Light" panose="020B0502040204020203" pitchFamily="34" charset="0"/>
            </a:rPr>
            <a:t>.</a:t>
          </a:r>
          <a:endParaRPr lang="en-US" dirty="0">
            <a:solidFill>
              <a:schemeClr val="tx1"/>
            </a:solidFill>
            <a:latin typeface="Segoe UI Light" panose="020B0502040204020203" pitchFamily="34" charset="0"/>
            <a:cs typeface="Segoe UI Light" panose="020B0502040204020203" pitchFamily="34" charset="0"/>
          </a:endParaRPr>
        </a:p>
      </dgm:t>
    </dgm:pt>
    <dgm:pt modelId="{2C59B8C6-27DC-4F5C-ACFA-B86EC6D35CB2}" type="parTrans" cxnId="{994465CE-FA38-4B80-B1A0-6A1A8B729505}">
      <dgm:prSet/>
      <dgm:spPr/>
    </dgm:pt>
    <dgm:pt modelId="{F8660E66-63BF-4EAB-9CAD-1A836F06AED9}" type="sibTrans" cxnId="{994465CE-FA38-4B80-B1A0-6A1A8B729505}">
      <dgm:prSet/>
      <dgm:spPr/>
    </dgm:pt>
    <dgm:pt modelId="{B21AFFDF-B874-437E-BC4F-F27EE888CB5D}" type="pres">
      <dgm:prSet presAssocID="{A6F373D8-C6DE-4A9A-B8E2-0D311ED9D4AC}" presName="Name0" presStyleCnt="0">
        <dgm:presLayoutVars>
          <dgm:dir/>
          <dgm:animLvl val="lvl"/>
          <dgm:resizeHandles val="exact"/>
        </dgm:presLayoutVars>
      </dgm:prSet>
      <dgm:spPr/>
      <dgm:t>
        <a:bodyPr/>
        <a:lstStyle/>
        <a:p>
          <a:endParaRPr lang="en-US"/>
        </a:p>
      </dgm:t>
    </dgm:pt>
    <dgm:pt modelId="{AAA0F456-79A8-4041-8D96-053E6A174FB6}" type="pres">
      <dgm:prSet presAssocID="{4686B803-1F6D-4145-AACB-044E5E80C626}" presName="composite" presStyleCnt="0"/>
      <dgm:spPr/>
    </dgm:pt>
    <dgm:pt modelId="{6E0B0167-48BC-498B-BE0D-0C1DCA9F4265}" type="pres">
      <dgm:prSet presAssocID="{4686B803-1F6D-4145-AACB-044E5E80C626}" presName="parTx" presStyleLbl="alignNode1" presStyleIdx="0" presStyleCnt="3">
        <dgm:presLayoutVars>
          <dgm:chMax val="0"/>
          <dgm:chPref val="0"/>
          <dgm:bulletEnabled val="1"/>
        </dgm:presLayoutVars>
      </dgm:prSet>
      <dgm:spPr/>
      <dgm:t>
        <a:bodyPr/>
        <a:lstStyle/>
        <a:p>
          <a:endParaRPr lang="en-US"/>
        </a:p>
      </dgm:t>
    </dgm:pt>
    <dgm:pt modelId="{B1D6C75D-6657-49DC-9123-1BB2A91B646F}" type="pres">
      <dgm:prSet presAssocID="{4686B803-1F6D-4145-AACB-044E5E80C626}" presName="desTx" presStyleLbl="alignAccFollowNode1" presStyleIdx="0" presStyleCnt="3">
        <dgm:presLayoutVars>
          <dgm:bulletEnabled val="1"/>
        </dgm:presLayoutVars>
      </dgm:prSet>
      <dgm:spPr/>
      <dgm:t>
        <a:bodyPr/>
        <a:lstStyle/>
        <a:p>
          <a:endParaRPr lang="en-US"/>
        </a:p>
      </dgm:t>
    </dgm:pt>
    <dgm:pt modelId="{A9257072-8CD2-4C0A-8EBE-71A1558C024E}" type="pres">
      <dgm:prSet presAssocID="{BA8CDCD1-625B-41D8-AC2E-975CE2BFAAC4}" presName="space" presStyleCnt="0"/>
      <dgm:spPr/>
    </dgm:pt>
    <dgm:pt modelId="{145BB49A-9D55-405D-A8F8-59A471E73293}" type="pres">
      <dgm:prSet presAssocID="{1C522347-D689-4651-AD05-533DBE549018}" presName="composite" presStyleCnt="0"/>
      <dgm:spPr/>
    </dgm:pt>
    <dgm:pt modelId="{73C4181C-EADB-4032-82CF-DA815435E0C3}" type="pres">
      <dgm:prSet presAssocID="{1C522347-D689-4651-AD05-533DBE549018}" presName="parTx" presStyleLbl="alignNode1" presStyleIdx="1" presStyleCnt="3">
        <dgm:presLayoutVars>
          <dgm:chMax val="0"/>
          <dgm:chPref val="0"/>
          <dgm:bulletEnabled val="1"/>
        </dgm:presLayoutVars>
      </dgm:prSet>
      <dgm:spPr/>
      <dgm:t>
        <a:bodyPr/>
        <a:lstStyle/>
        <a:p>
          <a:endParaRPr lang="en-US"/>
        </a:p>
      </dgm:t>
    </dgm:pt>
    <dgm:pt modelId="{A5A08704-2D33-4E96-A4B8-4FA2A2939894}" type="pres">
      <dgm:prSet presAssocID="{1C522347-D689-4651-AD05-533DBE549018}" presName="desTx" presStyleLbl="alignAccFollowNode1" presStyleIdx="1" presStyleCnt="3">
        <dgm:presLayoutVars>
          <dgm:bulletEnabled val="1"/>
        </dgm:presLayoutVars>
      </dgm:prSet>
      <dgm:spPr/>
      <dgm:t>
        <a:bodyPr/>
        <a:lstStyle/>
        <a:p>
          <a:endParaRPr lang="en-US"/>
        </a:p>
      </dgm:t>
    </dgm:pt>
    <dgm:pt modelId="{AB6B9C31-D8EC-494D-A072-E467781382CE}" type="pres">
      <dgm:prSet presAssocID="{8C80AD34-0781-43A4-8B51-00D0679E6516}" presName="space" presStyleCnt="0"/>
      <dgm:spPr/>
    </dgm:pt>
    <dgm:pt modelId="{6B0F2C55-AD71-43FD-AD47-0B7DF70F5185}" type="pres">
      <dgm:prSet presAssocID="{3EB405A8-F9F0-4C1A-BEA1-E341A40EA614}" presName="composite" presStyleCnt="0"/>
      <dgm:spPr/>
    </dgm:pt>
    <dgm:pt modelId="{E12D688A-C55B-47EC-A9CE-884AC02D09AB}" type="pres">
      <dgm:prSet presAssocID="{3EB405A8-F9F0-4C1A-BEA1-E341A40EA614}" presName="parTx" presStyleLbl="alignNode1" presStyleIdx="2" presStyleCnt="3">
        <dgm:presLayoutVars>
          <dgm:chMax val="0"/>
          <dgm:chPref val="0"/>
          <dgm:bulletEnabled val="1"/>
        </dgm:presLayoutVars>
      </dgm:prSet>
      <dgm:spPr/>
      <dgm:t>
        <a:bodyPr/>
        <a:lstStyle/>
        <a:p>
          <a:endParaRPr lang="en-US"/>
        </a:p>
      </dgm:t>
    </dgm:pt>
    <dgm:pt modelId="{2848C4F1-B7A7-46B9-BD73-95D5E53B52C5}" type="pres">
      <dgm:prSet presAssocID="{3EB405A8-F9F0-4C1A-BEA1-E341A40EA614}" presName="desTx" presStyleLbl="alignAccFollowNode1" presStyleIdx="2" presStyleCnt="3">
        <dgm:presLayoutVars>
          <dgm:bulletEnabled val="1"/>
        </dgm:presLayoutVars>
      </dgm:prSet>
      <dgm:spPr/>
      <dgm:t>
        <a:bodyPr/>
        <a:lstStyle/>
        <a:p>
          <a:endParaRPr lang="en-US"/>
        </a:p>
      </dgm:t>
    </dgm:pt>
  </dgm:ptLst>
  <dgm:cxnLst>
    <dgm:cxn modelId="{E57895BF-BA2A-420B-B656-0A38E8E6E437}" type="presOf" srcId="{96E23FAF-E35A-4F4A-A40E-9EA373005667}" destId="{A5A08704-2D33-4E96-A4B8-4FA2A2939894}" srcOrd="0" destOrd="0" presId="urn:microsoft.com/office/officeart/2005/8/layout/hList1"/>
    <dgm:cxn modelId="{034500E1-7B33-493D-AF44-FD63CBBD2A79}" srcId="{4686B803-1F6D-4145-AACB-044E5E80C626}" destId="{37ABF5F3-CF67-42DD-972F-8FCB70D00F40}" srcOrd="1" destOrd="0" parTransId="{DCB95960-27EE-4E65-B30B-5CE3A7813596}" sibTransId="{4BF4F16F-08A8-4C2D-8578-5871000BF8B1}"/>
    <dgm:cxn modelId="{78E4C8C2-63FC-4832-9182-6E986B2E1503}" type="presOf" srcId="{71D4883B-A3BC-49EA-942D-B52AF9A0DAF7}" destId="{2848C4F1-B7A7-46B9-BD73-95D5E53B52C5}" srcOrd="0" destOrd="3" presId="urn:microsoft.com/office/officeart/2005/8/layout/hList1"/>
    <dgm:cxn modelId="{0D6FCBF3-1957-4A88-92F7-18919573AB5A}" type="presOf" srcId="{3D9E9EBA-96D1-47E5-BA92-A7D88A7B0059}" destId="{2848C4F1-B7A7-46B9-BD73-95D5E53B52C5}" srcOrd="0" destOrd="2" presId="urn:microsoft.com/office/officeart/2005/8/layout/hList1"/>
    <dgm:cxn modelId="{DF962DCC-0CEE-4258-80D3-E80C79043588}" srcId="{1C522347-D689-4651-AD05-533DBE549018}" destId="{96E23FAF-E35A-4F4A-A40E-9EA373005667}" srcOrd="0" destOrd="0" parTransId="{0E58C3C2-4271-4A39-AFC0-33397027BCB1}" sibTransId="{897AF48A-E3E2-4FFA-A47C-4E5F1C45BDEB}"/>
    <dgm:cxn modelId="{C505311B-8103-4858-BD63-FCA429722B00}" type="presOf" srcId="{30CD2CBB-A84B-4068-94E1-E07A269D3330}" destId="{B1D6C75D-6657-49DC-9123-1BB2A91B646F}" srcOrd="0" destOrd="2" presId="urn:microsoft.com/office/officeart/2005/8/layout/hList1"/>
    <dgm:cxn modelId="{F7FC2AA1-1931-4426-99AE-89643F014F59}" srcId="{1C522347-D689-4651-AD05-533DBE549018}" destId="{8CB2743E-824E-4241-AD3F-08B82783FDC9}" srcOrd="1" destOrd="0" parTransId="{85315949-525D-49D6-A270-BCCE7D4C1FDC}" sibTransId="{809672FE-86E9-4E88-9EF0-05583BCBA5CB}"/>
    <dgm:cxn modelId="{DFA92348-F8D9-4965-88DA-D6A597D773EB}" type="presOf" srcId="{3EB405A8-F9F0-4C1A-BEA1-E341A40EA614}" destId="{E12D688A-C55B-47EC-A9CE-884AC02D09AB}" srcOrd="0" destOrd="0" presId="urn:microsoft.com/office/officeart/2005/8/layout/hList1"/>
    <dgm:cxn modelId="{BDE998FD-6C58-4106-A2FC-E27D358E68A8}" type="presOf" srcId="{4686B803-1F6D-4145-AACB-044E5E80C626}" destId="{6E0B0167-48BC-498B-BE0D-0C1DCA9F4265}" srcOrd="0" destOrd="0" presId="urn:microsoft.com/office/officeart/2005/8/layout/hList1"/>
    <dgm:cxn modelId="{2F3522A4-15A5-4A9E-826E-D88893E08117}" srcId="{A6F373D8-C6DE-4A9A-B8E2-0D311ED9D4AC}" destId="{4686B803-1F6D-4145-AACB-044E5E80C626}" srcOrd="0" destOrd="0" parTransId="{5A4206B1-E75E-4C93-BBD6-565EA596E93D}" sibTransId="{BA8CDCD1-625B-41D8-AC2E-975CE2BFAAC4}"/>
    <dgm:cxn modelId="{75FE5FD8-F4A0-4FD3-8F20-09BE184E8144}" srcId="{A6F373D8-C6DE-4A9A-B8E2-0D311ED9D4AC}" destId="{1C522347-D689-4651-AD05-533DBE549018}" srcOrd="1" destOrd="0" parTransId="{9A40D206-E7F8-44D7-867D-8D9CF8E31390}" sibTransId="{8C80AD34-0781-43A4-8B51-00D0679E6516}"/>
    <dgm:cxn modelId="{4927F8D6-C1AF-4113-9916-90B7D6E9A4AE}" type="presOf" srcId="{0D01471C-968C-47C2-975C-B0BB0EC4AEF7}" destId="{B1D6C75D-6657-49DC-9123-1BB2A91B646F}" srcOrd="0" destOrd="3" presId="urn:microsoft.com/office/officeart/2005/8/layout/hList1"/>
    <dgm:cxn modelId="{19292B0E-4235-46C0-BC23-D511D282B0AC}" srcId="{3EB405A8-F9F0-4C1A-BEA1-E341A40EA614}" destId="{D42DCA55-685E-4A44-B70B-57835B484616}" srcOrd="0" destOrd="0" parTransId="{5BFF179D-0951-4959-B57A-6FC6A9B13A94}" sibTransId="{D3843662-9226-459C-9411-88C880AB31B5}"/>
    <dgm:cxn modelId="{31D52645-3160-4712-8EC8-7F4E6F35A651}" type="presOf" srcId="{37ABF5F3-CF67-42DD-972F-8FCB70D00F40}" destId="{B1D6C75D-6657-49DC-9123-1BB2A91B646F}" srcOrd="0" destOrd="1" presId="urn:microsoft.com/office/officeart/2005/8/layout/hList1"/>
    <dgm:cxn modelId="{F6850890-6647-4E55-9410-F6B5B47E937B}" srcId="{3EB405A8-F9F0-4C1A-BEA1-E341A40EA614}" destId="{71D4883B-A3BC-49EA-942D-B52AF9A0DAF7}" srcOrd="3" destOrd="0" parTransId="{9E58611B-FA47-4924-9678-B23E080B0957}" sibTransId="{F34559C8-E3EB-4C83-887B-0930FC3DD76F}"/>
    <dgm:cxn modelId="{75FF7F19-2439-4A9E-9526-46D8036FCB8F}" srcId="{A6F373D8-C6DE-4A9A-B8E2-0D311ED9D4AC}" destId="{3EB405A8-F9F0-4C1A-BEA1-E341A40EA614}" srcOrd="2" destOrd="0" parTransId="{C52D3EC5-56C1-4C3D-B687-21B12A20389C}" sibTransId="{26202A72-3A9C-4241-BBA4-CFCF92BB76CD}"/>
    <dgm:cxn modelId="{45CFFCD4-4646-43BF-919F-8026AA1826CB}" type="presOf" srcId="{8CB2743E-824E-4241-AD3F-08B82783FDC9}" destId="{A5A08704-2D33-4E96-A4B8-4FA2A2939894}" srcOrd="0" destOrd="1" presId="urn:microsoft.com/office/officeart/2005/8/layout/hList1"/>
    <dgm:cxn modelId="{F380F86D-BC96-44B8-9AA2-299211C5ED58}" type="presOf" srcId="{75F7B838-F96C-4E15-9500-9E5828332781}" destId="{2848C4F1-B7A7-46B9-BD73-95D5E53B52C5}" srcOrd="0" destOrd="1" presId="urn:microsoft.com/office/officeart/2005/8/layout/hList1"/>
    <dgm:cxn modelId="{B685B8F9-9387-4435-903C-8BCA842701E9}" srcId="{4686B803-1F6D-4145-AACB-044E5E80C626}" destId="{30CD2CBB-A84B-4068-94E1-E07A269D3330}" srcOrd="2" destOrd="0" parTransId="{7605A557-4042-47B4-936C-8A327A4EC6CE}" sibTransId="{0F29D3AE-0577-4767-96DF-8BEBC338C4B0}"/>
    <dgm:cxn modelId="{D4F2AC1F-3068-444D-BED3-7306AA4F1321}" type="presOf" srcId="{1C522347-D689-4651-AD05-533DBE549018}" destId="{73C4181C-EADB-4032-82CF-DA815435E0C3}" srcOrd="0" destOrd="0" presId="urn:microsoft.com/office/officeart/2005/8/layout/hList1"/>
    <dgm:cxn modelId="{BFAB6588-1AF6-4BFC-BE81-B3731DF4568B}" srcId="{3EB405A8-F9F0-4C1A-BEA1-E341A40EA614}" destId="{75F7B838-F96C-4E15-9500-9E5828332781}" srcOrd="1" destOrd="0" parTransId="{C843AD8B-F54F-4AB6-8835-825381C2ED0B}" sibTransId="{D0D6D30F-7BB3-4C3C-A4E4-78C98F877C9D}"/>
    <dgm:cxn modelId="{D281C733-2149-464D-A338-2E599E60766E}" type="presOf" srcId="{EAB49155-31B0-4DC6-8E72-5388A76464BC}" destId="{B1D6C75D-6657-49DC-9123-1BB2A91B646F}" srcOrd="0" destOrd="0" presId="urn:microsoft.com/office/officeart/2005/8/layout/hList1"/>
    <dgm:cxn modelId="{76649239-3475-4430-9FDF-17FD995BA6E4}" type="presOf" srcId="{D42DCA55-685E-4A44-B70B-57835B484616}" destId="{2848C4F1-B7A7-46B9-BD73-95D5E53B52C5}" srcOrd="0" destOrd="0" presId="urn:microsoft.com/office/officeart/2005/8/layout/hList1"/>
    <dgm:cxn modelId="{8F314A11-4D74-4494-8D25-4B3EDF24B048}" srcId="{3EB405A8-F9F0-4C1A-BEA1-E341A40EA614}" destId="{3D9E9EBA-96D1-47E5-BA92-A7D88A7B0059}" srcOrd="2" destOrd="0" parTransId="{CFD42321-5C23-4D62-B0EE-961200052234}" sibTransId="{CB2D02E7-EE20-452E-A402-90C77354250B}"/>
    <dgm:cxn modelId="{B88053B2-917A-4001-A613-8F16F6B204BE}" type="presOf" srcId="{A6F373D8-C6DE-4A9A-B8E2-0D311ED9D4AC}" destId="{B21AFFDF-B874-437E-BC4F-F27EE888CB5D}" srcOrd="0" destOrd="0" presId="urn:microsoft.com/office/officeart/2005/8/layout/hList1"/>
    <dgm:cxn modelId="{994465CE-FA38-4B80-B1A0-6A1A8B729505}" srcId="{4686B803-1F6D-4145-AACB-044E5E80C626}" destId="{0D01471C-968C-47C2-975C-B0BB0EC4AEF7}" srcOrd="3" destOrd="0" parTransId="{2C59B8C6-27DC-4F5C-ACFA-B86EC6D35CB2}" sibTransId="{F8660E66-63BF-4EAB-9CAD-1A836F06AED9}"/>
    <dgm:cxn modelId="{CC111B70-6711-41FC-9426-F6B99617CCC5}" srcId="{4686B803-1F6D-4145-AACB-044E5E80C626}" destId="{EAB49155-31B0-4DC6-8E72-5388A76464BC}" srcOrd="0" destOrd="0" parTransId="{BBB8178C-826E-40B5-BEAC-47E45A73782B}" sibTransId="{D26A6F1C-4C02-4C39-94AD-6DF6D4C53547}"/>
    <dgm:cxn modelId="{CA73845F-D929-4A72-904B-4CA205E3A775}" type="presParOf" srcId="{B21AFFDF-B874-437E-BC4F-F27EE888CB5D}" destId="{AAA0F456-79A8-4041-8D96-053E6A174FB6}" srcOrd="0" destOrd="0" presId="urn:microsoft.com/office/officeart/2005/8/layout/hList1"/>
    <dgm:cxn modelId="{040A3153-DDA6-42E3-8BDC-01FC20AD0BE6}" type="presParOf" srcId="{AAA0F456-79A8-4041-8D96-053E6A174FB6}" destId="{6E0B0167-48BC-498B-BE0D-0C1DCA9F4265}" srcOrd="0" destOrd="0" presId="urn:microsoft.com/office/officeart/2005/8/layout/hList1"/>
    <dgm:cxn modelId="{C27E6E2D-FDC1-4FBF-B7C0-5D66D7065FE8}" type="presParOf" srcId="{AAA0F456-79A8-4041-8D96-053E6A174FB6}" destId="{B1D6C75D-6657-49DC-9123-1BB2A91B646F}" srcOrd="1" destOrd="0" presId="urn:microsoft.com/office/officeart/2005/8/layout/hList1"/>
    <dgm:cxn modelId="{94F2155F-3B15-47F9-B58B-EDFD3901AF4D}" type="presParOf" srcId="{B21AFFDF-B874-437E-BC4F-F27EE888CB5D}" destId="{A9257072-8CD2-4C0A-8EBE-71A1558C024E}" srcOrd="1" destOrd="0" presId="urn:microsoft.com/office/officeart/2005/8/layout/hList1"/>
    <dgm:cxn modelId="{CFE087B8-A0D7-4038-9C1C-1E3DF177E776}" type="presParOf" srcId="{B21AFFDF-B874-437E-BC4F-F27EE888CB5D}" destId="{145BB49A-9D55-405D-A8F8-59A471E73293}" srcOrd="2" destOrd="0" presId="urn:microsoft.com/office/officeart/2005/8/layout/hList1"/>
    <dgm:cxn modelId="{1A508A8F-1A6C-4041-AE04-992F22415625}" type="presParOf" srcId="{145BB49A-9D55-405D-A8F8-59A471E73293}" destId="{73C4181C-EADB-4032-82CF-DA815435E0C3}" srcOrd="0" destOrd="0" presId="urn:microsoft.com/office/officeart/2005/8/layout/hList1"/>
    <dgm:cxn modelId="{2B40841C-CF22-4CA2-B964-C1E1B86AE07D}" type="presParOf" srcId="{145BB49A-9D55-405D-A8F8-59A471E73293}" destId="{A5A08704-2D33-4E96-A4B8-4FA2A2939894}" srcOrd="1" destOrd="0" presId="urn:microsoft.com/office/officeart/2005/8/layout/hList1"/>
    <dgm:cxn modelId="{083CC1AC-2DE5-48F3-B3F5-772E5FDBD71C}" type="presParOf" srcId="{B21AFFDF-B874-437E-BC4F-F27EE888CB5D}" destId="{AB6B9C31-D8EC-494D-A072-E467781382CE}" srcOrd="3" destOrd="0" presId="urn:microsoft.com/office/officeart/2005/8/layout/hList1"/>
    <dgm:cxn modelId="{B71AFA39-262A-478A-B28A-4D34C99F2398}" type="presParOf" srcId="{B21AFFDF-B874-437E-BC4F-F27EE888CB5D}" destId="{6B0F2C55-AD71-43FD-AD47-0B7DF70F5185}" srcOrd="4" destOrd="0" presId="urn:microsoft.com/office/officeart/2005/8/layout/hList1"/>
    <dgm:cxn modelId="{19FB8494-A334-4009-936F-6AF264DCC52F}" type="presParOf" srcId="{6B0F2C55-AD71-43FD-AD47-0B7DF70F5185}" destId="{E12D688A-C55B-47EC-A9CE-884AC02D09AB}" srcOrd="0" destOrd="0" presId="urn:microsoft.com/office/officeart/2005/8/layout/hList1"/>
    <dgm:cxn modelId="{E2D8D715-FA26-4DE5-9332-D8150048B59A}" type="presParOf" srcId="{6B0F2C55-AD71-43FD-AD47-0B7DF70F5185}" destId="{2848C4F1-B7A7-46B9-BD73-95D5E53B52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B0167-48BC-498B-BE0D-0C1DCA9F4265}">
      <dsp:nvSpPr>
        <dsp:cNvPr id="0" name=""/>
        <dsp:cNvSpPr/>
      </dsp:nvSpPr>
      <dsp:spPr>
        <a:xfrm>
          <a:off x="2540" y="765143"/>
          <a:ext cx="2476500" cy="547200"/>
        </a:xfrm>
        <a:prstGeom prst="rect">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Creation</a:t>
          </a:r>
          <a:endParaRPr lang="en-US" sz="1900" kern="1200" dirty="0"/>
        </a:p>
      </dsp:txBody>
      <dsp:txXfrm>
        <a:off x="2540" y="765143"/>
        <a:ext cx="2476500" cy="547200"/>
      </dsp:txXfrm>
    </dsp:sp>
    <dsp:sp modelId="{B1D6C75D-6657-49DC-9123-1BB2A91B646F}">
      <dsp:nvSpPr>
        <dsp:cNvPr id="0" name=""/>
        <dsp:cNvSpPr/>
      </dsp:nvSpPr>
      <dsp:spPr>
        <a:xfrm>
          <a:off x="2540" y="1312343"/>
          <a:ext cx="2476500" cy="3341179"/>
        </a:xfrm>
        <a:prstGeom prst="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solidFill>
                <a:schemeClr val="tx1"/>
              </a:solidFill>
              <a:latin typeface="Segoe UI Light" panose="020B0502040204020203" pitchFamily="34" charset="0"/>
              <a:cs typeface="Segoe UI Light" panose="020B0502040204020203" pitchFamily="34" charset="0"/>
            </a:rPr>
            <a:t>Using Management Portal</a:t>
          </a:r>
          <a:endParaRPr lang="en-US" sz="1900" kern="1200" dirty="0">
            <a:solidFill>
              <a:schemeClr val="tx1"/>
            </a:solidFill>
          </a:endParaRPr>
        </a:p>
        <a:p>
          <a:pPr marL="171450" lvl="1" indent="-171450" algn="l" defTabSz="844550">
            <a:lnSpc>
              <a:spcPct val="90000"/>
            </a:lnSpc>
            <a:spcBef>
              <a:spcPct val="0"/>
            </a:spcBef>
            <a:spcAft>
              <a:spcPct val="15000"/>
            </a:spcAft>
            <a:buChar char="••"/>
          </a:pPr>
          <a:r>
            <a:rPr lang="en-US" sz="1900" kern="1200" dirty="0" smtClean="0">
              <a:solidFill>
                <a:schemeClr val="tx1"/>
              </a:solidFill>
              <a:latin typeface="Segoe UI Light" panose="020B0502040204020203" pitchFamily="34" charset="0"/>
              <a:cs typeface="Segoe UI Light" panose="020B0502040204020203" pitchFamily="34" charset="0"/>
            </a:rPr>
            <a:t>Using .NET API</a:t>
          </a:r>
          <a:endParaRPr lang="en-US" sz="1900" kern="1200" dirty="0">
            <a:solidFill>
              <a:schemeClr val="tx1"/>
            </a:solidFill>
            <a:latin typeface="Segoe UI Light" panose="020B0502040204020203" pitchFamily="34" charset="0"/>
            <a:cs typeface="Segoe UI Light" panose="020B0502040204020203"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1"/>
              </a:solidFill>
              <a:latin typeface="Segoe UI Light" panose="020B0502040204020203" pitchFamily="34" charset="0"/>
              <a:cs typeface="Segoe UI Light" panose="020B0502040204020203" pitchFamily="34" charset="0"/>
            </a:rPr>
            <a:t>Using REST calls</a:t>
          </a:r>
          <a:endParaRPr lang="en-US" sz="1900" kern="1200" dirty="0">
            <a:solidFill>
              <a:schemeClr val="tx1"/>
            </a:solidFill>
            <a:latin typeface="Segoe UI Light" panose="020B0502040204020203" pitchFamily="34" charset="0"/>
            <a:cs typeface="Segoe UI Light" panose="020B0502040204020203" pitchFamily="34" charset="0"/>
          </a:endParaRPr>
        </a:p>
        <a:p>
          <a:pPr marL="171450" lvl="1" indent="-171450" algn="l" defTabSz="844550">
            <a:lnSpc>
              <a:spcPct val="90000"/>
            </a:lnSpc>
            <a:spcBef>
              <a:spcPct val="0"/>
            </a:spcBef>
            <a:spcAft>
              <a:spcPct val="15000"/>
            </a:spcAft>
            <a:buChar char="••"/>
          </a:pPr>
          <a:r>
            <a:rPr lang="en-US" sz="1900" kern="1200" dirty="0" err="1" smtClean="0">
              <a:solidFill>
                <a:schemeClr val="tx1"/>
              </a:solidFill>
              <a:latin typeface="Segoe UI Light" panose="020B0502040204020203" pitchFamily="34" charset="0"/>
              <a:cs typeface="Segoe UI Light" panose="020B0502040204020203" pitchFamily="34" charset="0"/>
            </a:rPr>
            <a:t>Powershell</a:t>
          </a:r>
          <a:r>
            <a:rPr lang="en-US" sz="1900" kern="1200" dirty="0" smtClean="0">
              <a:solidFill>
                <a:schemeClr val="tx1"/>
              </a:solidFill>
              <a:latin typeface="Segoe UI Light" panose="020B0502040204020203" pitchFamily="34" charset="0"/>
              <a:cs typeface="Segoe UI Light" panose="020B0502040204020203" pitchFamily="34" charset="0"/>
            </a:rPr>
            <a:t> </a:t>
          </a:r>
          <a:r>
            <a:rPr lang="en-US" sz="1900" kern="1200" dirty="0" err="1" smtClean="0">
              <a:solidFill>
                <a:schemeClr val="tx1"/>
              </a:solidFill>
              <a:latin typeface="Segoe UI Light" panose="020B0502040204020203" pitchFamily="34" charset="0"/>
              <a:cs typeface="Segoe UI Light" panose="020B0502040204020203" pitchFamily="34" charset="0"/>
            </a:rPr>
            <a:t>commandlets</a:t>
          </a:r>
          <a:r>
            <a:rPr lang="en-US" sz="1900" kern="1200" dirty="0" smtClean="0">
              <a:solidFill>
                <a:schemeClr val="tx1"/>
              </a:solidFill>
              <a:latin typeface="Segoe UI Light" panose="020B0502040204020203" pitchFamily="34" charset="0"/>
              <a:cs typeface="Segoe UI Light" panose="020B0502040204020203" pitchFamily="34" charset="0"/>
            </a:rPr>
            <a:t>.</a:t>
          </a:r>
          <a:endParaRPr lang="en-US" sz="1900" kern="1200" dirty="0">
            <a:solidFill>
              <a:schemeClr val="tx1"/>
            </a:solidFill>
            <a:latin typeface="Segoe UI Light" panose="020B0502040204020203" pitchFamily="34" charset="0"/>
            <a:cs typeface="Segoe UI Light" panose="020B0502040204020203" pitchFamily="34" charset="0"/>
          </a:endParaRPr>
        </a:p>
      </dsp:txBody>
      <dsp:txXfrm>
        <a:off x="2540" y="1312343"/>
        <a:ext cx="2476500" cy="3341179"/>
      </dsp:txXfrm>
    </dsp:sp>
    <dsp:sp modelId="{73C4181C-EADB-4032-82CF-DA815435E0C3}">
      <dsp:nvSpPr>
        <dsp:cNvPr id="0" name=""/>
        <dsp:cNvSpPr/>
      </dsp:nvSpPr>
      <dsp:spPr>
        <a:xfrm>
          <a:off x="2825750" y="765143"/>
          <a:ext cx="2476500" cy="547200"/>
        </a:xfrm>
        <a:prstGeom prst="rect">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Receive Modes</a:t>
          </a:r>
          <a:endParaRPr lang="en-US" sz="1900" kern="1200" dirty="0"/>
        </a:p>
      </dsp:txBody>
      <dsp:txXfrm>
        <a:off x="2825750" y="765143"/>
        <a:ext cx="2476500" cy="547200"/>
      </dsp:txXfrm>
    </dsp:sp>
    <dsp:sp modelId="{A5A08704-2D33-4E96-A4B8-4FA2A2939894}">
      <dsp:nvSpPr>
        <dsp:cNvPr id="0" name=""/>
        <dsp:cNvSpPr/>
      </dsp:nvSpPr>
      <dsp:spPr>
        <a:xfrm>
          <a:off x="2825750" y="1312343"/>
          <a:ext cx="2476500" cy="3341179"/>
        </a:xfrm>
        <a:prstGeom prst="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smtClean="0">
              <a:solidFill>
                <a:schemeClr val="tx1"/>
              </a:solidFill>
              <a:latin typeface="Segoe UI Light" panose="020B0502040204020203" pitchFamily="34" charset="0"/>
              <a:cs typeface="Segoe UI Light" panose="020B0502040204020203" pitchFamily="34" charset="0"/>
            </a:rPr>
            <a:t>ReceiveAndDelete</a:t>
          </a:r>
          <a:r>
            <a:rPr lang="en-US" sz="1900" kern="1200" dirty="0" smtClean="0">
              <a:solidFill>
                <a:schemeClr val="tx1"/>
              </a:solidFill>
              <a:latin typeface="Segoe UI Light" panose="020B0502040204020203" pitchFamily="34" charset="0"/>
              <a:cs typeface="Segoe UI Light" panose="020B0502040204020203" pitchFamily="34" charset="0"/>
            </a:rPr>
            <a:t> </a:t>
          </a:r>
          <a:endParaRPr lang="en-US" sz="1900" kern="1200" dirty="0">
            <a:solidFill>
              <a:schemeClr val="tx1"/>
            </a:solidFill>
          </a:endParaRPr>
        </a:p>
        <a:p>
          <a:pPr marL="171450" lvl="1" indent="-171450" algn="l" defTabSz="844550">
            <a:lnSpc>
              <a:spcPct val="90000"/>
            </a:lnSpc>
            <a:spcBef>
              <a:spcPct val="0"/>
            </a:spcBef>
            <a:spcAft>
              <a:spcPct val="15000"/>
            </a:spcAft>
            <a:buChar char="••"/>
          </a:pPr>
          <a:r>
            <a:rPr lang="en-US" sz="1900" kern="1200" dirty="0" err="1" smtClean="0">
              <a:solidFill>
                <a:schemeClr val="tx1"/>
              </a:solidFill>
              <a:latin typeface="Segoe UI Light" panose="020B0502040204020203" pitchFamily="34" charset="0"/>
              <a:cs typeface="Segoe UI Light" panose="020B0502040204020203" pitchFamily="34" charset="0"/>
            </a:rPr>
            <a:t>PeekLock</a:t>
          </a:r>
          <a:endParaRPr lang="en-US" sz="1900" kern="1200" dirty="0">
            <a:solidFill>
              <a:schemeClr val="tx1"/>
            </a:solidFill>
            <a:latin typeface="Segoe UI Light" panose="020B0502040204020203" pitchFamily="34" charset="0"/>
            <a:cs typeface="Segoe UI Light" panose="020B0502040204020203" pitchFamily="34" charset="0"/>
          </a:endParaRPr>
        </a:p>
      </dsp:txBody>
      <dsp:txXfrm>
        <a:off x="2825750" y="1312343"/>
        <a:ext cx="2476500" cy="3341179"/>
      </dsp:txXfrm>
    </dsp:sp>
    <dsp:sp modelId="{E12D688A-C55B-47EC-A9CE-884AC02D09AB}">
      <dsp:nvSpPr>
        <dsp:cNvPr id="0" name=""/>
        <dsp:cNvSpPr/>
      </dsp:nvSpPr>
      <dsp:spPr>
        <a:xfrm>
          <a:off x="5648960" y="765143"/>
          <a:ext cx="2476500" cy="547200"/>
        </a:xfrm>
        <a:prstGeom prst="rect">
          <a:avLst/>
        </a:prstGeom>
        <a:solidFill>
          <a:schemeClr val="accen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Filters</a:t>
          </a:r>
          <a:endParaRPr lang="en-US" sz="1900" kern="1200" dirty="0"/>
        </a:p>
      </dsp:txBody>
      <dsp:txXfrm>
        <a:off x="5648960" y="765143"/>
        <a:ext cx="2476500" cy="547200"/>
      </dsp:txXfrm>
    </dsp:sp>
    <dsp:sp modelId="{2848C4F1-B7A7-46B9-BD73-95D5E53B52C5}">
      <dsp:nvSpPr>
        <dsp:cNvPr id="0" name=""/>
        <dsp:cNvSpPr/>
      </dsp:nvSpPr>
      <dsp:spPr>
        <a:xfrm>
          <a:off x="5648960" y="1312343"/>
          <a:ext cx="2476500" cy="3341179"/>
        </a:xfrm>
        <a:prstGeom prst="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solidFill>
                <a:schemeClr val="tx1"/>
              </a:solidFill>
              <a:effectLst>
                <a:outerShdw blurRad="63500" algn="ctr" rotWithShape="0">
                  <a:srgbClr val="FFFFFF">
                    <a:alpha val="60000"/>
                  </a:srgbClr>
                </a:outerShdw>
              </a:effectLst>
              <a:latin typeface="Segoe UI Light" panose="020B0502040204020203" pitchFamily="34" charset="0"/>
              <a:cs typeface="Segoe UI Light" panose="020B0502040204020203" pitchFamily="34" charset="0"/>
            </a:rPr>
            <a:t>Filter conditions operate on message properties and are expressed in SQL’92 syntax</a:t>
          </a:r>
          <a:endParaRPr lang="en-US" sz="1900" kern="1200" dirty="0">
            <a:solidFill>
              <a:schemeClr val="tx1"/>
            </a:solidFill>
          </a:endParaRPr>
        </a:p>
        <a:p>
          <a:pPr marL="171450" lvl="1" indent="-171450" algn="l" defTabSz="844550">
            <a:lnSpc>
              <a:spcPct val="90000"/>
            </a:lnSpc>
            <a:spcBef>
              <a:spcPct val="0"/>
            </a:spcBef>
            <a:spcAft>
              <a:spcPct val="15000"/>
            </a:spcAft>
            <a:buChar char="••"/>
          </a:pPr>
          <a:r>
            <a:rPr lang="en-US" sz="1900" kern="1200" dirty="0" err="1" smtClean="0">
              <a:solidFill>
                <a:schemeClr val="tx1"/>
              </a:solidFill>
              <a:latin typeface="Segoe UI Light" panose="020B0502040204020203" pitchFamily="34" charset="0"/>
              <a:cs typeface="Segoe UI Light" panose="020B0502040204020203" pitchFamily="34" charset="0"/>
            </a:rPr>
            <a:t>AppID</a:t>
          </a:r>
          <a:r>
            <a:rPr lang="en-US" sz="1900" kern="1200" dirty="0" smtClean="0">
              <a:solidFill>
                <a:schemeClr val="tx1"/>
              </a:solidFill>
              <a:latin typeface="Segoe UI Light" panose="020B0502040204020203" pitchFamily="34" charset="0"/>
              <a:cs typeface="Segoe UI Light" panose="020B0502040204020203" pitchFamily="34" charset="0"/>
            </a:rPr>
            <a:t> &gt; 11 OR </a:t>
          </a:r>
          <a:r>
            <a:rPr lang="en-US" sz="1900" kern="1200" dirty="0" err="1" smtClean="0">
              <a:solidFill>
                <a:schemeClr val="tx1"/>
              </a:solidFill>
              <a:latin typeface="Segoe UI Light" panose="020B0502040204020203" pitchFamily="34" charset="0"/>
              <a:cs typeface="Segoe UI Light" panose="020B0502040204020203" pitchFamily="34" charset="0"/>
            </a:rPr>
            <a:t>AppName</a:t>
          </a:r>
          <a:r>
            <a:rPr lang="en-US" sz="1900" kern="1200" dirty="0" smtClean="0">
              <a:solidFill>
                <a:schemeClr val="tx1"/>
              </a:solidFill>
              <a:latin typeface="Segoe UI Light" panose="020B0502040204020203" pitchFamily="34" charset="0"/>
              <a:cs typeface="Segoe UI Light" panose="020B0502040204020203" pitchFamily="34" charset="0"/>
            </a:rPr>
            <a:t>=‘ETRAX’</a:t>
          </a:r>
          <a:endParaRPr lang="en-US" sz="1900" kern="1200" dirty="0">
            <a:solidFill>
              <a:schemeClr val="tx1"/>
            </a:solidFill>
          </a:endParaRPr>
        </a:p>
        <a:p>
          <a:pPr marL="171450" lvl="1" indent="-171450" algn="l" defTabSz="844550">
            <a:lnSpc>
              <a:spcPct val="90000"/>
            </a:lnSpc>
            <a:spcBef>
              <a:spcPct val="0"/>
            </a:spcBef>
            <a:spcAft>
              <a:spcPct val="15000"/>
            </a:spcAft>
            <a:buChar char="••"/>
          </a:pPr>
          <a:r>
            <a:rPr lang="en-US" sz="1900" kern="1200" dirty="0" smtClean="0">
              <a:solidFill>
                <a:schemeClr val="tx1"/>
              </a:solidFill>
              <a:latin typeface="Segoe UI Light" panose="020B0502040204020203" pitchFamily="34" charset="0"/>
              <a:cs typeface="Segoe UI Light" panose="020B0502040204020203" pitchFamily="34" charset="0"/>
            </a:rPr>
            <a:t>Decision=‘APPROVE’</a:t>
          </a:r>
          <a:endParaRPr lang="en-US" sz="1900" kern="1200" dirty="0">
            <a:solidFill>
              <a:schemeClr val="tx1"/>
            </a:solidFill>
            <a:latin typeface="Segoe UI Light" panose="020B0502040204020203" pitchFamily="34" charset="0"/>
            <a:cs typeface="Segoe UI Light" panose="020B0502040204020203" pitchFamily="34" charset="0"/>
          </a:endParaRPr>
        </a:p>
        <a:p>
          <a:pPr marL="171450" lvl="1" indent="-171450" algn="l" defTabSz="844550">
            <a:lnSpc>
              <a:spcPct val="90000"/>
            </a:lnSpc>
            <a:spcBef>
              <a:spcPct val="0"/>
            </a:spcBef>
            <a:spcAft>
              <a:spcPct val="15000"/>
            </a:spcAft>
            <a:buChar char="••"/>
          </a:pPr>
          <a:r>
            <a:rPr lang="en-US" sz="1900" kern="1200" dirty="0" smtClean="0">
              <a:solidFill>
                <a:schemeClr val="tx1"/>
              </a:solidFill>
              <a:latin typeface="Segoe UI Light" panose="020B0502040204020203" pitchFamily="34" charset="0"/>
              <a:cs typeface="Segoe UI Light" panose="020B0502040204020203" pitchFamily="34" charset="0"/>
            </a:rPr>
            <a:t>Decision LIKE ‘ONHOLD%’</a:t>
          </a:r>
        </a:p>
      </dsp:txBody>
      <dsp:txXfrm>
        <a:off x="5648960" y="1312343"/>
        <a:ext cx="2476500" cy="33411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91C3F70F-3B7E-4BD6-8A36-B01F2C17C9DF}" type="datetimeFigureOut">
              <a:rPr lang="en-US"/>
              <a:pPr>
                <a:defRPr/>
              </a:pPr>
              <a:t>5/29/2015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C24964B2-61AF-4B4F-8999-038815D3A6D3}" type="slidenum">
              <a:rPr lang="en-US"/>
              <a:pPr>
                <a:defRPr/>
              </a:pPr>
              <a:t>‹#›</a:t>
            </a:fld>
            <a:endParaRPr lang="en-US"/>
          </a:p>
        </p:txBody>
      </p:sp>
    </p:spTree>
    <p:extLst>
      <p:ext uri="{BB962C8B-B14F-4D97-AF65-F5344CB8AC3E}">
        <p14:creationId xmlns:p14="http://schemas.microsoft.com/office/powerpoint/2010/main" val="74288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F23570AE-03E6-42FB-A83E-7EFB422FD0BE}" type="datetimeFigureOut">
              <a:rPr lang="en-US"/>
              <a:pPr>
                <a:defRPr/>
              </a:pPr>
              <a:t>5/29/2015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C4E36053-0FF5-461B-A068-352ACDFB0673}" type="slidenum">
              <a:rPr lang="en-US"/>
              <a:pPr>
                <a:defRPr/>
              </a:pPr>
              <a:t>‹#›</a:t>
            </a:fld>
            <a:endParaRPr lang="en-US"/>
          </a:p>
        </p:txBody>
      </p:sp>
    </p:spTree>
    <p:extLst>
      <p:ext uri="{BB962C8B-B14F-4D97-AF65-F5344CB8AC3E}">
        <p14:creationId xmlns:p14="http://schemas.microsoft.com/office/powerpoint/2010/main" val="22099428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392587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spcBef>
                <a:spcPct val="0"/>
              </a:spcBef>
            </a:pPr>
            <a:r>
              <a:rPr lang="en-US" sz="900" b="1" u="sng" dirty="0" smtClean="0">
                <a:latin typeface="Segoe UI" panose="020B0502040204020203" pitchFamily="34" charset="0"/>
              </a:rPr>
              <a:t>EASILY CONNECT APPLICATIONS</a:t>
            </a:r>
            <a:endParaRPr lang="en-US" sz="900" i="1"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Service Bus Messaging provides out-of-the-box support for various messaging patterns that enable to easily connect applications</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Queues offer a reliable, durable, and highly scalable way to store messages as they travel between systems without losing messages in case connectivity fails, one of the systems is down or is a mobile device with limited connectivity. Queues support multiple senders as well as multiple receivers with automatic load balancing.</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Topics and Subscriptions implement a publish/subscribe pattern that delivers a highly scalable, flexible, and cost-effective way to publish messages from an application and deliver them to multiple subscribers.</a:t>
            </a:r>
            <a:endParaRPr lang="en-US" sz="1000" dirty="0" smtClean="0">
              <a:latin typeface="Segoe UI" panose="020B0502040204020203" pitchFamily="34" charset="0"/>
            </a:endParaRPr>
          </a:p>
          <a:p>
            <a:pPr lvl="2">
              <a:spcBef>
                <a:spcPct val="0"/>
              </a:spcBef>
            </a:pPr>
            <a:r>
              <a:rPr lang="en-US" sz="900" dirty="0" smtClean="0">
                <a:latin typeface="Segoe UI" panose="020B0502040204020203" pitchFamily="34" charset="0"/>
              </a:rPr>
              <a:t>Broadcast a message to hundreds or thousands of subscribers on a given Topic.</a:t>
            </a:r>
            <a:endParaRPr lang="en-US" sz="1000" dirty="0" smtClean="0">
              <a:latin typeface="Segoe UI" panose="020B0502040204020203" pitchFamily="34" charset="0"/>
            </a:endParaRPr>
          </a:p>
          <a:p>
            <a:pPr lvl="2">
              <a:spcBef>
                <a:spcPct val="0"/>
              </a:spcBef>
            </a:pPr>
            <a:r>
              <a:rPr lang="en-US" sz="900" dirty="0" smtClean="0">
                <a:latin typeface="Segoe UI" panose="020B0502040204020203" pitchFamily="34" charset="0"/>
              </a:rPr>
              <a:t>Distribute messages to individual subscribers or groups of Topic subscribers using message property based filtering rules.</a:t>
            </a:r>
            <a:endParaRPr lang="en-US" sz="1000"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Advanced messaging features provide a variety of options for delivery assurance and performance tuning:</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Local Transactions</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De-duplication</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Scheduled delivery</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Delivery confirmation (peek-lock)</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Delivery deferral</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Client-side pre-fetch</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Batched Send/Receive</a:t>
            </a:r>
            <a:endParaRPr lang="en-US" sz="1000" dirty="0" smtClean="0">
              <a:latin typeface="Segoe UI" panose="020B0502040204020203" pitchFamily="34" charset="0"/>
            </a:endParaRPr>
          </a:p>
          <a:p>
            <a:pPr>
              <a:spcBef>
                <a:spcPct val="0"/>
              </a:spcBef>
            </a:pPr>
            <a:r>
              <a:rPr lang="en-US" sz="900" dirty="0" smtClean="0">
                <a:latin typeface="Segoe UI" panose="020B0502040204020203" pitchFamily="34" charset="0"/>
              </a:rPr>
              <a:t> </a:t>
            </a:r>
            <a:endParaRPr lang="en-US" sz="1000" dirty="0" smtClean="0">
              <a:latin typeface="Segoe UI" panose="020B0502040204020203" pitchFamily="34" charset="0"/>
            </a:endParaRPr>
          </a:p>
          <a:p>
            <a:pPr>
              <a:spcBef>
                <a:spcPct val="0"/>
              </a:spcBef>
            </a:pPr>
            <a:r>
              <a:rPr lang="en-US" sz="900" b="1" u="sng" dirty="0" smtClean="0">
                <a:latin typeface="Segoe UI" panose="020B0502040204020203" pitchFamily="34" charset="0"/>
              </a:rPr>
              <a:t>CONNECT APPLICATIONS FROM ANYWHERE</a:t>
            </a:r>
            <a:endParaRPr lang="en-US" sz="900" i="1" dirty="0" smtClean="0">
              <a:latin typeface="Segoe UI" panose="020B0502040204020203" pitchFamily="34" charset="0"/>
            </a:endParaRPr>
          </a:p>
          <a:p>
            <a:pPr>
              <a:spcBef>
                <a:spcPct val="0"/>
              </a:spcBef>
              <a:buFontTx/>
              <a:buChar char="•"/>
            </a:pPr>
            <a:r>
              <a:rPr lang="en-US" sz="800" dirty="0" smtClean="0">
                <a:latin typeface="Segoe UI" panose="020B0502040204020203" pitchFamily="34" charset="0"/>
              </a:rPr>
              <a:t>Service Bus enables connecting applications </a:t>
            </a:r>
            <a:r>
              <a:rPr lang="en-US" sz="900" dirty="0" smtClean="0">
                <a:latin typeface="Segoe UI" panose="020B0502040204020203" pitchFamily="34" charset="0"/>
              </a:rPr>
              <a:t>that are distributed across public cloud as well as hybrid environments, and various platforms,</a:t>
            </a:r>
            <a:r>
              <a:rPr lang="en-US" sz="800" dirty="0" smtClean="0">
                <a:latin typeface="Segoe UI" panose="020B0502040204020203" pitchFamily="34" charset="0"/>
              </a:rPr>
              <a:t> in a loosely coupled manner</a:t>
            </a:r>
            <a:endParaRPr lang="en-US" sz="900" dirty="0" smtClean="0">
              <a:latin typeface="Segoe UI" panose="020B0502040204020203" pitchFamily="34" charset="0"/>
            </a:endParaRPr>
          </a:p>
          <a:p>
            <a:pPr lvl="1">
              <a:spcBef>
                <a:spcPct val="0"/>
              </a:spcBef>
            </a:pPr>
            <a:r>
              <a:rPr lang="en-US" sz="900" dirty="0" smtClean="0">
                <a:latin typeface="Segoe UI" panose="020B0502040204020203" pitchFamily="34" charset="0"/>
              </a:rPr>
              <a:t>Enables connecting application across public cloud, public cloud and private cloud, and private cloud to private cloud through public cloud.</a:t>
            </a:r>
          </a:p>
          <a:p>
            <a:pPr lvl="1">
              <a:spcBef>
                <a:spcPct val="0"/>
              </a:spcBef>
            </a:pPr>
            <a:r>
              <a:rPr lang="en-US" sz="900" dirty="0" smtClean="0">
                <a:latin typeface="Segoe UI" panose="020B0502040204020203" pitchFamily="34" charset="0"/>
              </a:rPr>
              <a:t>Client applications can be running on PCs, mobile devices or in the browser. </a:t>
            </a:r>
            <a:r>
              <a:rPr lang="en-US" sz="800" dirty="0" smtClean="0">
                <a:latin typeface="Segoe UI" panose="020B0502040204020203" pitchFamily="34" charset="0"/>
              </a:rPr>
              <a:t> </a:t>
            </a:r>
            <a:endParaRPr lang="en-US" sz="900"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Service Bus Relay enables applications to securely call into private cloud applications hosted in your own datacenter behind firewalls and NATs</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Enterprises can use a SOA-based architecture and expose just the services they want to deliver from their private cloud environment which creates a more secure architecture than opening up a VPN.</a:t>
            </a:r>
            <a:endParaRPr lang="en-US" sz="1000" dirty="0" smtClean="0">
              <a:latin typeface="Segoe UI" panose="020B0502040204020203" pitchFamily="34" charset="0"/>
            </a:endParaRPr>
          </a:p>
          <a:p>
            <a:pPr lvl="1">
              <a:lnSpc>
                <a:spcPct val="90000"/>
              </a:lnSpc>
              <a:spcBef>
                <a:spcPct val="0"/>
              </a:spcBef>
              <a:spcAft>
                <a:spcPts val="338"/>
              </a:spcAft>
              <a:buFontTx/>
              <a:buChar char="•"/>
            </a:pPr>
            <a:r>
              <a:rPr lang="en-US" sz="900" dirty="0" smtClean="0">
                <a:latin typeface="Segoe UI" panose="020B0502040204020203" pitchFamily="34" charset="0"/>
              </a:rPr>
              <a:t>Supports various programing languages and platforms: .NET, WCF, REST, Java (Coming soon: Node.js, PHP)</a:t>
            </a:r>
          </a:p>
          <a:p>
            <a:pPr lvl="1">
              <a:spcBef>
                <a:spcPct val="0"/>
              </a:spcBef>
            </a:pPr>
            <a:r>
              <a:rPr lang="en-US" sz="900" dirty="0" smtClean="0">
                <a:latin typeface="Segoe UI" panose="020B0502040204020203" pitchFamily="34" charset="0"/>
              </a:rPr>
              <a:t>Supports a variety of different transport protocols and Web services standards, including REST, SOAP, and WS-*.</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One-way messaging between sender and listener supports unicast and multicast.</a:t>
            </a:r>
            <a:endParaRPr lang="en-US" sz="1000" dirty="0" smtClean="0">
              <a:latin typeface="Segoe UI" panose="020B0502040204020203" pitchFamily="34" charset="0"/>
            </a:endParaRPr>
          </a:p>
          <a:p>
            <a:pPr lvl="1">
              <a:spcBef>
                <a:spcPct val="0"/>
              </a:spcBef>
            </a:pPr>
            <a:r>
              <a:rPr lang="en-US" sz="900" dirty="0" smtClean="0">
                <a:latin typeface="Segoe UI" panose="020B0502040204020203" pitchFamily="34" charset="0"/>
              </a:rPr>
              <a:t>Full-duplex connection-oriented sessions between sender and listener support bi-directional communication.</a:t>
            </a:r>
            <a:endParaRPr lang="en-US" sz="1000"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Services discoverable through a stable, internet-accessible URL, regardless of location.</a:t>
            </a:r>
            <a:endParaRPr lang="en-US" sz="1000" dirty="0" smtClean="0">
              <a:latin typeface="Segoe UI" panose="020B0502040204020203" pitchFamily="34" charset="0"/>
            </a:endParaRPr>
          </a:p>
          <a:p>
            <a:pPr>
              <a:spcBef>
                <a:spcPct val="0"/>
              </a:spcBef>
            </a:pPr>
            <a:r>
              <a:rPr lang="en-US" sz="900" dirty="0" smtClean="0">
                <a:latin typeface="Segoe UI" panose="020B0502040204020203" pitchFamily="34" charset="0"/>
              </a:rPr>
              <a:t> </a:t>
            </a:r>
            <a:endParaRPr lang="en-US" sz="1000" dirty="0" smtClean="0">
              <a:latin typeface="Segoe UI" panose="020B0502040204020203" pitchFamily="34" charset="0"/>
            </a:endParaRPr>
          </a:p>
          <a:p>
            <a:pPr>
              <a:spcBef>
                <a:spcPct val="0"/>
              </a:spcBef>
            </a:pPr>
            <a:r>
              <a:rPr lang="en-US" sz="900" b="1" u="sng" dirty="0" smtClean="0">
                <a:latin typeface="Segoe UI" panose="020B0502040204020203" pitchFamily="34" charset="0"/>
              </a:rPr>
              <a:t>ENTERPRISE GRADE CLOUD SERVICE</a:t>
            </a:r>
            <a:endParaRPr lang="en-US" sz="900" i="1"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Managed service operated by Microsoft with 99.9% monthly SLA. </a:t>
            </a:r>
            <a:endParaRPr lang="en-US" sz="1000"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Service Bus takes care of delivery assurance, reliable messaging, scale and load balancing.</a:t>
            </a:r>
            <a:endParaRPr lang="en-US" sz="1000"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Claim based security using the Windows Azure Access Control service supports identity federation with Active Directory as well as common web identity providers like Google, Yahoo and Facebook</a:t>
            </a:r>
            <a:r>
              <a:rPr lang="en-US" sz="800" dirty="0" smtClean="0">
                <a:latin typeface="Segoe UI" panose="020B0502040204020203" pitchFamily="34" charset="0"/>
              </a:rPr>
              <a:t>.</a:t>
            </a:r>
            <a:endParaRPr lang="en-US" sz="900" dirty="0" smtClean="0">
              <a:latin typeface="Segoe UI" panose="020B0502040204020203" pitchFamily="34" charset="0"/>
            </a:endParaRPr>
          </a:p>
          <a:p>
            <a:pPr>
              <a:spcBef>
                <a:spcPct val="0"/>
              </a:spcBef>
              <a:buFontTx/>
              <a:buChar char="•"/>
            </a:pPr>
            <a:r>
              <a:rPr lang="en-US" sz="900" dirty="0" smtClean="0">
                <a:latin typeface="Segoe UI" panose="020B0502040204020203" pitchFamily="34" charset="0"/>
              </a:rPr>
              <a:t>Cloud hosted service relay and brokered messaging capabilities can be leveraged directly from anywhere without the need for IT to change network configuration or install gateway agents/devices.</a:t>
            </a:r>
            <a:endParaRPr lang="en-US" dirty="0" smtClean="0"/>
          </a:p>
          <a:p>
            <a:pPr>
              <a:spcBef>
                <a:spcPct val="0"/>
              </a:spcBef>
            </a:pPr>
            <a:endParaRPr 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fld id="{2FD9CC56-C7AB-4D21-B0A9-D3B0D82CA50D}" type="slidenum">
              <a:rPr lang="en-US">
                <a:latin typeface="Calibri" panose="020F0502020204030204" pitchFamily="34" charset="0"/>
              </a:rPr>
              <a:pPr fontAlgn="base">
                <a:spcBef>
                  <a:spcPct val="0"/>
                </a:spcBef>
                <a:spcAft>
                  <a:spcPct val="0"/>
                </a:spcAft>
              </a:pPr>
              <a:t>3</a:t>
            </a:fld>
            <a:endParaRPr lang="en-US">
              <a:latin typeface="Calibri" panose="020F0502020204030204" pitchFamily="34" charset="0"/>
            </a:endParaRPr>
          </a:p>
        </p:txBody>
      </p:sp>
    </p:spTree>
    <p:extLst>
      <p:ext uri="{BB962C8B-B14F-4D97-AF65-F5344CB8AC3E}">
        <p14:creationId xmlns:p14="http://schemas.microsoft.com/office/powerpoint/2010/main" val="278416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An overview slide that covers the THREE main capabilities of SB and an example scenario of where this might be used.  Sometimes you might only need this slide to explain, or just use it as a simple t-up slide before you go into the details of how each of these capabilities works at a high level.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fld id="{F79694DB-3E1C-4F45-825B-E1B280426B99}" type="slidenum">
              <a:rPr lang="en-US">
                <a:latin typeface="Calibri" panose="020F0502020204030204" pitchFamily="34" charset="0"/>
              </a:rPr>
              <a:pPr fontAlgn="base">
                <a:spcBef>
                  <a:spcPct val="0"/>
                </a:spcBef>
                <a:spcAft>
                  <a:spcPct val="0"/>
                </a:spcAft>
              </a:pPr>
              <a:t>4</a:t>
            </a:fld>
            <a:endParaRPr lang="en-US">
              <a:latin typeface="Calibri" panose="020F0502020204030204" pitchFamily="34" charset="0"/>
            </a:endParaRPr>
          </a:p>
        </p:txBody>
      </p:sp>
    </p:spTree>
    <p:extLst>
      <p:ext uri="{BB962C8B-B14F-4D97-AF65-F5344CB8AC3E}">
        <p14:creationId xmlns:p14="http://schemas.microsoft.com/office/powerpoint/2010/main" val="396148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fontAlgn="base">
              <a:spcBef>
                <a:spcPct val="0"/>
              </a:spcBef>
              <a:spcAft>
                <a:spcPct val="0"/>
              </a:spcAft>
            </a:pPr>
            <a:fld id="{34281206-A941-4452-B47D-110970493BFD}" type="slidenum">
              <a:rPr lang="en-US">
                <a:solidFill>
                  <a:srgbClr val="000000"/>
                </a:solidFill>
                <a:latin typeface="Calibri" panose="020F0502020204030204" pitchFamily="34" charset="0"/>
              </a:rPr>
              <a:pPr fontAlgn="base">
                <a:spcBef>
                  <a:spcPct val="0"/>
                </a:spcBef>
                <a:spcAft>
                  <a:spcPct val="0"/>
                </a:spcAft>
              </a:pPr>
              <a:t>5</a:t>
            </a:fld>
            <a:endParaRPr 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94481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https://msdn.microsoft.com/en-us/library/azure/ee732538.aspx</a:t>
            </a:r>
            <a:endParaRPr lang="en-US" dirty="0"/>
          </a:p>
        </p:txBody>
      </p:sp>
      <p:sp>
        <p:nvSpPr>
          <p:cNvPr id="4" name="Slide Number Placeholder 3"/>
          <p:cNvSpPr>
            <a:spLocks noGrp="1"/>
          </p:cNvSpPr>
          <p:nvPr>
            <p:ph type="sldNum" sz="quarter" idx="10"/>
          </p:nvPr>
        </p:nvSpPr>
        <p:spPr/>
        <p:txBody>
          <a:bodyPr/>
          <a:lstStyle/>
          <a:p>
            <a:pPr>
              <a:defRPr/>
            </a:pPr>
            <a:fld id="{C4E36053-0FF5-461B-A068-352ACDFB0673}" type="slidenum">
              <a:rPr lang="en-US" smtClean="0"/>
              <a:pPr>
                <a:defRPr/>
              </a:pPr>
              <a:t>11</a:t>
            </a:fld>
            <a:endParaRPr lang="en-US"/>
          </a:p>
        </p:txBody>
      </p:sp>
    </p:spTree>
    <p:extLst>
      <p:ext uri="{BB962C8B-B14F-4D97-AF65-F5344CB8AC3E}">
        <p14:creationId xmlns:p14="http://schemas.microsoft.com/office/powerpoint/2010/main" val="419702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61584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E36053-0FF5-461B-A068-352ACDFB0673}" type="slidenum">
              <a:rPr lang="en-US" smtClean="0"/>
              <a:pPr>
                <a:defRPr/>
              </a:pPr>
              <a:t>14</a:t>
            </a:fld>
            <a:endParaRPr lang="en-US"/>
          </a:p>
        </p:txBody>
      </p:sp>
    </p:spTree>
    <p:extLst>
      <p:ext uri="{BB962C8B-B14F-4D97-AF65-F5344CB8AC3E}">
        <p14:creationId xmlns:p14="http://schemas.microsoft.com/office/powerpoint/2010/main" val="1398391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E36053-0FF5-461B-A068-352ACDFB0673}" type="slidenum">
              <a:rPr lang="en-US" smtClean="0"/>
              <a:pPr>
                <a:defRPr/>
              </a:pPr>
              <a:t>15</a:t>
            </a:fld>
            <a:endParaRPr lang="en-US"/>
          </a:p>
        </p:txBody>
      </p:sp>
    </p:spTree>
    <p:extLst>
      <p:ext uri="{BB962C8B-B14F-4D97-AF65-F5344CB8AC3E}">
        <p14:creationId xmlns:p14="http://schemas.microsoft.com/office/powerpoint/2010/main" val="88828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22875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4" name="Group 3"/>
          <p:cNvGrpSpPr/>
          <p:nvPr/>
        </p:nvGrpSpPr>
        <p:grpSpPr>
          <a:xfrm>
            <a:off x="8401052" y="6121948"/>
            <a:ext cx="3046997" cy="326680"/>
            <a:chOff x="-3475038" y="1493838"/>
            <a:chExt cx="7240588" cy="1035050"/>
          </a:xfrm>
          <a:solidFill>
            <a:schemeClr val="tx2">
              <a:lumMod val="40000"/>
              <a:lumOff val="60000"/>
            </a:schemeClr>
          </a:solidFill>
        </p:grpSpPr>
        <p:sp>
          <p:nvSpPr>
            <p:cNvPr id="5" name="Freeform 7"/>
            <p:cNvSpPr>
              <a:spLocks/>
            </p:cNvSpPr>
            <p:nvPr/>
          </p:nvSpPr>
          <p:spPr bwMode="auto">
            <a:xfrm>
              <a:off x="-3475038" y="1562101"/>
              <a:ext cx="977900" cy="949325"/>
            </a:xfrm>
            <a:custGeom>
              <a:avLst/>
              <a:gdLst>
                <a:gd name="T0" fmla="*/ 0 w 616"/>
                <a:gd name="T1" fmla="*/ 0 h 598"/>
                <a:gd name="T2" fmla="*/ 94 w 616"/>
                <a:gd name="T3" fmla="*/ 0 h 598"/>
                <a:gd name="T4" fmla="*/ 278 w 616"/>
                <a:gd name="T5" fmla="*/ 418 h 598"/>
                <a:gd name="T6" fmla="*/ 291 w 616"/>
                <a:gd name="T7" fmla="*/ 447 h 598"/>
                <a:gd name="T8" fmla="*/ 300 w 616"/>
                <a:gd name="T9" fmla="*/ 470 h 598"/>
                <a:gd name="T10" fmla="*/ 306 w 616"/>
                <a:gd name="T11" fmla="*/ 490 h 598"/>
                <a:gd name="T12" fmla="*/ 309 w 616"/>
                <a:gd name="T13" fmla="*/ 490 h 598"/>
                <a:gd name="T14" fmla="*/ 320 w 616"/>
                <a:gd name="T15" fmla="*/ 459 h 598"/>
                <a:gd name="T16" fmla="*/ 329 w 616"/>
                <a:gd name="T17" fmla="*/ 434 h 598"/>
                <a:gd name="T18" fmla="*/ 338 w 616"/>
                <a:gd name="T19" fmla="*/ 416 h 598"/>
                <a:gd name="T20" fmla="*/ 527 w 616"/>
                <a:gd name="T21" fmla="*/ 0 h 598"/>
                <a:gd name="T22" fmla="*/ 616 w 616"/>
                <a:gd name="T23" fmla="*/ 0 h 598"/>
                <a:gd name="T24" fmla="*/ 616 w 616"/>
                <a:gd name="T25" fmla="*/ 598 h 598"/>
                <a:gd name="T26" fmla="*/ 545 w 616"/>
                <a:gd name="T27" fmla="*/ 598 h 598"/>
                <a:gd name="T28" fmla="*/ 545 w 616"/>
                <a:gd name="T29" fmla="*/ 197 h 598"/>
                <a:gd name="T30" fmla="*/ 545 w 616"/>
                <a:gd name="T31" fmla="*/ 162 h 598"/>
                <a:gd name="T32" fmla="*/ 547 w 616"/>
                <a:gd name="T33" fmla="*/ 124 h 598"/>
                <a:gd name="T34" fmla="*/ 551 w 616"/>
                <a:gd name="T35" fmla="*/ 81 h 598"/>
                <a:gd name="T36" fmla="*/ 550 w 616"/>
                <a:gd name="T37" fmla="*/ 81 h 598"/>
                <a:gd name="T38" fmla="*/ 543 w 616"/>
                <a:gd name="T39" fmla="*/ 106 h 598"/>
                <a:gd name="T40" fmla="*/ 537 w 616"/>
                <a:gd name="T41" fmla="*/ 125 h 598"/>
                <a:gd name="T42" fmla="*/ 532 w 616"/>
                <a:gd name="T43" fmla="*/ 139 h 598"/>
                <a:gd name="T44" fmla="*/ 325 w 616"/>
                <a:gd name="T45" fmla="*/ 598 h 598"/>
                <a:gd name="T46" fmla="*/ 291 w 616"/>
                <a:gd name="T47" fmla="*/ 598 h 598"/>
                <a:gd name="T48" fmla="*/ 84 w 616"/>
                <a:gd name="T49" fmla="*/ 143 h 598"/>
                <a:gd name="T50" fmla="*/ 79 w 616"/>
                <a:gd name="T51" fmla="*/ 126 h 598"/>
                <a:gd name="T52" fmla="*/ 73 w 616"/>
                <a:gd name="T53" fmla="*/ 107 h 598"/>
                <a:gd name="T54" fmla="*/ 66 w 616"/>
                <a:gd name="T55" fmla="*/ 81 h 598"/>
                <a:gd name="T56" fmla="*/ 65 w 616"/>
                <a:gd name="T57" fmla="*/ 81 h 598"/>
                <a:gd name="T58" fmla="*/ 66 w 616"/>
                <a:gd name="T59" fmla="*/ 110 h 598"/>
                <a:gd name="T60" fmla="*/ 68 w 616"/>
                <a:gd name="T61" fmla="*/ 149 h 598"/>
                <a:gd name="T62" fmla="*/ 68 w 616"/>
                <a:gd name="T63" fmla="*/ 197 h 598"/>
                <a:gd name="T64" fmla="*/ 68 w 616"/>
                <a:gd name="T65" fmla="*/ 598 h 598"/>
                <a:gd name="T66" fmla="*/ 0 w 616"/>
                <a:gd name="T67" fmla="*/ 598 h 598"/>
                <a:gd name="T68" fmla="*/ 0 w 616"/>
                <a:gd name="T69"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598">
                  <a:moveTo>
                    <a:pt x="0" y="0"/>
                  </a:moveTo>
                  <a:lnTo>
                    <a:pt x="94" y="0"/>
                  </a:lnTo>
                  <a:lnTo>
                    <a:pt x="278" y="418"/>
                  </a:lnTo>
                  <a:lnTo>
                    <a:pt x="291" y="447"/>
                  </a:lnTo>
                  <a:lnTo>
                    <a:pt x="300" y="470"/>
                  </a:lnTo>
                  <a:lnTo>
                    <a:pt x="306" y="490"/>
                  </a:lnTo>
                  <a:lnTo>
                    <a:pt x="309" y="490"/>
                  </a:lnTo>
                  <a:lnTo>
                    <a:pt x="320" y="459"/>
                  </a:lnTo>
                  <a:lnTo>
                    <a:pt x="329" y="434"/>
                  </a:lnTo>
                  <a:lnTo>
                    <a:pt x="338" y="416"/>
                  </a:lnTo>
                  <a:lnTo>
                    <a:pt x="527" y="0"/>
                  </a:lnTo>
                  <a:lnTo>
                    <a:pt x="616" y="0"/>
                  </a:lnTo>
                  <a:lnTo>
                    <a:pt x="616" y="598"/>
                  </a:lnTo>
                  <a:lnTo>
                    <a:pt x="545" y="598"/>
                  </a:lnTo>
                  <a:lnTo>
                    <a:pt x="545" y="197"/>
                  </a:lnTo>
                  <a:lnTo>
                    <a:pt x="545" y="162"/>
                  </a:lnTo>
                  <a:lnTo>
                    <a:pt x="547" y="124"/>
                  </a:lnTo>
                  <a:lnTo>
                    <a:pt x="551" y="81"/>
                  </a:lnTo>
                  <a:lnTo>
                    <a:pt x="550" y="81"/>
                  </a:lnTo>
                  <a:lnTo>
                    <a:pt x="543" y="106"/>
                  </a:lnTo>
                  <a:lnTo>
                    <a:pt x="537" y="125"/>
                  </a:lnTo>
                  <a:lnTo>
                    <a:pt x="532" y="139"/>
                  </a:lnTo>
                  <a:lnTo>
                    <a:pt x="325" y="598"/>
                  </a:lnTo>
                  <a:lnTo>
                    <a:pt x="291" y="598"/>
                  </a:lnTo>
                  <a:lnTo>
                    <a:pt x="84" y="143"/>
                  </a:lnTo>
                  <a:lnTo>
                    <a:pt x="79" y="126"/>
                  </a:lnTo>
                  <a:lnTo>
                    <a:pt x="73" y="107"/>
                  </a:lnTo>
                  <a:lnTo>
                    <a:pt x="66" y="81"/>
                  </a:lnTo>
                  <a:lnTo>
                    <a:pt x="65" y="81"/>
                  </a:lnTo>
                  <a:lnTo>
                    <a:pt x="66" y="110"/>
                  </a:lnTo>
                  <a:lnTo>
                    <a:pt x="68" y="149"/>
                  </a:lnTo>
                  <a:lnTo>
                    <a:pt x="68" y="197"/>
                  </a:lnTo>
                  <a:lnTo>
                    <a:pt x="68" y="598"/>
                  </a:lnTo>
                  <a:lnTo>
                    <a:pt x="0" y="598"/>
                  </a:lnTo>
                  <a:lnTo>
                    <a:pt x="0"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6" name="Freeform 8"/>
            <p:cNvSpPr>
              <a:spLocks noEditPoints="1"/>
            </p:cNvSpPr>
            <p:nvPr/>
          </p:nvSpPr>
          <p:spPr bwMode="auto">
            <a:xfrm>
              <a:off x="-2281238" y="1520826"/>
              <a:ext cx="142875" cy="990600"/>
            </a:xfrm>
            <a:custGeom>
              <a:avLst/>
              <a:gdLst>
                <a:gd name="T0" fmla="*/ 9 w 90"/>
                <a:gd name="T1" fmla="*/ 197 h 624"/>
                <a:gd name="T2" fmla="*/ 77 w 90"/>
                <a:gd name="T3" fmla="*/ 197 h 624"/>
                <a:gd name="T4" fmla="*/ 77 w 90"/>
                <a:gd name="T5" fmla="*/ 624 h 624"/>
                <a:gd name="T6" fmla="*/ 9 w 90"/>
                <a:gd name="T7" fmla="*/ 624 h 624"/>
                <a:gd name="T8" fmla="*/ 9 w 90"/>
                <a:gd name="T9" fmla="*/ 197 h 624"/>
                <a:gd name="T10" fmla="*/ 44 w 90"/>
                <a:gd name="T11" fmla="*/ 0 h 624"/>
                <a:gd name="T12" fmla="*/ 62 w 90"/>
                <a:gd name="T13" fmla="*/ 4 h 624"/>
                <a:gd name="T14" fmla="*/ 76 w 90"/>
                <a:gd name="T15" fmla="*/ 14 h 624"/>
                <a:gd name="T16" fmla="*/ 85 w 90"/>
                <a:gd name="T17" fmla="*/ 28 h 624"/>
                <a:gd name="T18" fmla="*/ 90 w 90"/>
                <a:gd name="T19" fmla="*/ 44 h 624"/>
                <a:gd name="T20" fmla="*/ 85 w 90"/>
                <a:gd name="T21" fmla="*/ 62 h 624"/>
                <a:gd name="T22" fmla="*/ 76 w 90"/>
                <a:gd name="T23" fmla="*/ 76 h 624"/>
                <a:gd name="T24" fmla="*/ 62 w 90"/>
                <a:gd name="T25" fmla="*/ 86 h 624"/>
                <a:gd name="T26" fmla="*/ 44 w 90"/>
                <a:gd name="T27" fmla="*/ 89 h 624"/>
                <a:gd name="T28" fmla="*/ 26 w 90"/>
                <a:gd name="T29" fmla="*/ 86 h 624"/>
                <a:gd name="T30" fmla="*/ 12 w 90"/>
                <a:gd name="T31" fmla="*/ 76 h 624"/>
                <a:gd name="T32" fmla="*/ 2 w 90"/>
                <a:gd name="T33" fmla="*/ 62 h 624"/>
                <a:gd name="T34" fmla="*/ 0 w 90"/>
                <a:gd name="T35" fmla="*/ 44 h 624"/>
                <a:gd name="T36" fmla="*/ 2 w 90"/>
                <a:gd name="T37" fmla="*/ 28 h 624"/>
                <a:gd name="T38" fmla="*/ 12 w 90"/>
                <a:gd name="T39" fmla="*/ 14 h 624"/>
                <a:gd name="T40" fmla="*/ 26 w 90"/>
                <a:gd name="T41" fmla="*/ 4 h 624"/>
                <a:gd name="T42" fmla="*/ 44 w 90"/>
                <a:gd name="T43"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624">
                  <a:moveTo>
                    <a:pt x="9" y="197"/>
                  </a:moveTo>
                  <a:lnTo>
                    <a:pt x="77" y="197"/>
                  </a:lnTo>
                  <a:lnTo>
                    <a:pt x="77" y="624"/>
                  </a:lnTo>
                  <a:lnTo>
                    <a:pt x="9" y="624"/>
                  </a:lnTo>
                  <a:lnTo>
                    <a:pt x="9" y="197"/>
                  </a:lnTo>
                  <a:close/>
                  <a:moveTo>
                    <a:pt x="44" y="0"/>
                  </a:moveTo>
                  <a:lnTo>
                    <a:pt x="62" y="4"/>
                  </a:lnTo>
                  <a:lnTo>
                    <a:pt x="76" y="14"/>
                  </a:lnTo>
                  <a:lnTo>
                    <a:pt x="85" y="28"/>
                  </a:lnTo>
                  <a:lnTo>
                    <a:pt x="90" y="44"/>
                  </a:lnTo>
                  <a:lnTo>
                    <a:pt x="85" y="62"/>
                  </a:lnTo>
                  <a:lnTo>
                    <a:pt x="76" y="76"/>
                  </a:lnTo>
                  <a:lnTo>
                    <a:pt x="62" y="86"/>
                  </a:lnTo>
                  <a:lnTo>
                    <a:pt x="44" y="89"/>
                  </a:lnTo>
                  <a:lnTo>
                    <a:pt x="26" y="86"/>
                  </a:lnTo>
                  <a:lnTo>
                    <a:pt x="12" y="76"/>
                  </a:lnTo>
                  <a:lnTo>
                    <a:pt x="2" y="62"/>
                  </a:lnTo>
                  <a:lnTo>
                    <a:pt x="0" y="44"/>
                  </a:lnTo>
                  <a:lnTo>
                    <a:pt x="2" y="28"/>
                  </a:lnTo>
                  <a:lnTo>
                    <a:pt x="12" y="14"/>
                  </a:lnTo>
                  <a:lnTo>
                    <a:pt x="26" y="4"/>
                  </a:lnTo>
                  <a:lnTo>
                    <a:pt x="44"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7" name="Freeform 9"/>
            <p:cNvSpPr>
              <a:spLocks/>
            </p:cNvSpPr>
            <p:nvPr/>
          </p:nvSpPr>
          <p:spPr bwMode="auto">
            <a:xfrm>
              <a:off x="-1993900" y="1817688"/>
              <a:ext cx="514350" cy="711200"/>
            </a:xfrm>
            <a:custGeom>
              <a:avLst/>
              <a:gdLst>
                <a:gd name="T0" fmla="*/ 223 w 324"/>
                <a:gd name="T1" fmla="*/ 0 h 448"/>
                <a:gd name="T2" fmla="*/ 259 w 324"/>
                <a:gd name="T3" fmla="*/ 3 h 448"/>
                <a:gd name="T4" fmla="*/ 292 w 324"/>
                <a:gd name="T5" fmla="*/ 10 h 448"/>
                <a:gd name="T6" fmla="*/ 324 w 324"/>
                <a:gd name="T7" fmla="*/ 22 h 448"/>
                <a:gd name="T8" fmla="*/ 324 w 324"/>
                <a:gd name="T9" fmla="*/ 92 h 448"/>
                <a:gd name="T10" fmla="*/ 291 w 324"/>
                <a:gd name="T11" fmla="*/ 74 h 448"/>
                <a:gd name="T12" fmla="*/ 256 w 324"/>
                <a:gd name="T13" fmla="*/ 62 h 448"/>
                <a:gd name="T14" fmla="*/ 220 w 324"/>
                <a:gd name="T15" fmla="*/ 58 h 448"/>
                <a:gd name="T16" fmla="*/ 190 w 324"/>
                <a:gd name="T17" fmla="*/ 61 h 448"/>
                <a:gd name="T18" fmla="*/ 161 w 324"/>
                <a:gd name="T19" fmla="*/ 69 h 448"/>
                <a:gd name="T20" fmla="*/ 136 w 324"/>
                <a:gd name="T21" fmla="*/ 83 h 448"/>
                <a:gd name="T22" fmla="*/ 113 w 324"/>
                <a:gd name="T23" fmla="*/ 104 h 448"/>
                <a:gd name="T24" fmla="*/ 94 w 324"/>
                <a:gd name="T25" fmla="*/ 129 h 448"/>
                <a:gd name="T26" fmla="*/ 80 w 324"/>
                <a:gd name="T27" fmla="*/ 158 h 448"/>
                <a:gd name="T28" fmla="*/ 73 w 324"/>
                <a:gd name="T29" fmla="*/ 191 h 448"/>
                <a:gd name="T30" fmla="*/ 71 w 324"/>
                <a:gd name="T31" fmla="*/ 227 h 448"/>
                <a:gd name="T32" fmla="*/ 72 w 324"/>
                <a:gd name="T33" fmla="*/ 264 h 448"/>
                <a:gd name="T34" fmla="*/ 80 w 324"/>
                <a:gd name="T35" fmla="*/ 295 h 448"/>
                <a:gd name="T36" fmla="*/ 93 w 324"/>
                <a:gd name="T37" fmla="*/ 322 h 448"/>
                <a:gd name="T38" fmla="*/ 109 w 324"/>
                <a:gd name="T39" fmla="*/ 345 h 448"/>
                <a:gd name="T40" fmla="*/ 131 w 324"/>
                <a:gd name="T41" fmla="*/ 365 h 448"/>
                <a:gd name="T42" fmla="*/ 156 w 324"/>
                <a:gd name="T43" fmla="*/ 379 h 448"/>
                <a:gd name="T44" fmla="*/ 184 w 324"/>
                <a:gd name="T45" fmla="*/ 387 h 448"/>
                <a:gd name="T46" fmla="*/ 216 w 324"/>
                <a:gd name="T47" fmla="*/ 390 h 448"/>
                <a:gd name="T48" fmla="*/ 253 w 324"/>
                <a:gd name="T49" fmla="*/ 386 h 448"/>
                <a:gd name="T50" fmla="*/ 288 w 324"/>
                <a:gd name="T51" fmla="*/ 373 h 448"/>
                <a:gd name="T52" fmla="*/ 323 w 324"/>
                <a:gd name="T53" fmla="*/ 352 h 448"/>
                <a:gd name="T54" fmla="*/ 323 w 324"/>
                <a:gd name="T55" fmla="*/ 417 h 448"/>
                <a:gd name="T56" fmla="*/ 296 w 324"/>
                <a:gd name="T57" fmla="*/ 431 h 448"/>
                <a:gd name="T58" fmla="*/ 269 w 324"/>
                <a:gd name="T59" fmla="*/ 440 h 448"/>
                <a:gd name="T60" fmla="*/ 237 w 324"/>
                <a:gd name="T61" fmla="*/ 447 h 448"/>
                <a:gd name="T62" fmla="*/ 205 w 324"/>
                <a:gd name="T63" fmla="*/ 448 h 448"/>
                <a:gd name="T64" fmla="*/ 169 w 324"/>
                <a:gd name="T65" fmla="*/ 445 h 448"/>
                <a:gd name="T66" fmla="*/ 136 w 324"/>
                <a:gd name="T67" fmla="*/ 438 h 448"/>
                <a:gd name="T68" fmla="*/ 105 w 324"/>
                <a:gd name="T69" fmla="*/ 426 h 448"/>
                <a:gd name="T70" fmla="*/ 79 w 324"/>
                <a:gd name="T71" fmla="*/ 409 h 448"/>
                <a:gd name="T72" fmla="*/ 55 w 324"/>
                <a:gd name="T73" fmla="*/ 387 h 448"/>
                <a:gd name="T74" fmla="*/ 35 w 324"/>
                <a:gd name="T75" fmla="*/ 362 h 448"/>
                <a:gd name="T76" fmla="*/ 19 w 324"/>
                <a:gd name="T77" fmla="*/ 334 h 448"/>
                <a:gd name="T78" fmla="*/ 8 w 324"/>
                <a:gd name="T79" fmla="*/ 304 h 448"/>
                <a:gd name="T80" fmla="*/ 1 w 324"/>
                <a:gd name="T81" fmla="*/ 270 h 448"/>
                <a:gd name="T82" fmla="*/ 0 w 324"/>
                <a:gd name="T83" fmla="*/ 234 h 448"/>
                <a:gd name="T84" fmla="*/ 1 w 324"/>
                <a:gd name="T85" fmla="*/ 194 h 448"/>
                <a:gd name="T86" fmla="*/ 10 w 324"/>
                <a:gd name="T87" fmla="*/ 157 h 448"/>
                <a:gd name="T88" fmla="*/ 21 w 324"/>
                <a:gd name="T89" fmla="*/ 122 h 448"/>
                <a:gd name="T90" fmla="*/ 39 w 324"/>
                <a:gd name="T91" fmla="*/ 92 h 448"/>
                <a:gd name="T92" fmla="*/ 60 w 324"/>
                <a:gd name="T93" fmla="*/ 64 h 448"/>
                <a:gd name="T94" fmla="*/ 86 w 324"/>
                <a:gd name="T95" fmla="*/ 42 h 448"/>
                <a:gd name="T96" fmla="*/ 115 w 324"/>
                <a:gd name="T97" fmla="*/ 24 h 448"/>
                <a:gd name="T98" fmla="*/ 148 w 324"/>
                <a:gd name="T99" fmla="*/ 10 h 448"/>
                <a:gd name="T100" fmla="*/ 184 w 324"/>
                <a:gd name="T101" fmla="*/ 3 h 448"/>
                <a:gd name="T102" fmla="*/ 223 w 324"/>
                <a:gd name="T10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448">
                  <a:moveTo>
                    <a:pt x="223" y="0"/>
                  </a:moveTo>
                  <a:lnTo>
                    <a:pt x="259" y="3"/>
                  </a:lnTo>
                  <a:lnTo>
                    <a:pt x="292" y="10"/>
                  </a:lnTo>
                  <a:lnTo>
                    <a:pt x="324" y="22"/>
                  </a:lnTo>
                  <a:lnTo>
                    <a:pt x="324" y="92"/>
                  </a:lnTo>
                  <a:lnTo>
                    <a:pt x="291" y="74"/>
                  </a:lnTo>
                  <a:lnTo>
                    <a:pt x="256" y="62"/>
                  </a:lnTo>
                  <a:lnTo>
                    <a:pt x="220" y="58"/>
                  </a:lnTo>
                  <a:lnTo>
                    <a:pt x="190" y="61"/>
                  </a:lnTo>
                  <a:lnTo>
                    <a:pt x="161" y="69"/>
                  </a:lnTo>
                  <a:lnTo>
                    <a:pt x="136" y="83"/>
                  </a:lnTo>
                  <a:lnTo>
                    <a:pt x="113" y="104"/>
                  </a:lnTo>
                  <a:lnTo>
                    <a:pt x="94" y="129"/>
                  </a:lnTo>
                  <a:lnTo>
                    <a:pt x="80" y="158"/>
                  </a:lnTo>
                  <a:lnTo>
                    <a:pt x="73" y="191"/>
                  </a:lnTo>
                  <a:lnTo>
                    <a:pt x="71" y="227"/>
                  </a:lnTo>
                  <a:lnTo>
                    <a:pt x="72" y="264"/>
                  </a:lnTo>
                  <a:lnTo>
                    <a:pt x="80" y="295"/>
                  </a:lnTo>
                  <a:lnTo>
                    <a:pt x="93" y="322"/>
                  </a:lnTo>
                  <a:lnTo>
                    <a:pt x="109" y="345"/>
                  </a:lnTo>
                  <a:lnTo>
                    <a:pt x="131" y="365"/>
                  </a:lnTo>
                  <a:lnTo>
                    <a:pt x="156" y="379"/>
                  </a:lnTo>
                  <a:lnTo>
                    <a:pt x="184" y="387"/>
                  </a:lnTo>
                  <a:lnTo>
                    <a:pt x="216" y="390"/>
                  </a:lnTo>
                  <a:lnTo>
                    <a:pt x="253" y="386"/>
                  </a:lnTo>
                  <a:lnTo>
                    <a:pt x="288" y="373"/>
                  </a:lnTo>
                  <a:lnTo>
                    <a:pt x="323" y="352"/>
                  </a:lnTo>
                  <a:lnTo>
                    <a:pt x="323" y="417"/>
                  </a:lnTo>
                  <a:lnTo>
                    <a:pt x="296" y="431"/>
                  </a:lnTo>
                  <a:lnTo>
                    <a:pt x="269" y="440"/>
                  </a:lnTo>
                  <a:lnTo>
                    <a:pt x="237" y="447"/>
                  </a:lnTo>
                  <a:lnTo>
                    <a:pt x="205" y="448"/>
                  </a:lnTo>
                  <a:lnTo>
                    <a:pt x="169" y="445"/>
                  </a:lnTo>
                  <a:lnTo>
                    <a:pt x="136" y="438"/>
                  </a:lnTo>
                  <a:lnTo>
                    <a:pt x="105" y="426"/>
                  </a:lnTo>
                  <a:lnTo>
                    <a:pt x="79" y="409"/>
                  </a:lnTo>
                  <a:lnTo>
                    <a:pt x="55" y="387"/>
                  </a:lnTo>
                  <a:lnTo>
                    <a:pt x="35" y="362"/>
                  </a:lnTo>
                  <a:lnTo>
                    <a:pt x="19" y="334"/>
                  </a:lnTo>
                  <a:lnTo>
                    <a:pt x="8" y="304"/>
                  </a:lnTo>
                  <a:lnTo>
                    <a:pt x="1" y="270"/>
                  </a:lnTo>
                  <a:lnTo>
                    <a:pt x="0" y="234"/>
                  </a:lnTo>
                  <a:lnTo>
                    <a:pt x="1" y="194"/>
                  </a:lnTo>
                  <a:lnTo>
                    <a:pt x="10" y="157"/>
                  </a:lnTo>
                  <a:lnTo>
                    <a:pt x="21" y="122"/>
                  </a:lnTo>
                  <a:lnTo>
                    <a:pt x="39" y="92"/>
                  </a:lnTo>
                  <a:lnTo>
                    <a:pt x="60" y="64"/>
                  </a:lnTo>
                  <a:lnTo>
                    <a:pt x="86" y="42"/>
                  </a:lnTo>
                  <a:lnTo>
                    <a:pt x="115" y="24"/>
                  </a:lnTo>
                  <a:lnTo>
                    <a:pt x="148" y="10"/>
                  </a:lnTo>
                  <a:lnTo>
                    <a:pt x="184" y="3"/>
                  </a:lnTo>
                  <a:lnTo>
                    <a:pt x="223"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8" name="Freeform 10"/>
            <p:cNvSpPr>
              <a:spLocks/>
            </p:cNvSpPr>
            <p:nvPr/>
          </p:nvSpPr>
          <p:spPr bwMode="auto">
            <a:xfrm>
              <a:off x="-1323975" y="1822451"/>
              <a:ext cx="355600" cy="688975"/>
            </a:xfrm>
            <a:custGeom>
              <a:avLst/>
              <a:gdLst>
                <a:gd name="T0" fmla="*/ 184 w 224"/>
                <a:gd name="T1" fmla="*/ 0 h 434"/>
                <a:gd name="T2" fmla="*/ 208 w 224"/>
                <a:gd name="T3" fmla="*/ 1 h 434"/>
                <a:gd name="T4" fmla="*/ 224 w 224"/>
                <a:gd name="T5" fmla="*/ 5 h 434"/>
                <a:gd name="T6" fmla="*/ 224 w 224"/>
                <a:gd name="T7" fmla="*/ 76 h 434"/>
                <a:gd name="T8" fmla="*/ 211 w 224"/>
                <a:gd name="T9" fmla="*/ 69 h 434"/>
                <a:gd name="T10" fmla="*/ 194 w 224"/>
                <a:gd name="T11" fmla="*/ 65 h 434"/>
                <a:gd name="T12" fmla="*/ 173 w 224"/>
                <a:gd name="T13" fmla="*/ 62 h 434"/>
                <a:gd name="T14" fmla="*/ 152 w 224"/>
                <a:gd name="T15" fmla="*/ 65 h 434"/>
                <a:gd name="T16" fmla="*/ 134 w 224"/>
                <a:gd name="T17" fmla="*/ 72 h 434"/>
                <a:gd name="T18" fmla="*/ 116 w 224"/>
                <a:gd name="T19" fmla="*/ 84 h 434"/>
                <a:gd name="T20" fmla="*/ 103 w 224"/>
                <a:gd name="T21" fmla="*/ 101 h 434"/>
                <a:gd name="T22" fmla="*/ 87 w 224"/>
                <a:gd name="T23" fmla="*/ 123 h 434"/>
                <a:gd name="T24" fmla="*/ 78 w 224"/>
                <a:gd name="T25" fmla="*/ 151 h 434"/>
                <a:gd name="T26" fmla="*/ 72 w 224"/>
                <a:gd name="T27" fmla="*/ 181 h 434"/>
                <a:gd name="T28" fmla="*/ 69 w 224"/>
                <a:gd name="T29" fmla="*/ 216 h 434"/>
                <a:gd name="T30" fmla="*/ 69 w 224"/>
                <a:gd name="T31" fmla="*/ 434 h 434"/>
                <a:gd name="T32" fmla="*/ 0 w 224"/>
                <a:gd name="T33" fmla="*/ 434 h 434"/>
                <a:gd name="T34" fmla="*/ 0 w 224"/>
                <a:gd name="T35" fmla="*/ 7 h 434"/>
                <a:gd name="T36" fmla="*/ 69 w 224"/>
                <a:gd name="T37" fmla="*/ 7 h 434"/>
                <a:gd name="T38" fmla="*/ 69 w 224"/>
                <a:gd name="T39" fmla="*/ 96 h 434"/>
                <a:gd name="T40" fmla="*/ 71 w 224"/>
                <a:gd name="T41" fmla="*/ 96 h 434"/>
                <a:gd name="T42" fmla="*/ 83 w 224"/>
                <a:gd name="T43" fmla="*/ 66 h 434"/>
                <a:gd name="T44" fmla="*/ 98 w 224"/>
                <a:gd name="T45" fmla="*/ 43 h 434"/>
                <a:gd name="T46" fmla="*/ 118 w 224"/>
                <a:gd name="T47" fmla="*/ 23 h 434"/>
                <a:gd name="T48" fmla="*/ 139 w 224"/>
                <a:gd name="T49" fmla="*/ 10 h 434"/>
                <a:gd name="T50" fmla="*/ 161 w 224"/>
                <a:gd name="T51" fmla="*/ 3 h 434"/>
                <a:gd name="T52" fmla="*/ 184 w 224"/>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434">
                  <a:moveTo>
                    <a:pt x="184" y="0"/>
                  </a:moveTo>
                  <a:lnTo>
                    <a:pt x="208" y="1"/>
                  </a:lnTo>
                  <a:lnTo>
                    <a:pt x="224" y="5"/>
                  </a:lnTo>
                  <a:lnTo>
                    <a:pt x="224" y="76"/>
                  </a:lnTo>
                  <a:lnTo>
                    <a:pt x="211" y="69"/>
                  </a:lnTo>
                  <a:lnTo>
                    <a:pt x="194" y="65"/>
                  </a:lnTo>
                  <a:lnTo>
                    <a:pt x="173" y="62"/>
                  </a:lnTo>
                  <a:lnTo>
                    <a:pt x="152" y="65"/>
                  </a:lnTo>
                  <a:lnTo>
                    <a:pt x="134" y="72"/>
                  </a:lnTo>
                  <a:lnTo>
                    <a:pt x="116" y="84"/>
                  </a:lnTo>
                  <a:lnTo>
                    <a:pt x="103" y="101"/>
                  </a:lnTo>
                  <a:lnTo>
                    <a:pt x="87" y="123"/>
                  </a:lnTo>
                  <a:lnTo>
                    <a:pt x="78" y="151"/>
                  </a:lnTo>
                  <a:lnTo>
                    <a:pt x="72" y="181"/>
                  </a:lnTo>
                  <a:lnTo>
                    <a:pt x="69" y="216"/>
                  </a:lnTo>
                  <a:lnTo>
                    <a:pt x="69" y="434"/>
                  </a:lnTo>
                  <a:lnTo>
                    <a:pt x="0" y="434"/>
                  </a:lnTo>
                  <a:lnTo>
                    <a:pt x="0" y="7"/>
                  </a:lnTo>
                  <a:lnTo>
                    <a:pt x="69" y="7"/>
                  </a:lnTo>
                  <a:lnTo>
                    <a:pt x="69" y="96"/>
                  </a:lnTo>
                  <a:lnTo>
                    <a:pt x="71" y="96"/>
                  </a:lnTo>
                  <a:lnTo>
                    <a:pt x="83" y="66"/>
                  </a:lnTo>
                  <a:lnTo>
                    <a:pt x="98" y="43"/>
                  </a:lnTo>
                  <a:lnTo>
                    <a:pt x="118" y="23"/>
                  </a:lnTo>
                  <a:lnTo>
                    <a:pt x="139" y="10"/>
                  </a:lnTo>
                  <a:lnTo>
                    <a:pt x="161" y="3"/>
                  </a:lnTo>
                  <a:lnTo>
                    <a:pt x="184"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9" name="Freeform 11"/>
            <p:cNvSpPr>
              <a:spLocks noEditPoints="1"/>
            </p:cNvSpPr>
            <p:nvPr/>
          </p:nvSpPr>
          <p:spPr bwMode="auto">
            <a:xfrm>
              <a:off x="-923925" y="1817688"/>
              <a:ext cx="674688" cy="711200"/>
            </a:xfrm>
            <a:custGeom>
              <a:avLst/>
              <a:gdLst>
                <a:gd name="T0" fmla="*/ 184 w 425"/>
                <a:gd name="T1" fmla="*/ 61 h 448"/>
                <a:gd name="T2" fmla="*/ 133 w 425"/>
                <a:gd name="T3" fmla="*/ 82 h 448"/>
                <a:gd name="T4" fmla="*/ 93 w 425"/>
                <a:gd name="T5" fmla="*/ 125 h 448"/>
                <a:gd name="T6" fmla="*/ 73 w 425"/>
                <a:gd name="T7" fmla="*/ 187 h 448"/>
                <a:gd name="T8" fmla="*/ 73 w 425"/>
                <a:gd name="T9" fmla="*/ 262 h 448"/>
                <a:gd name="T10" fmla="*/ 93 w 425"/>
                <a:gd name="T11" fmla="*/ 323 h 448"/>
                <a:gd name="T12" fmla="*/ 132 w 425"/>
                <a:gd name="T13" fmla="*/ 365 h 448"/>
                <a:gd name="T14" fmla="*/ 184 w 425"/>
                <a:gd name="T15" fmla="*/ 387 h 448"/>
                <a:gd name="T16" fmla="*/ 247 w 425"/>
                <a:gd name="T17" fmla="*/ 387 h 448"/>
                <a:gd name="T18" fmla="*/ 299 w 425"/>
                <a:gd name="T19" fmla="*/ 365 h 448"/>
                <a:gd name="T20" fmla="*/ 334 w 425"/>
                <a:gd name="T21" fmla="*/ 322 h 448"/>
                <a:gd name="T22" fmla="*/ 352 w 425"/>
                <a:gd name="T23" fmla="*/ 262 h 448"/>
                <a:gd name="T24" fmla="*/ 352 w 425"/>
                <a:gd name="T25" fmla="*/ 186 h 448"/>
                <a:gd name="T26" fmla="*/ 332 w 425"/>
                <a:gd name="T27" fmla="*/ 123 h 448"/>
                <a:gd name="T28" fmla="*/ 296 w 425"/>
                <a:gd name="T29" fmla="*/ 82 h 448"/>
                <a:gd name="T30" fmla="*/ 245 w 425"/>
                <a:gd name="T31" fmla="*/ 61 h 448"/>
                <a:gd name="T32" fmla="*/ 220 w 425"/>
                <a:gd name="T33" fmla="*/ 0 h 448"/>
                <a:gd name="T34" fmla="*/ 289 w 425"/>
                <a:gd name="T35" fmla="*/ 10 h 448"/>
                <a:gd name="T36" fmla="*/ 346 w 425"/>
                <a:gd name="T37" fmla="*/ 37 h 448"/>
                <a:gd name="T38" fmla="*/ 389 w 425"/>
                <a:gd name="T39" fmla="*/ 85 h 448"/>
                <a:gd name="T40" fmla="*/ 415 w 425"/>
                <a:gd name="T41" fmla="*/ 146 h 448"/>
                <a:gd name="T42" fmla="*/ 425 w 425"/>
                <a:gd name="T43" fmla="*/ 222 h 448"/>
                <a:gd name="T44" fmla="*/ 415 w 425"/>
                <a:gd name="T45" fmla="*/ 297 h 448"/>
                <a:gd name="T46" fmla="*/ 388 w 425"/>
                <a:gd name="T47" fmla="*/ 359 h 448"/>
                <a:gd name="T48" fmla="*/ 342 w 425"/>
                <a:gd name="T49" fmla="*/ 408 h 448"/>
                <a:gd name="T50" fmla="*/ 282 w 425"/>
                <a:gd name="T51" fmla="*/ 438 h 448"/>
                <a:gd name="T52" fmla="*/ 209 w 425"/>
                <a:gd name="T53" fmla="*/ 448 h 448"/>
                <a:gd name="T54" fmla="*/ 139 w 425"/>
                <a:gd name="T55" fmla="*/ 438 h 448"/>
                <a:gd name="T56" fmla="*/ 80 w 425"/>
                <a:gd name="T57" fmla="*/ 408 h 448"/>
                <a:gd name="T58" fmla="*/ 36 w 425"/>
                <a:gd name="T59" fmla="*/ 361 h 448"/>
                <a:gd name="T60" fmla="*/ 8 w 425"/>
                <a:gd name="T61" fmla="*/ 301 h 448"/>
                <a:gd name="T62" fmla="*/ 0 w 425"/>
                <a:gd name="T63" fmla="*/ 229 h 448"/>
                <a:gd name="T64" fmla="*/ 10 w 425"/>
                <a:gd name="T65" fmla="*/ 148 h 448"/>
                <a:gd name="T66" fmla="*/ 40 w 425"/>
                <a:gd name="T67" fmla="*/ 83 h 448"/>
                <a:gd name="T68" fmla="*/ 89 w 425"/>
                <a:gd name="T69" fmla="*/ 36 h 448"/>
                <a:gd name="T70" fmla="*/ 148 w 425"/>
                <a:gd name="T71" fmla="*/ 8 h 448"/>
                <a:gd name="T72" fmla="*/ 220 w 425"/>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5" h="448">
                  <a:moveTo>
                    <a:pt x="215" y="58"/>
                  </a:moveTo>
                  <a:lnTo>
                    <a:pt x="184" y="61"/>
                  </a:lnTo>
                  <a:lnTo>
                    <a:pt x="157" y="69"/>
                  </a:lnTo>
                  <a:lnTo>
                    <a:pt x="133" y="82"/>
                  </a:lnTo>
                  <a:lnTo>
                    <a:pt x="111" y="100"/>
                  </a:lnTo>
                  <a:lnTo>
                    <a:pt x="93" y="125"/>
                  </a:lnTo>
                  <a:lnTo>
                    <a:pt x="80" y="154"/>
                  </a:lnTo>
                  <a:lnTo>
                    <a:pt x="73" y="187"/>
                  </a:lnTo>
                  <a:lnTo>
                    <a:pt x="71" y="226"/>
                  </a:lnTo>
                  <a:lnTo>
                    <a:pt x="73" y="262"/>
                  </a:lnTo>
                  <a:lnTo>
                    <a:pt x="80" y="294"/>
                  </a:lnTo>
                  <a:lnTo>
                    <a:pt x="93" y="323"/>
                  </a:lnTo>
                  <a:lnTo>
                    <a:pt x="109" y="347"/>
                  </a:lnTo>
                  <a:lnTo>
                    <a:pt x="132" y="365"/>
                  </a:lnTo>
                  <a:lnTo>
                    <a:pt x="155" y="379"/>
                  </a:lnTo>
                  <a:lnTo>
                    <a:pt x="184" y="387"/>
                  </a:lnTo>
                  <a:lnTo>
                    <a:pt x="215" y="390"/>
                  </a:lnTo>
                  <a:lnTo>
                    <a:pt x="247" y="387"/>
                  </a:lnTo>
                  <a:lnTo>
                    <a:pt x="274" y="379"/>
                  </a:lnTo>
                  <a:lnTo>
                    <a:pt x="299" y="365"/>
                  </a:lnTo>
                  <a:lnTo>
                    <a:pt x="318" y="345"/>
                  </a:lnTo>
                  <a:lnTo>
                    <a:pt x="334" y="322"/>
                  </a:lnTo>
                  <a:lnTo>
                    <a:pt x="345" y="294"/>
                  </a:lnTo>
                  <a:lnTo>
                    <a:pt x="352" y="262"/>
                  </a:lnTo>
                  <a:lnTo>
                    <a:pt x="353" y="225"/>
                  </a:lnTo>
                  <a:lnTo>
                    <a:pt x="352" y="186"/>
                  </a:lnTo>
                  <a:lnTo>
                    <a:pt x="343" y="153"/>
                  </a:lnTo>
                  <a:lnTo>
                    <a:pt x="332" y="123"/>
                  </a:lnTo>
                  <a:lnTo>
                    <a:pt x="316" y="100"/>
                  </a:lnTo>
                  <a:lnTo>
                    <a:pt x="296" y="82"/>
                  </a:lnTo>
                  <a:lnTo>
                    <a:pt x="273" y="68"/>
                  </a:lnTo>
                  <a:lnTo>
                    <a:pt x="245" y="61"/>
                  </a:lnTo>
                  <a:lnTo>
                    <a:pt x="215" y="58"/>
                  </a:lnTo>
                  <a:close/>
                  <a:moveTo>
                    <a:pt x="220" y="0"/>
                  </a:moveTo>
                  <a:lnTo>
                    <a:pt x="256" y="3"/>
                  </a:lnTo>
                  <a:lnTo>
                    <a:pt x="289" y="10"/>
                  </a:lnTo>
                  <a:lnTo>
                    <a:pt x="320" y="21"/>
                  </a:lnTo>
                  <a:lnTo>
                    <a:pt x="346" y="37"/>
                  </a:lnTo>
                  <a:lnTo>
                    <a:pt x="370" y="60"/>
                  </a:lnTo>
                  <a:lnTo>
                    <a:pt x="389" y="85"/>
                  </a:lnTo>
                  <a:lnTo>
                    <a:pt x="404" y="114"/>
                  </a:lnTo>
                  <a:lnTo>
                    <a:pt x="415" y="146"/>
                  </a:lnTo>
                  <a:lnTo>
                    <a:pt x="422" y="182"/>
                  </a:lnTo>
                  <a:lnTo>
                    <a:pt x="425" y="222"/>
                  </a:lnTo>
                  <a:lnTo>
                    <a:pt x="422" y="261"/>
                  </a:lnTo>
                  <a:lnTo>
                    <a:pt x="415" y="297"/>
                  </a:lnTo>
                  <a:lnTo>
                    <a:pt x="403" y="330"/>
                  </a:lnTo>
                  <a:lnTo>
                    <a:pt x="388" y="359"/>
                  </a:lnTo>
                  <a:lnTo>
                    <a:pt x="366" y="386"/>
                  </a:lnTo>
                  <a:lnTo>
                    <a:pt x="342" y="408"/>
                  </a:lnTo>
                  <a:lnTo>
                    <a:pt x="313" y="426"/>
                  </a:lnTo>
                  <a:lnTo>
                    <a:pt x="282" y="438"/>
                  </a:lnTo>
                  <a:lnTo>
                    <a:pt x="248" y="445"/>
                  </a:lnTo>
                  <a:lnTo>
                    <a:pt x="209" y="448"/>
                  </a:lnTo>
                  <a:lnTo>
                    <a:pt x="172" y="445"/>
                  </a:lnTo>
                  <a:lnTo>
                    <a:pt x="139" y="438"/>
                  </a:lnTo>
                  <a:lnTo>
                    <a:pt x="108" y="426"/>
                  </a:lnTo>
                  <a:lnTo>
                    <a:pt x="80" y="408"/>
                  </a:lnTo>
                  <a:lnTo>
                    <a:pt x="55" y="386"/>
                  </a:lnTo>
                  <a:lnTo>
                    <a:pt x="36" y="361"/>
                  </a:lnTo>
                  <a:lnTo>
                    <a:pt x="19" y="332"/>
                  </a:lnTo>
                  <a:lnTo>
                    <a:pt x="8" y="301"/>
                  </a:lnTo>
                  <a:lnTo>
                    <a:pt x="1" y="266"/>
                  </a:lnTo>
                  <a:lnTo>
                    <a:pt x="0" y="229"/>
                  </a:lnTo>
                  <a:lnTo>
                    <a:pt x="3" y="186"/>
                  </a:lnTo>
                  <a:lnTo>
                    <a:pt x="10" y="148"/>
                  </a:lnTo>
                  <a:lnTo>
                    <a:pt x="22" y="114"/>
                  </a:lnTo>
                  <a:lnTo>
                    <a:pt x="40" y="83"/>
                  </a:lnTo>
                  <a:lnTo>
                    <a:pt x="64" y="57"/>
                  </a:lnTo>
                  <a:lnTo>
                    <a:pt x="89" y="36"/>
                  </a:lnTo>
                  <a:lnTo>
                    <a:pt x="116" y="21"/>
                  </a:lnTo>
                  <a:lnTo>
                    <a:pt x="148" y="8"/>
                  </a:lnTo>
                  <a:lnTo>
                    <a:pt x="181" y="1"/>
                  </a:lnTo>
                  <a:lnTo>
                    <a:pt x="220"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10" name="Freeform 12"/>
            <p:cNvSpPr>
              <a:spLocks/>
            </p:cNvSpPr>
            <p:nvPr/>
          </p:nvSpPr>
          <p:spPr bwMode="auto">
            <a:xfrm>
              <a:off x="-134938" y="1817688"/>
              <a:ext cx="419100" cy="711200"/>
            </a:xfrm>
            <a:custGeom>
              <a:avLst/>
              <a:gdLst>
                <a:gd name="T0" fmla="*/ 186 w 264"/>
                <a:gd name="T1" fmla="*/ 1 h 448"/>
                <a:gd name="T2" fmla="*/ 245 w 264"/>
                <a:gd name="T3" fmla="*/ 19 h 448"/>
                <a:gd name="T4" fmla="*/ 216 w 264"/>
                <a:gd name="T5" fmla="*/ 72 h 448"/>
                <a:gd name="T6" fmla="*/ 148 w 264"/>
                <a:gd name="T7" fmla="*/ 58 h 448"/>
                <a:gd name="T8" fmla="*/ 108 w 264"/>
                <a:gd name="T9" fmla="*/ 65 h 448"/>
                <a:gd name="T10" fmla="*/ 82 w 264"/>
                <a:gd name="T11" fmla="*/ 87 h 448"/>
                <a:gd name="T12" fmla="*/ 72 w 264"/>
                <a:gd name="T13" fmla="*/ 118 h 448"/>
                <a:gd name="T14" fmla="*/ 79 w 264"/>
                <a:gd name="T15" fmla="*/ 150 h 448"/>
                <a:gd name="T16" fmla="*/ 104 w 264"/>
                <a:gd name="T17" fmla="*/ 172 h 448"/>
                <a:gd name="T18" fmla="*/ 154 w 264"/>
                <a:gd name="T19" fmla="*/ 198 h 448"/>
                <a:gd name="T20" fmla="*/ 213 w 264"/>
                <a:gd name="T21" fmla="*/ 229 h 448"/>
                <a:gd name="T22" fmla="*/ 251 w 264"/>
                <a:gd name="T23" fmla="*/ 268 h 448"/>
                <a:gd name="T24" fmla="*/ 264 w 264"/>
                <a:gd name="T25" fmla="*/ 323 h 448"/>
                <a:gd name="T26" fmla="*/ 255 w 264"/>
                <a:gd name="T27" fmla="*/ 372 h 448"/>
                <a:gd name="T28" fmla="*/ 226 w 264"/>
                <a:gd name="T29" fmla="*/ 411 h 448"/>
                <a:gd name="T30" fmla="*/ 174 w 264"/>
                <a:gd name="T31" fmla="*/ 438 h 448"/>
                <a:gd name="T32" fmla="*/ 108 w 264"/>
                <a:gd name="T33" fmla="*/ 448 h 448"/>
                <a:gd name="T34" fmla="*/ 32 w 264"/>
                <a:gd name="T35" fmla="*/ 437 h 448"/>
                <a:gd name="T36" fmla="*/ 0 w 264"/>
                <a:gd name="T37" fmla="*/ 348 h 448"/>
                <a:gd name="T38" fmla="*/ 54 w 264"/>
                <a:gd name="T39" fmla="*/ 379 h 448"/>
                <a:gd name="T40" fmla="*/ 112 w 264"/>
                <a:gd name="T41" fmla="*/ 390 h 448"/>
                <a:gd name="T42" fmla="*/ 158 w 264"/>
                <a:gd name="T43" fmla="*/ 383 h 448"/>
                <a:gd name="T44" fmla="*/ 186 w 264"/>
                <a:gd name="T45" fmla="*/ 363 h 448"/>
                <a:gd name="T46" fmla="*/ 195 w 264"/>
                <a:gd name="T47" fmla="*/ 330 h 448"/>
                <a:gd name="T48" fmla="*/ 187 w 264"/>
                <a:gd name="T49" fmla="*/ 300 h 448"/>
                <a:gd name="T50" fmla="*/ 161 w 264"/>
                <a:gd name="T51" fmla="*/ 277 h 448"/>
                <a:gd name="T52" fmla="*/ 105 w 264"/>
                <a:gd name="T53" fmla="*/ 250 h 448"/>
                <a:gd name="T54" fmla="*/ 47 w 264"/>
                <a:gd name="T55" fmla="*/ 218 h 448"/>
                <a:gd name="T56" fmla="*/ 14 w 264"/>
                <a:gd name="T57" fmla="*/ 179 h 448"/>
                <a:gd name="T58" fmla="*/ 1 w 264"/>
                <a:gd name="T59" fmla="*/ 123 h 448"/>
                <a:gd name="T60" fmla="*/ 13 w 264"/>
                <a:gd name="T61" fmla="*/ 75 h 448"/>
                <a:gd name="T62" fmla="*/ 44 w 264"/>
                <a:gd name="T63" fmla="*/ 35 h 448"/>
                <a:gd name="T64" fmla="*/ 93 w 264"/>
                <a:gd name="T65" fmla="*/ 8 h 448"/>
                <a:gd name="T66" fmla="*/ 154 w 264"/>
                <a:gd name="T6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4" h="448">
                  <a:moveTo>
                    <a:pt x="154" y="0"/>
                  </a:moveTo>
                  <a:lnTo>
                    <a:pt x="186" y="1"/>
                  </a:lnTo>
                  <a:lnTo>
                    <a:pt x="217" y="8"/>
                  </a:lnTo>
                  <a:lnTo>
                    <a:pt x="245" y="19"/>
                  </a:lnTo>
                  <a:lnTo>
                    <a:pt x="245" y="89"/>
                  </a:lnTo>
                  <a:lnTo>
                    <a:pt x="216" y="72"/>
                  </a:lnTo>
                  <a:lnTo>
                    <a:pt x="183" y="62"/>
                  </a:lnTo>
                  <a:lnTo>
                    <a:pt x="148" y="58"/>
                  </a:lnTo>
                  <a:lnTo>
                    <a:pt x="126" y="60"/>
                  </a:lnTo>
                  <a:lnTo>
                    <a:pt x="108" y="65"/>
                  </a:lnTo>
                  <a:lnTo>
                    <a:pt x="93" y="75"/>
                  </a:lnTo>
                  <a:lnTo>
                    <a:pt x="82" y="87"/>
                  </a:lnTo>
                  <a:lnTo>
                    <a:pt x="75" y="101"/>
                  </a:lnTo>
                  <a:lnTo>
                    <a:pt x="72" y="118"/>
                  </a:lnTo>
                  <a:lnTo>
                    <a:pt x="73" y="136"/>
                  </a:lnTo>
                  <a:lnTo>
                    <a:pt x="79" y="150"/>
                  </a:lnTo>
                  <a:lnTo>
                    <a:pt x="89" y="162"/>
                  </a:lnTo>
                  <a:lnTo>
                    <a:pt x="104" y="172"/>
                  </a:lnTo>
                  <a:lnTo>
                    <a:pt x="125" y="184"/>
                  </a:lnTo>
                  <a:lnTo>
                    <a:pt x="154" y="198"/>
                  </a:lnTo>
                  <a:lnTo>
                    <a:pt x="187" y="214"/>
                  </a:lnTo>
                  <a:lnTo>
                    <a:pt x="213" y="229"/>
                  </a:lnTo>
                  <a:lnTo>
                    <a:pt x="234" y="244"/>
                  </a:lnTo>
                  <a:lnTo>
                    <a:pt x="251" y="268"/>
                  </a:lnTo>
                  <a:lnTo>
                    <a:pt x="262" y="293"/>
                  </a:lnTo>
                  <a:lnTo>
                    <a:pt x="264" y="323"/>
                  </a:lnTo>
                  <a:lnTo>
                    <a:pt x="263" y="348"/>
                  </a:lnTo>
                  <a:lnTo>
                    <a:pt x="255" y="372"/>
                  </a:lnTo>
                  <a:lnTo>
                    <a:pt x="242" y="391"/>
                  </a:lnTo>
                  <a:lnTo>
                    <a:pt x="226" y="411"/>
                  </a:lnTo>
                  <a:lnTo>
                    <a:pt x="202" y="427"/>
                  </a:lnTo>
                  <a:lnTo>
                    <a:pt x="174" y="438"/>
                  </a:lnTo>
                  <a:lnTo>
                    <a:pt x="143" y="445"/>
                  </a:lnTo>
                  <a:lnTo>
                    <a:pt x="108" y="448"/>
                  </a:lnTo>
                  <a:lnTo>
                    <a:pt x="68" y="445"/>
                  </a:lnTo>
                  <a:lnTo>
                    <a:pt x="32" y="437"/>
                  </a:lnTo>
                  <a:lnTo>
                    <a:pt x="0" y="422"/>
                  </a:lnTo>
                  <a:lnTo>
                    <a:pt x="0" y="348"/>
                  </a:lnTo>
                  <a:lnTo>
                    <a:pt x="26" y="366"/>
                  </a:lnTo>
                  <a:lnTo>
                    <a:pt x="54" y="379"/>
                  </a:lnTo>
                  <a:lnTo>
                    <a:pt x="83" y="387"/>
                  </a:lnTo>
                  <a:lnTo>
                    <a:pt x="112" y="390"/>
                  </a:lnTo>
                  <a:lnTo>
                    <a:pt x="137" y="387"/>
                  </a:lnTo>
                  <a:lnTo>
                    <a:pt x="158" y="383"/>
                  </a:lnTo>
                  <a:lnTo>
                    <a:pt x="174" y="374"/>
                  </a:lnTo>
                  <a:lnTo>
                    <a:pt x="186" y="363"/>
                  </a:lnTo>
                  <a:lnTo>
                    <a:pt x="192" y="348"/>
                  </a:lnTo>
                  <a:lnTo>
                    <a:pt x="195" y="330"/>
                  </a:lnTo>
                  <a:lnTo>
                    <a:pt x="192" y="313"/>
                  </a:lnTo>
                  <a:lnTo>
                    <a:pt x="187" y="300"/>
                  </a:lnTo>
                  <a:lnTo>
                    <a:pt x="176" y="289"/>
                  </a:lnTo>
                  <a:lnTo>
                    <a:pt x="161" y="277"/>
                  </a:lnTo>
                  <a:lnTo>
                    <a:pt x="137" y="264"/>
                  </a:lnTo>
                  <a:lnTo>
                    <a:pt x="105" y="250"/>
                  </a:lnTo>
                  <a:lnTo>
                    <a:pt x="73" y="233"/>
                  </a:lnTo>
                  <a:lnTo>
                    <a:pt x="47" y="218"/>
                  </a:lnTo>
                  <a:lnTo>
                    <a:pt x="28" y="201"/>
                  </a:lnTo>
                  <a:lnTo>
                    <a:pt x="14" y="179"/>
                  </a:lnTo>
                  <a:lnTo>
                    <a:pt x="4" y="154"/>
                  </a:lnTo>
                  <a:lnTo>
                    <a:pt x="1" y="123"/>
                  </a:lnTo>
                  <a:lnTo>
                    <a:pt x="4" y="99"/>
                  </a:lnTo>
                  <a:lnTo>
                    <a:pt x="13" y="75"/>
                  </a:lnTo>
                  <a:lnTo>
                    <a:pt x="25" y="54"/>
                  </a:lnTo>
                  <a:lnTo>
                    <a:pt x="44" y="35"/>
                  </a:lnTo>
                  <a:lnTo>
                    <a:pt x="66" y="19"/>
                  </a:lnTo>
                  <a:lnTo>
                    <a:pt x="93" y="8"/>
                  </a:lnTo>
                  <a:lnTo>
                    <a:pt x="122" y="1"/>
                  </a:lnTo>
                  <a:lnTo>
                    <a:pt x="154"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11" name="Freeform 13"/>
            <p:cNvSpPr>
              <a:spLocks noEditPoints="1"/>
            </p:cNvSpPr>
            <p:nvPr/>
          </p:nvSpPr>
          <p:spPr bwMode="auto">
            <a:xfrm>
              <a:off x="387350" y="1817688"/>
              <a:ext cx="673100" cy="711200"/>
            </a:xfrm>
            <a:custGeom>
              <a:avLst/>
              <a:gdLst>
                <a:gd name="T0" fmla="*/ 185 w 424"/>
                <a:gd name="T1" fmla="*/ 61 h 448"/>
                <a:gd name="T2" fmla="*/ 132 w 424"/>
                <a:gd name="T3" fmla="*/ 82 h 448"/>
                <a:gd name="T4" fmla="*/ 93 w 424"/>
                <a:gd name="T5" fmla="*/ 125 h 448"/>
                <a:gd name="T6" fmla="*/ 74 w 424"/>
                <a:gd name="T7" fmla="*/ 187 h 448"/>
                <a:gd name="T8" fmla="*/ 72 w 424"/>
                <a:gd name="T9" fmla="*/ 262 h 448"/>
                <a:gd name="T10" fmla="*/ 93 w 424"/>
                <a:gd name="T11" fmla="*/ 323 h 448"/>
                <a:gd name="T12" fmla="*/ 131 w 424"/>
                <a:gd name="T13" fmla="*/ 365 h 448"/>
                <a:gd name="T14" fmla="*/ 183 w 424"/>
                <a:gd name="T15" fmla="*/ 387 h 448"/>
                <a:gd name="T16" fmla="*/ 247 w 424"/>
                <a:gd name="T17" fmla="*/ 387 h 448"/>
                <a:gd name="T18" fmla="*/ 298 w 424"/>
                <a:gd name="T19" fmla="*/ 365 h 448"/>
                <a:gd name="T20" fmla="*/ 334 w 424"/>
                <a:gd name="T21" fmla="*/ 322 h 448"/>
                <a:gd name="T22" fmla="*/ 351 w 424"/>
                <a:gd name="T23" fmla="*/ 262 h 448"/>
                <a:gd name="T24" fmla="*/ 351 w 424"/>
                <a:gd name="T25" fmla="*/ 186 h 448"/>
                <a:gd name="T26" fmla="*/ 333 w 424"/>
                <a:gd name="T27" fmla="*/ 123 h 448"/>
                <a:gd name="T28" fmla="*/ 295 w 424"/>
                <a:gd name="T29" fmla="*/ 82 h 448"/>
                <a:gd name="T30" fmla="*/ 246 w 424"/>
                <a:gd name="T31" fmla="*/ 61 h 448"/>
                <a:gd name="T32" fmla="*/ 219 w 424"/>
                <a:gd name="T33" fmla="*/ 0 h 448"/>
                <a:gd name="T34" fmla="*/ 290 w 424"/>
                <a:gd name="T35" fmla="*/ 10 h 448"/>
                <a:gd name="T36" fmla="*/ 347 w 424"/>
                <a:gd name="T37" fmla="*/ 37 h 448"/>
                <a:gd name="T38" fmla="*/ 389 w 424"/>
                <a:gd name="T39" fmla="*/ 85 h 448"/>
                <a:gd name="T40" fmla="*/ 416 w 424"/>
                <a:gd name="T41" fmla="*/ 146 h 448"/>
                <a:gd name="T42" fmla="*/ 424 w 424"/>
                <a:gd name="T43" fmla="*/ 222 h 448"/>
                <a:gd name="T44" fmla="*/ 414 w 424"/>
                <a:gd name="T45" fmla="*/ 297 h 448"/>
                <a:gd name="T46" fmla="*/ 387 w 424"/>
                <a:gd name="T47" fmla="*/ 359 h 448"/>
                <a:gd name="T48" fmla="*/ 341 w 424"/>
                <a:gd name="T49" fmla="*/ 408 h 448"/>
                <a:gd name="T50" fmla="*/ 281 w 424"/>
                <a:gd name="T51" fmla="*/ 438 h 448"/>
                <a:gd name="T52" fmla="*/ 210 w 424"/>
                <a:gd name="T53" fmla="*/ 448 h 448"/>
                <a:gd name="T54" fmla="*/ 139 w 424"/>
                <a:gd name="T55" fmla="*/ 438 h 448"/>
                <a:gd name="T56" fmla="*/ 79 w 424"/>
                <a:gd name="T57" fmla="*/ 408 h 448"/>
                <a:gd name="T58" fmla="*/ 35 w 424"/>
                <a:gd name="T59" fmla="*/ 361 h 448"/>
                <a:gd name="T60" fmla="*/ 9 w 424"/>
                <a:gd name="T61" fmla="*/ 301 h 448"/>
                <a:gd name="T62" fmla="*/ 0 w 424"/>
                <a:gd name="T63" fmla="*/ 229 h 448"/>
                <a:gd name="T64" fmla="*/ 10 w 424"/>
                <a:gd name="T65" fmla="*/ 148 h 448"/>
                <a:gd name="T66" fmla="*/ 41 w 424"/>
                <a:gd name="T67" fmla="*/ 83 h 448"/>
                <a:gd name="T68" fmla="*/ 88 w 424"/>
                <a:gd name="T69" fmla="*/ 36 h 448"/>
                <a:gd name="T70" fmla="*/ 147 w 424"/>
                <a:gd name="T71" fmla="*/ 8 h 448"/>
                <a:gd name="T72" fmla="*/ 219 w 424"/>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4" h="448">
                  <a:moveTo>
                    <a:pt x="215" y="58"/>
                  </a:moveTo>
                  <a:lnTo>
                    <a:pt x="185" y="61"/>
                  </a:lnTo>
                  <a:lnTo>
                    <a:pt x="157" y="69"/>
                  </a:lnTo>
                  <a:lnTo>
                    <a:pt x="132" y="82"/>
                  </a:lnTo>
                  <a:lnTo>
                    <a:pt x="111" y="100"/>
                  </a:lnTo>
                  <a:lnTo>
                    <a:pt x="93" y="125"/>
                  </a:lnTo>
                  <a:lnTo>
                    <a:pt x="81" y="154"/>
                  </a:lnTo>
                  <a:lnTo>
                    <a:pt x="74" y="187"/>
                  </a:lnTo>
                  <a:lnTo>
                    <a:pt x="71" y="226"/>
                  </a:lnTo>
                  <a:lnTo>
                    <a:pt x="72" y="262"/>
                  </a:lnTo>
                  <a:lnTo>
                    <a:pt x="81" y="294"/>
                  </a:lnTo>
                  <a:lnTo>
                    <a:pt x="93" y="323"/>
                  </a:lnTo>
                  <a:lnTo>
                    <a:pt x="110" y="347"/>
                  </a:lnTo>
                  <a:lnTo>
                    <a:pt x="131" y="365"/>
                  </a:lnTo>
                  <a:lnTo>
                    <a:pt x="156" y="379"/>
                  </a:lnTo>
                  <a:lnTo>
                    <a:pt x="183" y="387"/>
                  </a:lnTo>
                  <a:lnTo>
                    <a:pt x="215" y="390"/>
                  </a:lnTo>
                  <a:lnTo>
                    <a:pt x="247" y="387"/>
                  </a:lnTo>
                  <a:lnTo>
                    <a:pt x="275" y="379"/>
                  </a:lnTo>
                  <a:lnTo>
                    <a:pt x="298" y="365"/>
                  </a:lnTo>
                  <a:lnTo>
                    <a:pt x="319" y="345"/>
                  </a:lnTo>
                  <a:lnTo>
                    <a:pt x="334" y="322"/>
                  </a:lnTo>
                  <a:lnTo>
                    <a:pt x="345" y="294"/>
                  </a:lnTo>
                  <a:lnTo>
                    <a:pt x="351" y="262"/>
                  </a:lnTo>
                  <a:lnTo>
                    <a:pt x="353" y="225"/>
                  </a:lnTo>
                  <a:lnTo>
                    <a:pt x="351" y="186"/>
                  </a:lnTo>
                  <a:lnTo>
                    <a:pt x="344" y="153"/>
                  </a:lnTo>
                  <a:lnTo>
                    <a:pt x="333" y="123"/>
                  </a:lnTo>
                  <a:lnTo>
                    <a:pt x="316" y="100"/>
                  </a:lnTo>
                  <a:lnTo>
                    <a:pt x="295" y="82"/>
                  </a:lnTo>
                  <a:lnTo>
                    <a:pt x="273" y="68"/>
                  </a:lnTo>
                  <a:lnTo>
                    <a:pt x="246" y="61"/>
                  </a:lnTo>
                  <a:lnTo>
                    <a:pt x="215" y="58"/>
                  </a:lnTo>
                  <a:close/>
                  <a:moveTo>
                    <a:pt x="219" y="0"/>
                  </a:moveTo>
                  <a:lnTo>
                    <a:pt x="257" y="3"/>
                  </a:lnTo>
                  <a:lnTo>
                    <a:pt x="290" y="10"/>
                  </a:lnTo>
                  <a:lnTo>
                    <a:pt x="320" y="21"/>
                  </a:lnTo>
                  <a:lnTo>
                    <a:pt x="347" y="37"/>
                  </a:lnTo>
                  <a:lnTo>
                    <a:pt x="370" y="60"/>
                  </a:lnTo>
                  <a:lnTo>
                    <a:pt x="389" y="85"/>
                  </a:lnTo>
                  <a:lnTo>
                    <a:pt x="405" y="114"/>
                  </a:lnTo>
                  <a:lnTo>
                    <a:pt x="416" y="146"/>
                  </a:lnTo>
                  <a:lnTo>
                    <a:pt x="423" y="182"/>
                  </a:lnTo>
                  <a:lnTo>
                    <a:pt x="424" y="222"/>
                  </a:lnTo>
                  <a:lnTo>
                    <a:pt x="421" y="261"/>
                  </a:lnTo>
                  <a:lnTo>
                    <a:pt x="414" y="297"/>
                  </a:lnTo>
                  <a:lnTo>
                    <a:pt x="403" y="330"/>
                  </a:lnTo>
                  <a:lnTo>
                    <a:pt x="387" y="359"/>
                  </a:lnTo>
                  <a:lnTo>
                    <a:pt x="366" y="386"/>
                  </a:lnTo>
                  <a:lnTo>
                    <a:pt x="341" y="408"/>
                  </a:lnTo>
                  <a:lnTo>
                    <a:pt x="313" y="426"/>
                  </a:lnTo>
                  <a:lnTo>
                    <a:pt x="281" y="438"/>
                  </a:lnTo>
                  <a:lnTo>
                    <a:pt x="247" y="445"/>
                  </a:lnTo>
                  <a:lnTo>
                    <a:pt x="210" y="448"/>
                  </a:lnTo>
                  <a:lnTo>
                    <a:pt x="172" y="445"/>
                  </a:lnTo>
                  <a:lnTo>
                    <a:pt x="139" y="438"/>
                  </a:lnTo>
                  <a:lnTo>
                    <a:pt x="107" y="426"/>
                  </a:lnTo>
                  <a:lnTo>
                    <a:pt x="79" y="408"/>
                  </a:lnTo>
                  <a:lnTo>
                    <a:pt x="56" y="386"/>
                  </a:lnTo>
                  <a:lnTo>
                    <a:pt x="35" y="361"/>
                  </a:lnTo>
                  <a:lnTo>
                    <a:pt x="20" y="332"/>
                  </a:lnTo>
                  <a:lnTo>
                    <a:pt x="9" y="301"/>
                  </a:lnTo>
                  <a:lnTo>
                    <a:pt x="2" y="266"/>
                  </a:lnTo>
                  <a:lnTo>
                    <a:pt x="0" y="229"/>
                  </a:lnTo>
                  <a:lnTo>
                    <a:pt x="2" y="186"/>
                  </a:lnTo>
                  <a:lnTo>
                    <a:pt x="10" y="148"/>
                  </a:lnTo>
                  <a:lnTo>
                    <a:pt x="23" y="114"/>
                  </a:lnTo>
                  <a:lnTo>
                    <a:pt x="41" y="83"/>
                  </a:lnTo>
                  <a:lnTo>
                    <a:pt x="63" y="57"/>
                  </a:lnTo>
                  <a:lnTo>
                    <a:pt x="88" y="36"/>
                  </a:lnTo>
                  <a:lnTo>
                    <a:pt x="117" y="21"/>
                  </a:lnTo>
                  <a:lnTo>
                    <a:pt x="147" y="8"/>
                  </a:lnTo>
                  <a:lnTo>
                    <a:pt x="182" y="1"/>
                  </a:lnTo>
                  <a:lnTo>
                    <a:pt x="219"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12" name="Freeform 14"/>
            <p:cNvSpPr>
              <a:spLocks/>
            </p:cNvSpPr>
            <p:nvPr/>
          </p:nvSpPr>
          <p:spPr bwMode="auto">
            <a:xfrm>
              <a:off x="1123950" y="1493838"/>
              <a:ext cx="412750" cy="1017588"/>
            </a:xfrm>
            <a:custGeom>
              <a:avLst/>
              <a:gdLst>
                <a:gd name="T0" fmla="*/ 211 w 260"/>
                <a:gd name="T1" fmla="*/ 0 h 641"/>
                <a:gd name="T2" fmla="*/ 238 w 260"/>
                <a:gd name="T3" fmla="*/ 2 h 641"/>
                <a:gd name="T4" fmla="*/ 260 w 260"/>
                <a:gd name="T5" fmla="*/ 7 h 641"/>
                <a:gd name="T6" fmla="*/ 260 w 260"/>
                <a:gd name="T7" fmla="*/ 70 h 641"/>
                <a:gd name="T8" fmla="*/ 238 w 260"/>
                <a:gd name="T9" fmla="*/ 61 h 641"/>
                <a:gd name="T10" fmla="*/ 215 w 260"/>
                <a:gd name="T11" fmla="*/ 58 h 641"/>
                <a:gd name="T12" fmla="*/ 193 w 260"/>
                <a:gd name="T13" fmla="*/ 60 h 641"/>
                <a:gd name="T14" fmla="*/ 175 w 260"/>
                <a:gd name="T15" fmla="*/ 68 h 641"/>
                <a:gd name="T16" fmla="*/ 161 w 260"/>
                <a:gd name="T17" fmla="*/ 81 h 641"/>
                <a:gd name="T18" fmla="*/ 150 w 260"/>
                <a:gd name="T19" fmla="*/ 99 h 641"/>
                <a:gd name="T20" fmla="*/ 144 w 260"/>
                <a:gd name="T21" fmla="*/ 121 h 641"/>
                <a:gd name="T22" fmla="*/ 143 w 260"/>
                <a:gd name="T23" fmla="*/ 149 h 641"/>
                <a:gd name="T24" fmla="*/ 143 w 260"/>
                <a:gd name="T25" fmla="*/ 214 h 641"/>
                <a:gd name="T26" fmla="*/ 242 w 260"/>
                <a:gd name="T27" fmla="*/ 214 h 641"/>
                <a:gd name="T28" fmla="*/ 242 w 260"/>
                <a:gd name="T29" fmla="*/ 272 h 641"/>
                <a:gd name="T30" fmla="*/ 143 w 260"/>
                <a:gd name="T31" fmla="*/ 272 h 641"/>
                <a:gd name="T32" fmla="*/ 143 w 260"/>
                <a:gd name="T33" fmla="*/ 641 h 641"/>
                <a:gd name="T34" fmla="*/ 74 w 260"/>
                <a:gd name="T35" fmla="*/ 641 h 641"/>
                <a:gd name="T36" fmla="*/ 74 w 260"/>
                <a:gd name="T37" fmla="*/ 272 h 641"/>
                <a:gd name="T38" fmla="*/ 0 w 260"/>
                <a:gd name="T39" fmla="*/ 272 h 641"/>
                <a:gd name="T40" fmla="*/ 0 w 260"/>
                <a:gd name="T41" fmla="*/ 214 h 641"/>
                <a:gd name="T42" fmla="*/ 74 w 260"/>
                <a:gd name="T43" fmla="*/ 214 h 641"/>
                <a:gd name="T44" fmla="*/ 74 w 260"/>
                <a:gd name="T45" fmla="*/ 144 h 641"/>
                <a:gd name="T46" fmla="*/ 76 w 260"/>
                <a:gd name="T47" fmla="*/ 111 h 641"/>
                <a:gd name="T48" fmla="*/ 85 w 260"/>
                <a:gd name="T49" fmla="*/ 82 h 641"/>
                <a:gd name="T50" fmla="*/ 97 w 260"/>
                <a:gd name="T51" fmla="*/ 57 h 641"/>
                <a:gd name="T52" fmla="*/ 116 w 260"/>
                <a:gd name="T53" fmla="*/ 35 h 641"/>
                <a:gd name="T54" fmla="*/ 137 w 260"/>
                <a:gd name="T55" fmla="*/ 20 h 641"/>
                <a:gd name="T56" fmla="*/ 159 w 260"/>
                <a:gd name="T57" fmla="*/ 8 h 641"/>
                <a:gd name="T58" fmla="*/ 183 w 260"/>
                <a:gd name="T59" fmla="*/ 3 h 641"/>
                <a:gd name="T60" fmla="*/ 211 w 260"/>
                <a:gd name="T61" fmla="*/ 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641">
                  <a:moveTo>
                    <a:pt x="211" y="0"/>
                  </a:moveTo>
                  <a:lnTo>
                    <a:pt x="238" y="2"/>
                  </a:lnTo>
                  <a:lnTo>
                    <a:pt x="260" y="7"/>
                  </a:lnTo>
                  <a:lnTo>
                    <a:pt x="260" y="70"/>
                  </a:lnTo>
                  <a:lnTo>
                    <a:pt x="238" y="61"/>
                  </a:lnTo>
                  <a:lnTo>
                    <a:pt x="215" y="58"/>
                  </a:lnTo>
                  <a:lnTo>
                    <a:pt x="193" y="60"/>
                  </a:lnTo>
                  <a:lnTo>
                    <a:pt x="175" y="68"/>
                  </a:lnTo>
                  <a:lnTo>
                    <a:pt x="161" y="81"/>
                  </a:lnTo>
                  <a:lnTo>
                    <a:pt x="150" y="99"/>
                  </a:lnTo>
                  <a:lnTo>
                    <a:pt x="144" y="121"/>
                  </a:lnTo>
                  <a:lnTo>
                    <a:pt x="143" y="149"/>
                  </a:lnTo>
                  <a:lnTo>
                    <a:pt x="143" y="214"/>
                  </a:lnTo>
                  <a:lnTo>
                    <a:pt x="242" y="214"/>
                  </a:lnTo>
                  <a:lnTo>
                    <a:pt x="242" y="272"/>
                  </a:lnTo>
                  <a:lnTo>
                    <a:pt x="143" y="272"/>
                  </a:lnTo>
                  <a:lnTo>
                    <a:pt x="143" y="641"/>
                  </a:lnTo>
                  <a:lnTo>
                    <a:pt x="74" y="641"/>
                  </a:lnTo>
                  <a:lnTo>
                    <a:pt x="74" y="272"/>
                  </a:lnTo>
                  <a:lnTo>
                    <a:pt x="0" y="272"/>
                  </a:lnTo>
                  <a:lnTo>
                    <a:pt x="0" y="214"/>
                  </a:lnTo>
                  <a:lnTo>
                    <a:pt x="74" y="214"/>
                  </a:lnTo>
                  <a:lnTo>
                    <a:pt x="74" y="144"/>
                  </a:lnTo>
                  <a:lnTo>
                    <a:pt x="76" y="111"/>
                  </a:lnTo>
                  <a:lnTo>
                    <a:pt x="85" y="82"/>
                  </a:lnTo>
                  <a:lnTo>
                    <a:pt x="97" y="57"/>
                  </a:lnTo>
                  <a:lnTo>
                    <a:pt x="116" y="35"/>
                  </a:lnTo>
                  <a:lnTo>
                    <a:pt x="137" y="20"/>
                  </a:lnTo>
                  <a:lnTo>
                    <a:pt x="159" y="8"/>
                  </a:lnTo>
                  <a:lnTo>
                    <a:pt x="183" y="3"/>
                  </a:lnTo>
                  <a:lnTo>
                    <a:pt x="211"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13" name="Freeform 15"/>
            <p:cNvSpPr>
              <a:spLocks/>
            </p:cNvSpPr>
            <p:nvPr/>
          </p:nvSpPr>
          <p:spPr bwMode="auto">
            <a:xfrm>
              <a:off x="1563688" y="1633538"/>
              <a:ext cx="398463" cy="893763"/>
            </a:xfrm>
            <a:custGeom>
              <a:avLst/>
              <a:gdLst>
                <a:gd name="T0" fmla="*/ 143 w 251"/>
                <a:gd name="T1" fmla="*/ 0 h 563"/>
                <a:gd name="T2" fmla="*/ 143 w 251"/>
                <a:gd name="T3" fmla="*/ 126 h 563"/>
                <a:gd name="T4" fmla="*/ 251 w 251"/>
                <a:gd name="T5" fmla="*/ 126 h 563"/>
                <a:gd name="T6" fmla="*/ 251 w 251"/>
                <a:gd name="T7" fmla="*/ 184 h 563"/>
                <a:gd name="T8" fmla="*/ 143 w 251"/>
                <a:gd name="T9" fmla="*/ 184 h 563"/>
                <a:gd name="T10" fmla="*/ 143 w 251"/>
                <a:gd name="T11" fmla="*/ 425 h 563"/>
                <a:gd name="T12" fmla="*/ 144 w 251"/>
                <a:gd name="T13" fmla="*/ 452 h 563"/>
                <a:gd name="T14" fmla="*/ 150 w 251"/>
                <a:gd name="T15" fmla="*/ 471 h 563"/>
                <a:gd name="T16" fmla="*/ 158 w 251"/>
                <a:gd name="T17" fmla="*/ 486 h 563"/>
                <a:gd name="T18" fmla="*/ 169 w 251"/>
                <a:gd name="T19" fmla="*/ 496 h 563"/>
                <a:gd name="T20" fmla="*/ 186 w 251"/>
                <a:gd name="T21" fmla="*/ 503 h 563"/>
                <a:gd name="T22" fmla="*/ 206 w 251"/>
                <a:gd name="T23" fmla="*/ 504 h 563"/>
                <a:gd name="T24" fmla="*/ 231 w 251"/>
                <a:gd name="T25" fmla="*/ 502 h 563"/>
                <a:gd name="T26" fmla="*/ 251 w 251"/>
                <a:gd name="T27" fmla="*/ 490 h 563"/>
                <a:gd name="T28" fmla="*/ 251 w 251"/>
                <a:gd name="T29" fmla="*/ 549 h 563"/>
                <a:gd name="T30" fmla="*/ 233 w 251"/>
                <a:gd name="T31" fmla="*/ 557 h 563"/>
                <a:gd name="T32" fmla="*/ 212 w 251"/>
                <a:gd name="T33" fmla="*/ 561 h 563"/>
                <a:gd name="T34" fmla="*/ 187 w 251"/>
                <a:gd name="T35" fmla="*/ 563 h 563"/>
                <a:gd name="T36" fmla="*/ 156 w 251"/>
                <a:gd name="T37" fmla="*/ 560 h 563"/>
                <a:gd name="T38" fmla="*/ 132 w 251"/>
                <a:gd name="T39" fmla="*/ 553 h 563"/>
                <a:gd name="T40" fmla="*/ 111 w 251"/>
                <a:gd name="T41" fmla="*/ 539 h 563"/>
                <a:gd name="T42" fmla="*/ 94 w 251"/>
                <a:gd name="T43" fmla="*/ 521 h 563"/>
                <a:gd name="T44" fmla="*/ 83 w 251"/>
                <a:gd name="T45" fmla="*/ 499 h 563"/>
                <a:gd name="T46" fmla="*/ 76 w 251"/>
                <a:gd name="T47" fmla="*/ 470 h 563"/>
                <a:gd name="T48" fmla="*/ 73 w 251"/>
                <a:gd name="T49" fmla="*/ 436 h 563"/>
                <a:gd name="T50" fmla="*/ 73 w 251"/>
                <a:gd name="T51" fmla="*/ 184 h 563"/>
                <a:gd name="T52" fmla="*/ 0 w 251"/>
                <a:gd name="T53" fmla="*/ 184 h 563"/>
                <a:gd name="T54" fmla="*/ 0 w 251"/>
                <a:gd name="T55" fmla="*/ 126 h 563"/>
                <a:gd name="T56" fmla="*/ 73 w 251"/>
                <a:gd name="T57" fmla="*/ 126 h 563"/>
                <a:gd name="T58" fmla="*/ 73 w 251"/>
                <a:gd name="T59" fmla="*/ 22 h 563"/>
                <a:gd name="T60" fmla="*/ 107 w 251"/>
                <a:gd name="T61" fmla="*/ 12 h 563"/>
                <a:gd name="T62" fmla="*/ 143 w 251"/>
                <a:gd name="T6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1" h="563">
                  <a:moveTo>
                    <a:pt x="143" y="0"/>
                  </a:moveTo>
                  <a:lnTo>
                    <a:pt x="143" y="126"/>
                  </a:lnTo>
                  <a:lnTo>
                    <a:pt x="251" y="126"/>
                  </a:lnTo>
                  <a:lnTo>
                    <a:pt x="251" y="184"/>
                  </a:lnTo>
                  <a:lnTo>
                    <a:pt x="143" y="184"/>
                  </a:lnTo>
                  <a:lnTo>
                    <a:pt x="143" y="425"/>
                  </a:lnTo>
                  <a:lnTo>
                    <a:pt x="144" y="452"/>
                  </a:lnTo>
                  <a:lnTo>
                    <a:pt x="150" y="471"/>
                  </a:lnTo>
                  <a:lnTo>
                    <a:pt x="158" y="486"/>
                  </a:lnTo>
                  <a:lnTo>
                    <a:pt x="169" y="496"/>
                  </a:lnTo>
                  <a:lnTo>
                    <a:pt x="186" y="503"/>
                  </a:lnTo>
                  <a:lnTo>
                    <a:pt x="206" y="504"/>
                  </a:lnTo>
                  <a:lnTo>
                    <a:pt x="231" y="502"/>
                  </a:lnTo>
                  <a:lnTo>
                    <a:pt x="251" y="490"/>
                  </a:lnTo>
                  <a:lnTo>
                    <a:pt x="251" y="549"/>
                  </a:lnTo>
                  <a:lnTo>
                    <a:pt x="233" y="557"/>
                  </a:lnTo>
                  <a:lnTo>
                    <a:pt x="212" y="561"/>
                  </a:lnTo>
                  <a:lnTo>
                    <a:pt x="187" y="563"/>
                  </a:lnTo>
                  <a:lnTo>
                    <a:pt x="156" y="560"/>
                  </a:lnTo>
                  <a:lnTo>
                    <a:pt x="132" y="553"/>
                  </a:lnTo>
                  <a:lnTo>
                    <a:pt x="111" y="539"/>
                  </a:lnTo>
                  <a:lnTo>
                    <a:pt x="94" y="521"/>
                  </a:lnTo>
                  <a:lnTo>
                    <a:pt x="83" y="499"/>
                  </a:lnTo>
                  <a:lnTo>
                    <a:pt x="76" y="470"/>
                  </a:lnTo>
                  <a:lnTo>
                    <a:pt x="73" y="436"/>
                  </a:lnTo>
                  <a:lnTo>
                    <a:pt x="73" y="184"/>
                  </a:lnTo>
                  <a:lnTo>
                    <a:pt x="0" y="184"/>
                  </a:lnTo>
                  <a:lnTo>
                    <a:pt x="0" y="126"/>
                  </a:lnTo>
                  <a:lnTo>
                    <a:pt x="73" y="126"/>
                  </a:lnTo>
                  <a:lnTo>
                    <a:pt x="73" y="22"/>
                  </a:lnTo>
                  <a:lnTo>
                    <a:pt x="107" y="12"/>
                  </a:lnTo>
                  <a:lnTo>
                    <a:pt x="143"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14" name="Freeform 16"/>
            <p:cNvSpPr>
              <a:spLocks noEditPoints="1"/>
            </p:cNvSpPr>
            <p:nvPr/>
          </p:nvSpPr>
          <p:spPr bwMode="auto">
            <a:xfrm>
              <a:off x="2022475" y="1760538"/>
              <a:ext cx="295275" cy="290513"/>
            </a:xfrm>
            <a:custGeom>
              <a:avLst/>
              <a:gdLst>
                <a:gd name="T0" fmla="*/ 74 w 186"/>
                <a:gd name="T1" fmla="*/ 86 h 183"/>
                <a:gd name="T2" fmla="*/ 104 w 186"/>
                <a:gd name="T3" fmla="*/ 83 h 183"/>
                <a:gd name="T4" fmla="*/ 115 w 186"/>
                <a:gd name="T5" fmla="*/ 67 h 183"/>
                <a:gd name="T6" fmla="*/ 114 w 186"/>
                <a:gd name="T7" fmla="*/ 57 h 183"/>
                <a:gd name="T8" fmla="*/ 110 w 186"/>
                <a:gd name="T9" fmla="*/ 51 h 183"/>
                <a:gd name="T10" fmla="*/ 101 w 186"/>
                <a:gd name="T11" fmla="*/ 47 h 183"/>
                <a:gd name="T12" fmla="*/ 89 w 186"/>
                <a:gd name="T13" fmla="*/ 46 h 183"/>
                <a:gd name="T14" fmla="*/ 57 w 186"/>
                <a:gd name="T15" fmla="*/ 32 h 183"/>
                <a:gd name="T16" fmla="*/ 110 w 186"/>
                <a:gd name="T17" fmla="*/ 35 h 183"/>
                <a:gd name="T18" fmla="*/ 130 w 186"/>
                <a:gd name="T19" fmla="*/ 51 h 183"/>
                <a:gd name="T20" fmla="*/ 133 w 186"/>
                <a:gd name="T21" fmla="*/ 72 h 183"/>
                <a:gd name="T22" fmla="*/ 125 w 186"/>
                <a:gd name="T23" fmla="*/ 85 h 183"/>
                <a:gd name="T24" fmla="*/ 103 w 186"/>
                <a:gd name="T25" fmla="*/ 96 h 183"/>
                <a:gd name="T26" fmla="*/ 108 w 186"/>
                <a:gd name="T27" fmla="*/ 98 h 183"/>
                <a:gd name="T28" fmla="*/ 118 w 186"/>
                <a:gd name="T29" fmla="*/ 110 h 183"/>
                <a:gd name="T30" fmla="*/ 139 w 186"/>
                <a:gd name="T31" fmla="*/ 150 h 183"/>
                <a:gd name="T32" fmla="*/ 106 w 186"/>
                <a:gd name="T33" fmla="*/ 121 h 183"/>
                <a:gd name="T34" fmla="*/ 97 w 186"/>
                <a:gd name="T35" fmla="*/ 108 h 183"/>
                <a:gd name="T36" fmla="*/ 89 w 186"/>
                <a:gd name="T37" fmla="*/ 101 h 183"/>
                <a:gd name="T38" fmla="*/ 74 w 186"/>
                <a:gd name="T39" fmla="*/ 100 h 183"/>
                <a:gd name="T40" fmla="*/ 57 w 186"/>
                <a:gd name="T41" fmla="*/ 150 h 183"/>
                <a:gd name="T42" fmla="*/ 93 w 186"/>
                <a:gd name="T43" fmla="*/ 11 h 183"/>
                <a:gd name="T44" fmla="*/ 52 w 186"/>
                <a:gd name="T45" fmla="*/ 21 h 183"/>
                <a:gd name="T46" fmla="*/ 21 w 186"/>
                <a:gd name="T47" fmla="*/ 51 h 183"/>
                <a:gd name="T48" fmla="*/ 11 w 186"/>
                <a:gd name="T49" fmla="*/ 92 h 183"/>
                <a:gd name="T50" fmla="*/ 23 w 186"/>
                <a:gd name="T51" fmla="*/ 133 h 183"/>
                <a:gd name="T52" fmla="*/ 53 w 186"/>
                <a:gd name="T53" fmla="*/ 164 h 183"/>
                <a:gd name="T54" fmla="*/ 93 w 186"/>
                <a:gd name="T55" fmla="*/ 173 h 183"/>
                <a:gd name="T56" fmla="*/ 135 w 186"/>
                <a:gd name="T57" fmla="*/ 164 h 183"/>
                <a:gd name="T58" fmla="*/ 165 w 186"/>
                <a:gd name="T59" fmla="*/ 133 h 183"/>
                <a:gd name="T60" fmla="*/ 176 w 186"/>
                <a:gd name="T61" fmla="*/ 92 h 183"/>
                <a:gd name="T62" fmla="*/ 165 w 186"/>
                <a:gd name="T63" fmla="*/ 51 h 183"/>
                <a:gd name="T64" fmla="*/ 135 w 186"/>
                <a:gd name="T65" fmla="*/ 21 h 183"/>
                <a:gd name="T66" fmla="*/ 93 w 186"/>
                <a:gd name="T67" fmla="*/ 11 h 183"/>
                <a:gd name="T68" fmla="*/ 118 w 186"/>
                <a:gd name="T69" fmla="*/ 3 h 183"/>
                <a:gd name="T70" fmla="*/ 160 w 186"/>
                <a:gd name="T71" fmla="*/ 25 h 183"/>
                <a:gd name="T72" fmla="*/ 183 w 186"/>
                <a:gd name="T73" fmla="*/ 67 h 183"/>
                <a:gd name="T74" fmla="*/ 183 w 186"/>
                <a:gd name="T75" fmla="*/ 115 h 183"/>
                <a:gd name="T76" fmla="*/ 160 w 186"/>
                <a:gd name="T77" fmla="*/ 157 h 183"/>
                <a:gd name="T78" fmla="*/ 118 w 186"/>
                <a:gd name="T79" fmla="*/ 180 h 183"/>
                <a:gd name="T80" fmla="*/ 68 w 186"/>
                <a:gd name="T81" fmla="*/ 180 h 183"/>
                <a:gd name="T82" fmla="*/ 27 w 186"/>
                <a:gd name="T83" fmla="*/ 157 h 183"/>
                <a:gd name="T84" fmla="*/ 3 w 186"/>
                <a:gd name="T85" fmla="*/ 116 h 183"/>
                <a:gd name="T86" fmla="*/ 3 w 186"/>
                <a:gd name="T87" fmla="*/ 68 h 183"/>
                <a:gd name="T88" fmla="*/ 27 w 186"/>
                <a:gd name="T89" fmla="*/ 26 h 183"/>
                <a:gd name="T90" fmla="*/ 68 w 186"/>
                <a:gd name="T91" fmla="*/ 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74" y="46"/>
                  </a:moveTo>
                  <a:lnTo>
                    <a:pt x="74" y="86"/>
                  </a:lnTo>
                  <a:lnTo>
                    <a:pt x="92" y="86"/>
                  </a:lnTo>
                  <a:lnTo>
                    <a:pt x="104" y="83"/>
                  </a:lnTo>
                  <a:lnTo>
                    <a:pt x="112" y="78"/>
                  </a:lnTo>
                  <a:lnTo>
                    <a:pt x="115" y="67"/>
                  </a:lnTo>
                  <a:lnTo>
                    <a:pt x="115" y="61"/>
                  </a:lnTo>
                  <a:lnTo>
                    <a:pt x="114" y="57"/>
                  </a:lnTo>
                  <a:lnTo>
                    <a:pt x="112" y="54"/>
                  </a:lnTo>
                  <a:lnTo>
                    <a:pt x="110" y="51"/>
                  </a:lnTo>
                  <a:lnTo>
                    <a:pt x="106" y="49"/>
                  </a:lnTo>
                  <a:lnTo>
                    <a:pt x="101" y="47"/>
                  </a:lnTo>
                  <a:lnTo>
                    <a:pt x="96" y="46"/>
                  </a:lnTo>
                  <a:lnTo>
                    <a:pt x="89" y="46"/>
                  </a:lnTo>
                  <a:lnTo>
                    <a:pt x="74" y="46"/>
                  </a:lnTo>
                  <a:close/>
                  <a:moveTo>
                    <a:pt x="57" y="32"/>
                  </a:moveTo>
                  <a:lnTo>
                    <a:pt x="90" y="32"/>
                  </a:lnTo>
                  <a:lnTo>
                    <a:pt x="110" y="35"/>
                  </a:lnTo>
                  <a:lnTo>
                    <a:pt x="124" y="42"/>
                  </a:lnTo>
                  <a:lnTo>
                    <a:pt x="130" y="51"/>
                  </a:lnTo>
                  <a:lnTo>
                    <a:pt x="133" y="64"/>
                  </a:lnTo>
                  <a:lnTo>
                    <a:pt x="133" y="72"/>
                  </a:lnTo>
                  <a:lnTo>
                    <a:pt x="130" y="78"/>
                  </a:lnTo>
                  <a:lnTo>
                    <a:pt x="125" y="85"/>
                  </a:lnTo>
                  <a:lnTo>
                    <a:pt x="117" y="92"/>
                  </a:lnTo>
                  <a:lnTo>
                    <a:pt x="103" y="96"/>
                  </a:lnTo>
                  <a:lnTo>
                    <a:pt x="103" y="96"/>
                  </a:lnTo>
                  <a:lnTo>
                    <a:pt x="108" y="98"/>
                  </a:lnTo>
                  <a:lnTo>
                    <a:pt x="114" y="103"/>
                  </a:lnTo>
                  <a:lnTo>
                    <a:pt x="118" y="110"/>
                  </a:lnTo>
                  <a:lnTo>
                    <a:pt x="124" y="118"/>
                  </a:lnTo>
                  <a:lnTo>
                    <a:pt x="139" y="150"/>
                  </a:lnTo>
                  <a:lnTo>
                    <a:pt x="118" y="150"/>
                  </a:lnTo>
                  <a:lnTo>
                    <a:pt x="106" y="121"/>
                  </a:lnTo>
                  <a:lnTo>
                    <a:pt x="101" y="114"/>
                  </a:lnTo>
                  <a:lnTo>
                    <a:pt x="97" y="108"/>
                  </a:lnTo>
                  <a:lnTo>
                    <a:pt x="93" y="104"/>
                  </a:lnTo>
                  <a:lnTo>
                    <a:pt x="89" y="101"/>
                  </a:lnTo>
                  <a:lnTo>
                    <a:pt x="85" y="100"/>
                  </a:lnTo>
                  <a:lnTo>
                    <a:pt x="74" y="100"/>
                  </a:lnTo>
                  <a:lnTo>
                    <a:pt x="74" y="150"/>
                  </a:lnTo>
                  <a:lnTo>
                    <a:pt x="57" y="150"/>
                  </a:lnTo>
                  <a:lnTo>
                    <a:pt x="57" y="32"/>
                  </a:lnTo>
                  <a:close/>
                  <a:moveTo>
                    <a:pt x="93" y="11"/>
                  </a:moveTo>
                  <a:lnTo>
                    <a:pt x="71" y="12"/>
                  </a:lnTo>
                  <a:lnTo>
                    <a:pt x="52" y="21"/>
                  </a:lnTo>
                  <a:lnTo>
                    <a:pt x="35" y="35"/>
                  </a:lnTo>
                  <a:lnTo>
                    <a:pt x="21" y="51"/>
                  </a:lnTo>
                  <a:lnTo>
                    <a:pt x="14" y="71"/>
                  </a:lnTo>
                  <a:lnTo>
                    <a:pt x="11" y="92"/>
                  </a:lnTo>
                  <a:lnTo>
                    <a:pt x="14" y="114"/>
                  </a:lnTo>
                  <a:lnTo>
                    <a:pt x="23" y="133"/>
                  </a:lnTo>
                  <a:lnTo>
                    <a:pt x="35" y="150"/>
                  </a:lnTo>
                  <a:lnTo>
                    <a:pt x="53" y="164"/>
                  </a:lnTo>
                  <a:lnTo>
                    <a:pt x="72" y="171"/>
                  </a:lnTo>
                  <a:lnTo>
                    <a:pt x="93" y="173"/>
                  </a:lnTo>
                  <a:lnTo>
                    <a:pt x="115" y="171"/>
                  </a:lnTo>
                  <a:lnTo>
                    <a:pt x="135" y="164"/>
                  </a:lnTo>
                  <a:lnTo>
                    <a:pt x="151" y="150"/>
                  </a:lnTo>
                  <a:lnTo>
                    <a:pt x="165" y="133"/>
                  </a:lnTo>
                  <a:lnTo>
                    <a:pt x="173" y="114"/>
                  </a:lnTo>
                  <a:lnTo>
                    <a:pt x="176" y="92"/>
                  </a:lnTo>
                  <a:lnTo>
                    <a:pt x="173" y="69"/>
                  </a:lnTo>
                  <a:lnTo>
                    <a:pt x="165" y="51"/>
                  </a:lnTo>
                  <a:lnTo>
                    <a:pt x="151" y="35"/>
                  </a:lnTo>
                  <a:lnTo>
                    <a:pt x="135" y="21"/>
                  </a:lnTo>
                  <a:lnTo>
                    <a:pt x="115" y="12"/>
                  </a:lnTo>
                  <a:lnTo>
                    <a:pt x="93" y="11"/>
                  </a:lnTo>
                  <a:close/>
                  <a:moveTo>
                    <a:pt x="95" y="0"/>
                  </a:moveTo>
                  <a:lnTo>
                    <a:pt x="118" y="3"/>
                  </a:lnTo>
                  <a:lnTo>
                    <a:pt x="140" y="11"/>
                  </a:lnTo>
                  <a:lnTo>
                    <a:pt x="160" y="25"/>
                  </a:lnTo>
                  <a:lnTo>
                    <a:pt x="175" y="44"/>
                  </a:lnTo>
                  <a:lnTo>
                    <a:pt x="183" y="67"/>
                  </a:lnTo>
                  <a:lnTo>
                    <a:pt x="186" y="92"/>
                  </a:lnTo>
                  <a:lnTo>
                    <a:pt x="183" y="115"/>
                  </a:lnTo>
                  <a:lnTo>
                    <a:pt x="175" y="137"/>
                  </a:lnTo>
                  <a:lnTo>
                    <a:pt x="160" y="157"/>
                  </a:lnTo>
                  <a:lnTo>
                    <a:pt x="140" y="171"/>
                  </a:lnTo>
                  <a:lnTo>
                    <a:pt x="118" y="180"/>
                  </a:lnTo>
                  <a:lnTo>
                    <a:pt x="93" y="183"/>
                  </a:lnTo>
                  <a:lnTo>
                    <a:pt x="68" y="180"/>
                  </a:lnTo>
                  <a:lnTo>
                    <a:pt x="46" y="172"/>
                  </a:lnTo>
                  <a:lnTo>
                    <a:pt x="27" y="157"/>
                  </a:lnTo>
                  <a:lnTo>
                    <a:pt x="13" y="139"/>
                  </a:lnTo>
                  <a:lnTo>
                    <a:pt x="3" y="116"/>
                  </a:lnTo>
                  <a:lnTo>
                    <a:pt x="0" y="92"/>
                  </a:lnTo>
                  <a:lnTo>
                    <a:pt x="3" y="68"/>
                  </a:lnTo>
                  <a:lnTo>
                    <a:pt x="13" y="46"/>
                  </a:lnTo>
                  <a:lnTo>
                    <a:pt x="27" y="26"/>
                  </a:lnTo>
                  <a:lnTo>
                    <a:pt x="46" y="12"/>
                  </a:lnTo>
                  <a:lnTo>
                    <a:pt x="68" y="3"/>
                  </a:lnTo>
                  <a:lnTo>
                    <a:pt x="95"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15" name="Rectangle 17"/>
            <p:cNvSpPr>
              <a:spLocks noChangeArrowheads="1"/>
            </p:cNvSpPr>
            <p:nvPr/>
          </p:nvSpPr>
          <p:spPr bwMode="auto">
            <a:xfrm>
              <a:off x="2843213" y="1562101"/>
              <a:ext cx="111125" cy="949325"/>
            </a:xfrm>
            <a:prstGeom prst="rect">
              <a:avLst/>
            </a:prstGeom>
            <a:grpFill/>
            <a:ln w="0">
              <a:noFill/>
              <a:prstDash val="solid"/>
              <a:miter lim="800000"/>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sp>
          <p:nvSpPr>
            <p:cNvPr id="16" name="Freeform 18"/>
            <p:cNvSpPr>
              <a:spLocks/>
            </p:cNvSpPr>
            <p:nvPr/>
          </p:nvSpPr>
          <p:spPr bwMode="auto">
            <a:xfrm>
              <a:off x="3101975" y="1562101"/>
              <a:ext cx="663575" cy="949325"/>
            </a:xfrm>
            <a:custGeom>
              <a:avLst/>
              <a:gdLst>
                <a:gd name="T0" fmla="*/ 0 w 418"/>
                <a:gd name="T1" fmla="*/ 0 h 598"/>
                <a:gd name="T2" fmla="*/ 418 w 418"/>
                <a:gd name="T3" fmla="*/ 0 h 598"/>
                <a:gd name="T4" fmla="*/ 418 w 418"/>
                <a:gd name="T5" fmla="*/ 64 h 598"/>
                <a:gd name="T6" fmla="*/ 244 w 418"/>
                <a:gd name="T7" fmla="*/ 64 h 598"/>
                <a:gd name="T8" fmla="*/ 244 w 418"/>
                <a:gd name="T9" fmla="*/ 598 h 598"/>
                <a:gd name="T10" fmla="*/ 174 w 418"/>
                <a:gd name="T11" fmla="*/ 598 h 598"/>
                <a:gd name="T12" fmla="*/ 174 w 418"/>
                <a:gd name="T13" fmla="*/ 64 h 598"/>
                <a:gd name="T14" fmla="*/ 0 w 418"/>
                <a:gd name="T15" fmla="*/ 64 h 598"/>
                <a:gd name="T16" fmla="*/ 0 w 418"/>
                <a:gd name="T17"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598">
                  <a:moveTo>
                    <a:pt x="0" y="0"/>
                  </a:moveTo>
                  <a:lnTo>
                    <a:pt x="418" y="0"/>
                  </a:lnTo>
                  <a:lnTo>
                    <a:pt x="418" y="64"/>
                  </a:lnTo>
                  <a:lnTo>
                    <a:pt x="244" y="64"/>
                  </a:lnTo>
                  <a:lnTo>
                    <a:pt x="244" y="598"/>
                  </a:lnTo>
                  <a:lnTo>
                    <a:pt x="174" y="598"/>
                  </a:lnTo>
                  <a:lnTo>
                    <a:pt x="174" y="64"/>
                  </a:lnTo>
                  <a:lnTo>
                    <a:pt x="0" y="64"/>
                  </a:lnTo>
                  <a:lnTo>
                    <a:pt x="0"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prstClr val="white"/>
                </a:solidFill>
                <a:latin typeface="+mn-lt"/>
              </a:endParaRPr>
            </a:p>
          </p:txBody>
        </p:sp>
      </p:grpSp>
      <p:sp>
        <p:nvSpPr>
          <p:cNvPr id="2" name="Title 1"/>
          <p:cNvSpPr>
            <a:spLocks noGrp="1"/>
          </p:cNvSpPr>
          <p:nvPr>
            <p:ph type="ctrTitle"/>
          </p:nvPr>
        </p:nvSpPr>
        <p:spPr>
          <a:xfrm>
            <a:off x="599022" y="1307592"/>
            <a:ext cx="6825911" cy="2615184"/>
          </a:xfrm>
        </p:spPr>
        <p:txBody>
          <a:bodyPr anchor="b">
            <a:noAutofit/>
          </a:bodyPr>
          <a:lstStyle>
            <a:lvl1pPr>
              <a:defRPr sz="36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9022" y="4288543"/>
            <a:ext cx="6825911" cy="1261871"/>
          </a:xfrm>
        </p:spPr>
        <p:txBody>
          <a:bodyPr anchor="t"/>
          <a:lstStyle>
            <a:lvl1pPr marL="0" indent="0" algn="l">
              <a:spcBef>
                <a:spcPts val="225"/>
              </a:spcBef>
              <a:buNone/>
              <a:defRPr sz="15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98881626"/>
      </p:ext>
    </p:extLst>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rgbClr val="00B0F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B02D6D3-86E8-40B3-AF1A-85ECEB95A7B9}" type="datetimeFigureOut">
              <a:rPr lang="en-US"/>
              <a:pPr>
                <a:defRPr/>
              </a:pPr>
              <a:t>5/29/2015</a:t>
            </a:fld>
            <a:endParaRPr lang="en-US"/>
          </a:p>
        </p:txBody>
      </p:sp>
      <p:sp>
        <p:nvSpPr>
          <p:cNvPr id="3" name="Footer Placeholder 2"/>
          <p:cNvSpPr>
            <a:spLocks noGrp="1"/>
          </p:cNvSpPr>
          <p:nvPr>
            <p:ph type="ftr" sz="quarter" idx="11"/>
          </p:nvPr>
        </p:nvSpPr>
        <p:spPr>
          <a:xfrm>
            <a:off x="4165600" y="6443663"/>
            <a:ext cx="3860800" cy="190500"/>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6B03A5F5-26B2-4944-B11B-23C32290641A}" type="slidenum">
              <a:rPr lang="en-US"/>
              <a:pPr>
                <a:defRPr/>
              </a:pPr>
              <a:t>‹#›</a:t>
            </a:fld>
            <a:endParaRPr lang="en-US"/>
          </a:p>
        </p:txBody>
      </p:sp>
    </p:spTree>
    <p:extLst>
      <p:ext uri="{BB962C8B-B14F-4D97-AF65-F5344CB8AC3E}">
        <p14:creationId xmlns:p14="http://schemas.microsoft.com/office/powerpoint/2010/main" val="19278049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nd">
    <p:bg>
      <p:bgPr>
        <a:solidFill>
          <a:schemeClr val="accent1"/>
        </a:solidFill>
        <a:effectLst/>
      </p:bgPr>
    </p:bg>
    <p:spTree>
      <p:nvGrpSpPr>
        <p:cNvPr id="1" name=""/>
        <p:cNvGrpSpPr/>
        <p:nvPr/>
      </p:nvGrpSpPr>
      <p:grpSpPr>
        <a:xfrm>
          <a:off x="0" y="0"/>
          <a:ext cx="0" cy="0"/>
          <a:chOff x="0" y="0"/>
          <a:chExt cx="0" cy="0"/>
        </a:xfrm>
      </p:grpSpPr>
      <p:sp>
        <p:nvSpPr>
          <p:cNvPr id="2" name="Freeform 7"/>
          <p:cNvSpPr>
            <a:spLocks noEditPoints="1"/>
          </p:cNvSpPr>
          <p:nvPr/>
        </p:nvSpPr>
        <p:spPr bwMode="auto">
          <a:xfrm>
            <a:off x="744538" y="2614613"/>
            <a:ext cx="6594475" cy="80327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2"/>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solidFill>
          <a:ln w="0">
            <a:noFill/>
            <a:prstDash val="solid"/>
            <a:round/>
            <a:headEnd/>
            <a:tailEnd/>
          </a:ln>
        </p:spPr>
        <p:txBody>
          <a:bodyPr lIns="68580" tIns="34290" rIns="68580" bIns="34290"/>
          <a:lstStyle/>
          <a:p>
            <a:pPr eaLnBrk="1" fontAlgn="auto" hangingPunct="1">
              <a:spcBef>
                <a:spcPts val="0"/>
              </a:spcBef>
              <a:spcAft>
                <a:spcPts val="0"/>
              </a:spcAft>
              <a:defRPr/>
            </a:pPr>
            <a:endParaRPr lang="en-US" sz="1350" dirty="0">
              <a:solidFill>
                <a:prstClr val="white"/>
              </a:solidFill>
              <a:latin typeface="+mn-lt"/>
            </a:endParaRPr>
          </a:p>
        </p:txBody>
      </p:sp>
      <p:sp>
        <p:nvSpPr>
          <p:cNvPr id="3" name="TextBox 23"/>
          <p:cNvSpPr txBox="1">
            <a:spLocks noChangeArrowheads="1"/>
          </p:cNvSpPr>
          <p:nvPr/>
        </p:nvSpPr>
        <p:spPr bwMode="auto">
          <a:xfrm>
            <a:off x="598488" y="6107113"/>
            <a:ext cx="109950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defTabSz="684213">
              <a:defRPr>
                <a:solidFill>
                  <a:schemeClr val="tx1"/>
                </a:solidFill>
                <a:latin typeface="Segoe"/>
              </a:defRPr>
            </a:lvl1pPr>
            <a:lvl2pPr marL="742950" indent="-285750" defTabSz="684213">
              <a:defRPr>
                <a:solidFill>
                  <a:schemeClr val="tx1"/>
                </a:solidFill>
                <a:latin typeface="Segoe"/>
              </a:defRPr>
            </a:lvl2pPr>
            <a:lvl3pPr marL="1143000" indent="-228600" defTabSz="684213">
              <a:defRPr>
                <a:solidFill>
                  <a:schemeClr val="tx1"/>
                </a:solidFill>
                <a:latin typeface="Segoe"/>
              </a:defRPr>
            </a:lvl3pPr>
            <a:lvl4pPr marL="1600200" indent="-228600" defTabSz="684213">
              <a:defRPr>
                <a:solidFill>
                  <a:schemeClr val="tx1"/>
                </a:solidFill>
                <a:latin typeface="Segoe"/>
              </a:defRPr>
            </a:lvl4pPr>
            <a:lvl5pPr marL="2057400" indent="-228600" defTabSz="684213">
              <a:defRPr>
                <a:solidFill>
                  <a:schemeClr val="tx1"/>
                </a:solidFill>
                <a:latin typeface="Segoe"/>
              </a:defRPr>
            </a:lvl5pPr>
            <a:lvl6pPr marL="2514600" indent="-228600" defTabSz="684213" fontAlgn="base">
              <a:spcBef>
                <a:spcPct val="0"/>
              </a:spcBef>
              <a:spcAft>
                <a:spcPct val="0"/>
              </a:spcAft>
              <a:defRPr>
                <a:solidFill>
                  <a:schemeClr val="tx1"/>
                </a:solidFill>
                <a:latin typeface="Segoe"/>
              </a:defRPr>
            </a:lvl6pPr>
            <a:lvl7pPr marL="2971800" indent="-228600" defTabSz="684213" fontAlgn="base">
              <a:spcBef>
                <a:spcPct val="0"/>
              </a:spcBef>
              <a:spcAft>
                <a:spcPct val="0"/>
              </a:spcAft>
              <a:defRPr>
                <a:solidFill>
                  <a:schemeClr val="tx1"/>
                </a:solidFill>
                <a:latin typeface="Segoe"/>
              </a:defRPr>
            </a:lvl7pPr>
            <a:lvl8pPr marL="3429000" indent="-228600" defTabSz="684213" fontAlgn="base">
              <a:spcBef>
                <a:spcPct val="0"/>
              </a:spcBef>
              <a:spcAft>
                <a:spcPct val="0"/>
              </a:spcAft>
              <a:defRPr>
                <a:solidFill>
                  <a:schemeClr val="tx1"/>
                </a:solidFill>
                <a:latin typeface="Segoe"/>
              </a:defRPr>
            </a:lvl8pPr>
            <a:lvl9pPr marL="3886200" indent="-228600" defTabSz="684213" fontAlgn="base">
              <a:spcBef>
                <a:spcPct val="0"/>
              </a:spcBef>
              <a:spcAft>
                <a:spcPct val="0"/>
              </a:spcAft>
              <a:defRPr>
                <a:solidFill>
                  <a:schemeClr val="tx1"/>
                </a:solidFill>
                <a:latin typeface="Segoe"/>
              </a:defRPr>
            </a:lvl9pPr>
          </a:lstStyle>
          <a:p>
            <a:r>
              <a:rPr lang="en-US" sz="600">
                <a:solidFill>
                  <a:srgbClr val="FFFFFF"/>
                </a:solidFill>
                <a:cs typeface="Arial" panose="020B0604020202020204" pitchFamily="34" charset="0"/>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3300">
              <a:solidFill>
                <a:srgbClr val="FFFFFF"/>
              </a:solidFill>
            </a:endParaRPr>
          </a:p>
        </p:txBody>
      </p:sp>
    </p:spTree>
    <p:extLst>
      <p:ext uri="{BB962C8B-B14F-4D97-AF65-F5344CB8AC3E}">
        <p14:creationId xmlns:p14="http://schemas.microsoft.com/office/powerpoint/2010/main" val="4277802265"/>
      </p:ext>
    </p:extLst>
  </p:cSld>
  <p:clrMapOvr>
    <a:overrideClrMapping bg1="dk1" tx1="lt1" bg2="dk2" tx2="lt2" accent1="accent1" accent2="accent2" accent3="accent3" accent4="accent4" accent5="accent5" accent6="accent6" hlink="hlink" folHlink="folHlink"/>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09439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519113" y="1447800"/>
            <a:ext cx="1115218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45703" rIns="91404" bIns="45703" anchor="ctr"/>
          <a:lstStyle/>
          <a:p>
            <a:pPr algn="ctr" defTabSz="913788" eaLnBrk="1" hangingPunct="1">
              <a:defRPr/>
            </a:pPr>
            <a:endParaRPr lang="en-US" sz="2200" dirty="0">
              <a:gradFill>
                <a:gsLst>
                  <a:gs pos="0">
                    <a:srgbClr val="FFFFFF"/>
                  </a:gs>
                  <a:gs pos="100000">
                    <a:srgbClr val="FFFFFF"/>
                  </a:gs>
                </a:gsLst>
                <a:lin ang="5400000" scaled="0"/>
              </a:gradFill>
            </a:endParaRPr>
          </a:p>
        </p:txBody>
      </p:sp>
      <p:sp>
        <p:nvSpPr>
          <p:cNvPr id="6" name="Freeform 105"/>
          <p:cNvSpPr>
            <a:spLocks/>
          </p:cNvSpPr>
          <p:nvPr/>
        </p:nvSpPr>
        <p:spPr bwMode="black">
          <a:xfrm>
            <a:off x="1200150" y="2133600"/>
            <a:ext cx="1865313" cy="3810000"/>
          </a:xfrm>
          <a:custGeom>
            <a:avLst/>
            <a:gdLst>
              <a:gd name="T0" fmla="*/ 1687875 w 42"/>
              <a:gd name="T1" fmla="*/ 1018953 h 86"/>
              <a:gd name="T2" fmla="*/ 1554622 w 42"/>
              <a:gd name="T3" fmla="*/ 1196163 h 86"/>
              <a:gd name="T4" fmla="*/ 1554622 w 42"/>
              <a:gd name="T5" fmla="*/ 2879651 h 86"/>
              <a:gd name="T6" fmla="*/ 932773 w 42"/>
              <a:gd name="T7" fmla="*/ 3499884 h 86"/>
              <a:gd name="T8" fmla="*/ 310924 w 42"/>
              <a:gd name="T9" fmla="*/ 2879651 h 86"/>
              <a:gd name="T10" fmla="*/ 310924 w 42"/>
              <a:gd name="T11" fmla="*/ 708837 h 86"/>
              <a:gd name="T12" fmla="*/ 710684 w 42"/>
              <a:gd name="T13" fmla="*/ 310116 h 86"/>
              <a:gd name="T14" fmla="*/ 1110444 w 42"/>
              <a:gd name="T15" fmla="*/ 708837 h 86"/>
              <a:gd name="T16" fmla="*/ 1110444 w 42"/>
              <a:gd name="T17" fmla="*/ 708837 h 86"/>
              <a:gd name="T18" fmla="*/ 1110444 w 42"/>
              <a:gd name="T19" fmla="*/ 2392326 h 86"/>
              <a:gd name="T20" fmla="*/ 977191 w 42"/>
              <a:gd name="T21" fmla="*/ 2569535 h 86"/>
              <a:gd name="T22" fmla="*/ 799520 w 42"/>
              <a:gd name="T23" fmla="*/ 2392326 h 86"/>
              <a:gd name="T24" fmla="*/ 799520 w 42"/>
              <a:gd name="T25" fmla="*/ 1107558 h 86"/>
              <a:gd name="T26" fmla="*/ 621849 w 42"/>
              <a:gd name="T27" fmla="*/ 974651 h 86"/>
              <a:gd name="T28" fmla="*/ 488595 w 42"/>
              <a:gd name="T29" fmla="*/ 1107558 h 86"/>
              <a:gd name="T30" fmla="*/ 488595 w 42"/>
              <a:gd name="T31" fmla="*/ 2392326 h 86"/>
              <a:gd name="T32" fmla="*/ 977191 w 42"/>
              <a:gd name="T33" fmla="*/ 2879651 h 86"/>
              <a:gd name="T34" fmla="*/ 1421368 w 42"/>
              <a:gd name="T35" fmla="*/ 2392326 h 86"/>
              <a:gd name="T36" fmla="*/ 1421368 w 42"/>
              <a:gd name="T37" fmla="*/ 708837 h 86"/>
              <a:gd name="T38" fmla="*/ 1421368 w 42"/>
              <a:gd name="T39" fmla="*/ 708837 h 86"/>
              <a:gd name="T40" fmla="*/ 710684 w 42"/>
              <a:gd name="T41" fmla="*/ 0 h 86"/>
              <a:gd name="T42" fmla="*/ 0 w 42"/>
              <a:gd name="T43" fmla="*/ 708837 h 86"/>
              <a:gd name="T44" fmla="*/ 0 w 42"/>
              <a:gd name="T45" fmla="*/ 2879651 h 86"/>
              <a:gd name="T46" fmla="*/ 932773 w 42"/>
              <a:gd name="T47" fmla="*/ 3810000 h 86"/>
              <a:gd name="T48" fmla="*/ 1865546 w 42"/>
              <a:gd name="T49" fmla="*/ 2879651 h 86"/>
              <a:gd name="T50" fmla="*/ 1865546 w 42"/>
              <a:gd name="T51" fmla="*/ 2879651 h 86"/>
              <a:gd name="T52" fmla="*/ 1865546 w 42"/>
              <a:gd name="T53" fmla="*/ 1196163 h 86"/>
              <a:gd name="T54" fmla="*/ 1687875 w 42"/>
              <a:gd name="T55" fmla="*/ 1018953 h 8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82305" tIns="41153" rIns="82305" bIns="41153"/>
          <a:lstStyle/>
          <a:p>
            <a:endParaRPr lang="en-US"/>
          </a:p>
        </p:txBody>
      </p:sp>
      <p:sp>
        <p:nvSpPr>
          <p:cNvPr id="7" name="Rectangle 6"/>
          <p:cNvSpPr/>
          <p:nvPr userDrawn="1"/>
        </p:nvSpPr>
        <p:spPr bwMode="auto">
          <a:xfrm>
            <a:off x="519113" y="1447800"/>
            <a:ext cx="1115218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45703" rIns="91404" bIns="45703" anchor="ctr"/>
          <a:lstStyle/>
          <a:p>
            <a:pPr algn="ctr" defTabSz="913788" eaLnBrk="1" hangingPunct="1">
              <a:defRPr/>
            </a:pPr>
            <a:endParaRPr lang="en-US" sz="2200" dirty="0">
              <a:gradFill>
                <a:gsLst>
                  <a:gs pos="0">
                    <a:srgbClr val="FFFFFF"/>
                  </a:gs>
                  <a:gs pos="100000">
                    <a:srgbClr val="FFFFFF"/>
                  </a:gs>
                </a:gsLst>
                <a:lin ang="5400000" scaled="0"/>
              </a:gradFill>
            </a:endParaRPr>
          </a:p>
        </p:txBody>
      </p:sp>
      <p:sp>
        <p:nvSpPr>
          <p:cNvPr id="8" name="Freeform 105"/>
          <p:cNvSpPr>
            <a:spLocks/>
          </p:cNvSpPr>
          <p:nvPr userDrawn="1"/>
        </p:nvSpPr>
        <p:spPr bwMode="black">
          <a:xfrm>
            <a:off x="1200150" y="2133600"/>
            <a:ext cx="1865313" cy="3810000"/>
          </a:xfrm>
          <a:custGeom>
            <a:avLst/>
            <a:gdLst>
              <a:gd name="T0" fmla="*/ 1687875 w 42"/>
              <a:gd name="T1" fmla="*/ 1018953 h 86"/>
              <a:gd name="T2" fmla="*/ 1554622 w 42"/>
              <a:gd name="T3" fmla="*/ 1196163 h 86"/>
              <a:gd name="T4" fmla="*/ 1554622 w 42"/>
              <a:gd name="T5" fmla="*/ 2879651 h 86"/>
              <a:gd name="T6" fmla="*/ 932773 w 42"/>
              <a:gd name="T7" fmla="*/ 3499884 h 86"/>
              <a:gd name="T8" fmla="*/ 310924 w 42"/>
              <a:gd name="T9" fmla="*/ 2879651 h 86"/>
              <a:gd name="T10" fmla="*/ 310924 w 42"/>
              <a:gd name="T11" fmla="*/ 708837 h 86"/>
              <a:gd name="T12" fmla="*/ 710684 w 42"/>
              <a:gd name="T13" fmla="*/ 310116 h 86"/>
              <a:gd name="T14" fmla="*/ 1110444 w 42"/>
              <a:gd name="T15" fmla="*/ 708837 h 86"/>
              <a:gd name="T16" fmla="*/ 1110444 w 42"/>
              <a:gd name="T17" fmla="*/ 708837 h 86"/>
              <a:gd name="T18" fmla="*/ 1110444 w 42"/>
              <a:gd name="T19" fmla="*/ 2392326 h 86"/>
              <a:gd name="T20" fmla="*/ 977191 w 42"/>
              <a:gd name="T21" fmla="*/ 2569535 h 86"/>
              <a:gd name="T22" fmla="*/ 799520 w 42"/>
              <a:gd name="T23" fmla="*/ 2392326 h 86"/>
              <a:gd name="T24" fmla="*/ 799520 w 42"/>
              <a:gd name="T25" fmla="*/ 1107558 h 86"/>
              <a:gd name="T26" fmla="*/ 621849 w 42"/>
              <a:gd name="T27" fmla="*/ 974651 h 86"/>
              <a:gd name="T28" fmla="*/ 488595 w 42"/>
              <a:gd name="T29" fmla="*/ 1107558 h 86"/>
              <a:gd name="T30" fmla="*/ 488595 w 42"/>
              <a:gd name="T31" fmla="*/ 2392326 h 86"/>
              <a:gd name="T32" fmla="*/ 977191 w 42"/>
              <a:gd name="T33" fmla="*/ 2879651 h 86"/>
              <a:gd name="T34" fmla="*/ 1421368 w 42"/>
              <a:gd name="T35" fmla="*/ 2392326 h 86"/>
              <a:gd name="T36" fmla="*/ 1421368 w 42"/>
              <a:gd name="T37" fmla="*/ 708837 h 86"/>
              <a:gd name="T38" fmla="*/ 1421368 w 42"/>
              <a:gd name="T39" fmla="*/ 708837 h 86"/>
              <a:gd name="T40" fmla="*/ 710684 w 42"/>
              <a:gd name="T41" fmla="*/ 0 h 86"/>
              <a:gd name="T42" fmla="*/ 0 w 42"/>
              <a:gd name="T43" fmla="*/ 708837 h 86"/>
              <a:gd name="T44" fmla="*/ 0 w 42"/>
              <a:gd name="T45" fmla="*/ 2879651 h 86"/>
              <a:gd name="T46" fmla="*/ 932773 w 42"/>
              <a:gd name="T47" fmla="*/ 3810000 h 86"/>
              <a:gd name="T48" fmla="*/ 1865546 w 42"/>
              <a:gd name="T49" fmla="*/ 2879651 h 86"/>
              <a:gd name="T50" fmla="*/ 1865546 w 42"/>
              <a:gd name="T51" fmla="*/ 2879651 h 86"/>
              <a:gd name="T52" fmla="*/ 1865546 w 42"/>
              <a:gd name="T53" fmla="*/ 1196163 h 86"/>
              <a:gd name="T54" fmla="*/ 1687875 w 42"/>
              <a:gd name="T55" fmla="*/ 1018953 h 8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82305" tIns="41153" rIns="82305" bIns="41153"/>
          <a:lstStyle/>
          <a:p>
            <a:endParaRPr lang="en-US"/>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767006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693" indent="-403163">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714" indent="-346022">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212" indent="-336498">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891820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32550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44731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D17FDCB-F7F3-4DE9-8CB5-8C6E0A06BF31}" type="datetimeFigureOut">
              <a:rPr lang="en-US"/>
              <a:pPr>
                <a:defRPr/>
              </a:pPr>
              <a:t>5/29/2015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4ACDC5-9608-44E0-BC65-2A0E2AFA7470}" type="slidenum">
              <a:rPr lang="en-US"/>
              <a:pPr>
                <a:defRPr/>
              </a:pPr>
              <a:t>‹#›</a:t>
            </a:fld>
            <a:endParaRPr lang="en-US"/>
          </a:p>
        </p:txBody>
      </p:sp>
    </p:spTree>
    <p:extLst>
      <p:ext uri="{BB962C8B-B14F-4D97-AF65-F5344CB8AC3E}">
        <p14:creationId xmlns:p14="http://schemas.microsoft.com/office/powerpoint/2010/main" val="13019685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020" y="640083"/>
            <a:ext cx="10993965" cy="5577834"/>
          </a:xfrm>
        </p:spPr>
        <p:txBody>
          <a:bodyPr anchor="ctr"/>
          <a:lstStyle>
            <a:lvl1pPr algn="l">
              <a:defRPr sz="5400" b="0"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21962577"/>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ALT1">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020" y="640083"/>
            <a:ext cx="10993965" cy="5577834"/>
          </a:xfrm>
        </p:spPr>
        <p:txBody>
          <a:bodyPr anchor="ctr"/>
          <a:lstStyle>
            <a:lvl1pPr algn="l">
              <a:defRPr sz="5400" b="0"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2140576"/>
      </p:ext>
    </p:extLst>
  </p:cSld>
  <p:clrMapOvr>
    <a:overrideClrMapping bg1="dk1" tx1="lt1" bg2="dk2" tx2="lt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ALT2">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020" y="640083"/>
            <a:ext cx="10993965" cy="5577834"/>
          </a:xfrm>
        </p:spPr>
        <p:txBody>
          <a:bodyPr anchor="ctr"/>
          <a:lstStyle>
            <a:lvl1pPr algn="l">
              <a:defRPr sz="5400" b="0"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09918215"/>
      </p:ext>
    </p:extLst>
  </p:cSld>
  <p:clrMapOvr>
    <a:overrideClrMapping bg1="dk1" tx1="lt1" bg2="dk2" tx2="lt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ALT3">
    <p:bg>
      <p:bgPr>
        <a:solidFill>
          <a:srgbClr val="8080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020" y="640083"/>
            <a:ext cx="10993965" cy="5577834"/>
          </a:xfrm>
        </p:spPr>
        <p:txBody>
          <a:bodyPr anchor="ctr"/>
          <a:lstStyle>
            <a:lvl1pPr algn="l">
              <a:defRPr sz="5400" b="0"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82117330"/>
      </p:ext>
    </p:extLst>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3"/>
          </p:nvPr>
        </p:nvSpPr>
        <p:spPr>
          <a:xfrm>
            <a:off x="599017" y="1223010"/>
            <a:ext cx="5348816"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6243285" y="1223010"/>
            <a:ext cx="5348816"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9E04B86D-50FB-47B4-A231-6205725ADC75}" type="datetimeFigureOut">
              <a:rPr lang="en-US"/>
              <a:pPr>
                <a:defRPr/>
              </a:pPr>
              <a:t>5/29/2015</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1F18B02C-A9BA-44C4-9BED-EEF944796400}" type="slidenum">
              <a:rPr lang="en-US"/>
              <a:pPr>
                <a:defRPr/>
              </a:pPr>
              <a:t>‹#›</a:t>
            </a:fld>
            <a:endParaRPr lang="en-US"/>
          </a:p>
        </p:txBody>
      </p:sp>
    </p:spTree>
    <p:extLst>
      <p:ext uri="{BB962C8B-B14F-4D97-AF65-F5344CB8AC3E}">
        <p14:creationId xmlns:p14="http://schemas.microsoft.com/office/powerpoint/2010/main" val="38728363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3"/>
          </p:nvPr>
        </p:nvSpPr>
        <p:spPr>
          <a:xfrm>
            <a:off x="599023" y="1223010"/>
            <a:ext cx="3439583"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1"/>
          <p:cNvSpPr>
            <a:spLocks noGrp="1"/>
          </p:cNvSpPr>
          <p:nvPr>
            <p:ph sz="quarter" idx="14"/>
          </p:nvPr>
        </p:nvSpPr>
        <p:spPr>
          <a:xfrm>
            <a:off x="4376215" y="1223010"/>
            <a:ext cx="3439583"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1"/>
          <p:cNvSpPr>
            <a:spLocks noGrp="1"/>
          </p:cNvSpPr>
          <p:nvPr>
            <p:ph sz="quarter" idx="17"/>
          </p:nvPr>
        </p:nvSpPr>
        <p:spPr>
          <a:xfrm>
            <a:off x="8153406" y="1223010"/>
            <a:ext cx="3439583"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8"/>
          </p:nvPr>
        </p:nvSpPr>
        <p:spPr/>
        <p:txBody>
          <a:bodyPr/>
          <a:lstStyle>
            <a:lvl1pPr>
              <a:defRPr/>
            </a:lvl1pPr>
          </a:lstStyle>
          <a:p>
            <a:pPr>
              <a:defRPr/>
            </a:pPr>
            <a:fld id="{157AFF94-FBE8-45EE-BBD0-388D9D38D71A}" type="datetimeFigureOut">
              <a:rPr lang="en-US"/>
              <a:pPr>
                <a:defRPr/>
              </a:pPr>
              <a:t>5/29/2015</a:t>
            </a:fld>
            <a:endParaRPr lang="en-US"/>
          </a:p>
        </p:txBody>
      </p:sp>
      <p:sp>
        <p:nvSpPr>
          <p:cNvPr id="7" name="Footer Placeholder 4"/>
          <p:cNvSpPr>
            <a:spLocks noGrp="1"/>
          </p:cNvSpPr>
          <p:nvPr>
            <p:ph type="ftr" sz="quarter" idx="19"/>
          </p:nvPr>
        </p:nvSpPr>
        <p:spPr/>
        <p:txBody>
          <a:bodyPr/>
          <a:lstStyle>
            <a:lvl1pPr>
              <a:defRPr/>
            </a:lvl1pPr>
          </a:lstStyle>
          <a:p>
            <a:pPr>
              <a:defRPr/>
            </a:pPr>
            <a:endParaRPr lang="en-US"/>
          </a:p>
        </p:txBody>
      </p:sp>
      <p:sp>
        <p:nvSpPr>
          <p:cNvPr id="8" name="Slide Number Placeholder 5"/>
          <p:cNvSpPr>
            <a:spLocks noGrp="1"/>
          </p:cNvSpPr>
          <p:nvPr>
            <p:ph type="sldNum" sz="quarter" idx="20"/>
          </p:nvPr>
        </p:nvSpPr>
        <p:spPr/>
        <p:txBody>
          <a:bodyPr/>
          <a:lstStyle>
            <a:lvl1pPr>
              <a:defRPr/>
            </a:lvl1pPr>
          </a:lstStyle>
          <a:p>
            <a:pPr>
              <a:defRPr/>
            </a:pPr>
            <a:fld id="{278AEE4E-848D-4045-9B84-7369FCBFD04A}" type="slidenum">
              <a:rPr lang="en-US"/>
              <a:pPr>
                <a:defRPr/>
              </a:pPr>
              <a:t>‹#›</a:t>
            </a:fld>
            <a:endParaRPr lang="en-US"/>
          </a:p>
        </p:txBody>
      </p:sp>
    </p:spTree>
    <p:extLst>
      <p:ext uri="{BB962C8B-B14F-4D97-AF65-F5344CB8AC3E}">
        <p14:creationId xmlns:p14="http://schemas.microsoft.com/office/powerpoint/2010/main" val="8676512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8544A5-AEBF-471C-B172-BB1EC2188700}" type="datetimeFigureOut">
              <a:rPr lang="en-US"/>
              <a:pPr>
                <a:defRPr/>
              </a:pPr>
              <a:t>5/29/2015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7C96700-6218-44EC-A297-01AF7A1DC282}" type="slidenum">
              <a:rPr lang="en-US"/>
              <a:pPr>
                <a:defRPr/>
              </a:pPr>
              <a:t>‹#›</a:t>
            </a:fld>
            <a:endParaRPr lang="en-US"/>
          </a:p>
        </p:txBody>
      </p:sp>
    </p:spTree>
    <p:extLst>
      <p:ext uri="{BB962C8B-B14F-4D97-AF65-F5344CB8AC3E}">
        <p14:creationId xmlns:p14="http://schemas.microsoft.com/office/powerpoint/2010/main" val="137231638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8488" y="387350"/>
            <a:ext cx="10995025" cy="835025"/>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8488" y="1222375"/>
            <a:ext cx="10995025" cy="4995863"/>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709025" y="6443663"/>
            <a:ext cx="1177925" cy="190500"/>
          </a:xfrm>
          <a:prstGeom prst="rect">
            <a:avLst/>
          </a:prstGeom>
        </p:spPr>
        <p:txBody>
          <a:bodyPr vert="horz" lIns="91440" tIns="45720" rIns="91440" bIns="45720" rtlCol="0" anchor="ctr"/>
          <a:lstStyle>
            <a:lvl1pPr algn="l" eaLnBrk="1" fontAlgn="auto" hangingPunct="1">
              <a:spcBef>
                <a:spcPts val="0"/>
              </a:spcBef>
              <a:spcAft>
                <a:spcPts val="0"/>
              </a:spcAft>
              <a:defRPr sz="750" smtClean="0">
                <a:solidFill>
                  <a:srgbClr val="595959">
                    <a:lumMod val="40000"/>
                    <a:lumOff val="60000"/>
                  </a:srgbClr>
                </a:solidFill>
                <a:latin typeface="+mn-lt"/>
              </a:defRPr>
            </a:lvl1pPr>
          </a:lstStyle>
          <a:p>
            <a:pPr>
              <a:defRPr/>
            </a:pPr>
            <a:fld id="{CF8FB68E-43D2-492C-B7EB-3389E86E8A8D}" type="datetimeFigureOut">
              <a:rPr lang="en-US"/>
              <a:pPr>
                <a:defRPr/>
              </a:pPr>
              <a:t>5/29/2015</a:t>
            </a:fld>
            <a:endParaRPr lang="en-US"/>
          </a:p>
        </p:txBody>
      </p:sp>
      <p:sp>
        <p:nvSpPr>
          <p:cNvPr id="5" name="Footer Placeholder 4"/>
          <p:cNvSpPr>
            <a:spLocks noGrp="1"/>
          </p:cNvSpPr>
          <p:nvPr>
            <p:ph type="ftr" sz="quarter" idx="3"/>
          </p:nvPr>
        </p:nvSpPr>
        <p:spPr>
          <a:xfrm>
            <a:off x="1944688" y="6443663"/>
            <a:ext cx="3860800" cy="190500"/>
          </a:xfrm>
          <a:prstGeom prst="rect">
            <a:avLst/>
          </a:prstGeom>
        </p:spPr>
        <p:txBody>
          <a:bodyPr vert="horz" lIns="91440" tIns="45720" rIns="91440" bIns="45720" rtlCol="0" anchor="ctr"/>
          <a:lstStyle>
            <a:lvl1pPr algn="l" eaLnBrk="1" fontAlgn="auto" hangingPunct="1">
              <a:spcBef>
                <a:spcPts val="0"/>
              </a:spcBef>
              <a:spcAft>
                <a:spcPts val="0"/>
              </a:spcAft>
              <a:defRPr sz="750">
                <a:solidFill>
                  <a:srgbClr val="595959">
                    <a:lumMod val="40000"/>
                    <a:lumOff val="60000"/>
                  </a:srgbClr>
                </a:solidFill>
                <a:latin typeface="+mn-lt"/>
              </a:defRPr>
            </a:lvl1pPr>
          </a:lstStyle>
          <a:p>
            <a:pPr>
              <a:defRPr/>
            </a:pPr>
            <a:endParaRPr lang="en-US"/>
          </a:p>
        </p:txBody>
      </p:sp>
      <p:sp>
        <p:nvSpPr>
          <p:cNvPr id="6" name="Slide Number Placeholder 5"/>
          <p:cNvSpPr>
            <a:spLocks noGrp="1"/>
          </p:cNvSpPr>
          <p:nvPr>
            <p:ph type="sldNum" sz="quarter" idx="4"/>
          </p:nvPr>
        </p:nvSpPr>
        <p:spPr>
          <a:xfrm>
            <a:off x="598488" y="6443663"/>
            <a:ext cx="582612" cy="190500"/>
          </a:xfrm>
          <a:prstGeom prst="rect">
            <a:avLst/>
          </a:prstGeom>
        </p:spPr>
        <p:txBody>
          <a:bodyPr vert="horz" lIns="91440" tIns="45720" rIns="91440" bIns="45720" rtlCol="0" anchor="ctr"/>
          <a:lstStyle>
            <a:lvl1pPr algn="l" eaLnBrk="1" fontAlgn="auto" hangingPunct="1">
              <a:spcBef>
                <a:spcPts val="0"/>
              </a:spcBef>
              <a:spcAft>
                <a:spcPts val="0"/>
              </a:spcAft>
              <a:defRPr sz="750" smtClean="0">
                <a:solidFill>
                  <a:srgbClr val="595959">
                    <a:lumMod val="40000"/>
                    <a:lumOff val="60000"/>
                  </a:srgbClr>
                </a:solidFill>
                <a:latin typeface="+mn-lt"/>
              </a:defRPr>
            </a:lvl1pPr>
          </a:lstStyle>
          <a:p>
            <a:pPr>
              <a:defRPr/>
            </a:pPr>
            <a:fld id="{90198DC4-CA2E-409C-81F3-E554C77ED1D6}" type="slidenum">
              <a:rPr lang="en-US"/>
              <a:pPr>
                <a:defRPr/>
              </a:pPr>
              <a:t>‹#›</a:t>
            </a:fld>
            <a:endParaRPr lang="en-US"/>
          </a:p>
        </p:txBody>
      </p:sp>
      <p:grpSp>
        <p:nvGrpSpPr>
          <p:cNvPr id="22" name="Group 21"/>
          <p:cNvGrpSpPr/>
          <p:nvPr/>
        </p:nvGrpSpPr>
        <p:grpSpPr>
          <a:xfrm>
            <a:off x="10306054" y="6467985"/>
            <a:ext cx="1141999" cy="122438"/>
            <a:chOff x="-3475038" y="1493838"/>
            <a:chExt cx="7240588" cy="1035050"/>
          </a:xfrm>
          <a:solidFill>
            <a:schemeClr val="tx2">
              <a:lumMod val="40000"/>
              <a:lumOff val="60000"/>
            </a:schemeClr>
          </a:solidFill>
        </p:grpSpPr>
        <p:sp>
          <p:nvSpPr>
            <p:cNvPr id="10" name="Freeform 7"/>
            <p:cNvSpPr>
              <a:spLocks/>
            </p:cNvSpPr>
            <p:nvPr/>
          </p:nvSpPr>
          <p:spPr bwMode="auto">
            <a:xfrm>
              <a:off x="-3475038" y="1562101"/>
              <a:ext cx="977900" cy="949325"/>
            </a:xfrm>
            <a:custGeom>
              <a:avLst/>
              <a:gdLst>
                <a:gd name="T0" fmla="*/ 0 w 616"/>
                <a:gd name="T1" fmla="*/ 0 h 598"/>
                <a:gd name="T2" fmla="*/ 94 w 616"/>
                <a:gd name="T3" fmla="*/ 0 h 598"/>
                <a:gd name="T4" fmla="*/ 278 w 616"/>
                <a:gd name="T5" fmla="*/ 418 h 598"/>
                <a:gd name="T6" fmla="*/ 291 w 616"/>
                <a:gd name="T7" fmla="*/ 447 h 598"/>
                <a:gd name="T8" fmla="*/ 300 w 616"/>
                <a:gd name="T9" fmla="*/ 470 h 598"/>
                <a:gd name="T10" fmla="*/ 306 w 616"/>
                <a:gd name="T11" fmla="*/ 490 h 598"/>
                <a:gd name="T12" fmla="*/ 309 w 616"/>
                <a:gd name="T13" fmla="*/ 490 h 598"/>
                <a:gd name="T14" fmla="*/ 320 w 616"/>
                <a:gd name="T15" fmla="*/ 459 h 598"/>
                <a:gd name="T16" fmla="*/ 329 w 616"/>
                <a:gd name="T17" fmla="*/ 434 h 598"/>
                <a:gd name="T18" fmla="*/ 338 w 616"/>
                <a:gd name="T19" fmla="*/ 416 h 598"/>
                <a:gd name="T20" fmla="*/ 527 w 616"/>
                <a:gd name="T21" fmla="*/ 0 h 598"/>
                <a:gd name="T22" fmla="*/ 616 w 616"/>
                <a:gd name="T23" fmla="*/ 0 h 598"/>
                <a:gd name="T24" fmla="*/ 616 w 616"/>
                <a:gd name="T25" fmla="*/ 598 h 598"/>
                <a:gd name="T26" fmla="*/ 545 w 616"/>
                <a:gd name="T27" fmla="*/ 598 h 598"/>
                <a:gd name="T28" fmla="*/ 545 w 616"/>
                <a:gd name="T29" fmla="*/ 197 h 598"/>
                <a:gd name="T30" fmla="*/ 545 w 616"/>
                <a:gd name="T31" fmla="*/ 162 h 598"/>
                <a:gd name="T32" fmla="*/ 547 w 616"/>
                <a:gd name="T33" fmla="*/ 124 h 598"/>
                <a:gd name="T34" fmla="*/ 551 w 616"/>
                <a:gd name="T35" fmla="*/ 81 h 598"/>
                <a:gd name="T36" fmla="*/ 550 w 616"/>
                <a:gd name="T37" fmla="*/ 81 h 598"/>
                <a:gd name="T38" fmla="*/ 543 w 616"/>
                <a:gd name="T39" fmla="*/ 106 h 598"/>
                <a:gd name="T40" fmla="*/ 537 w 616"/>
                <a:gd name="T41" fmla="*/ 125 h 598"/>
                <a:gd name="T42" fmla="*/ 532 w 616"/>
                <a:gd name="T43" fmla="*/ 139 h 598"/>
                <a:gd name="T44" fmla="*/ 325 w 616"/>
                <a:gd name="T45" fmla="*/ 598 h 598"/>
                <a:gd name="T46" fmla="*/ 291 w 616"/>
                <a:gd name="T47" fmla="*/ 598 h 598"/>
                <a:gd name="T48" fmla="*/ 84 w 616"/>
                <a:gd name="T49" fmla="*/ 143 h 598"/>
                <a:gd name="T50" fmla="*/ 79 w 616"/>
                <a:gd name="T51" fmla="*/ 126 h 598"/>
                <a:gd name="T52" fmla="*/ 73 w 616"/>
                <a:gd name="T53" fmla="*/ 107 h 598"/>
                <a:gd name="T54" fmla="*/ 66 w 616"/>
                <a:gd name="T55" fmla="*/ 81 h 598"/>
                <a:gd name="T56" fmla="*/ 65 w 616"/>
                <a:gd name="T57" fmla="*/ 81 h 598"/>
                <a:gd name="T58" fmla="*/ 66 w 616"/>
                <a:gd name="T59" fmla="*/ 110 h 598"/>
                <a:gd name="T60" fmla="*/ 68 w 616"/>
                <a:gd name="T61" fmla="*/ 149 h 598"/>
                <a:gd name="T62" fmla="*/ 68 w 616"/>
                <a:gd name="T63" fmla="*/ 197 h 598"/>
                <a:gd name="T64" fmla="*/ 68 w 616"/>
                <a:gd name="T65" fmla="*/ 598 h 598"/>
                <a:gd name="T66" fmla="*/ 0 w 616"/>
                <a:gd name="T67" fmla="*/ 598 h 598"/>
                <a:gd name="T68" fmla="*/ 0 w 616"/>
                <a:gd name="T69"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598">
                  <a:moveTo>
                    <a:pt x="0" y="0"/>
                  </a:moveTo>
                  <a:lnTo>
                    <a:pt x="94" y="0"/>
                  </a:lnTo>
                  <a:lnTo>
                    <a:pt x="278" y="418"/>
                  </a:lnTo>
                  <a:lnTo>
                    <a:pt x="291" y="447"/>
                  </a:lnTo>
                  <a:lnTo>
                    <a:pt x="300" y="470"/>
                  </a:lnTo>
                  <a:lnTo>
                    <a:pt x="306" y="490"/>
                  </a:lnTo>
                  <a:lnTo>
                    <a:pt x="309" y="490"/>
                  </a:lnTo>
                  <a:lnTo>
                    <a:pt x="320" y="459"/>
                  </a:lnTo>
                  <a:lnTo>
                    <a:pt x="329" y="434"/>
                  </a:lnTo>
                  <a:lnTo>
                    <a:pt x="338" y="416"/>
                  </a:lnTo>
                  <a:lnTo>
                    <a:pt x="527" y="0"/>
                  </a:lnTo>
                  <a:lnTo>
                    <a:pt x="616" y="0"/>
                  </a:lnTo>
                  <a:lnTo>
                    <a:pt x="616" y="598"/>
                  </a:lnTo>
                  <a:lnTo>
                    <a:pt x="545" y="598"/>
                  </a:lnTo>
                  <a:lnTo>
                    <a:pt x="545" y="197"/>
                  </a:lnTo>
                  <a:lnTo>
                    <a:pt x="545" y="162"/>
                  </a:lnTo>
                  <a:lnTo>
                    <a:pt x="547" y="124"/>
                  </a:lnTo>
                  <a:lnTo>
                    <a:pt x="551" y="81"/>
                  </a:lnTo>
                  <a:lnTo>
                    <a:pt x="550" y="81"/>
                  </a:lnTo>
                  <a:lnTo>
                    <a:pt x="543" y="106"/>
                  </a:lnTo>
                  <a:lnTo>
                    <a:pt x="537" y="125"/>
                  </a:lnTo>
                  <a:lnTo>
                    <a:pt x="532" y="139"/>
                  </a:lnTo>
                  <a:lnTo>
                    <a:pt x="325" y="598"/>
                  </a:lnTo>
                  <a:lnTo>
                    <a:pt x="291" y="598"/>
                  </a:lnTo>
                  <a:lnTo>
                    <a:pt x="84" y="143"/>
                  </a:lnTo>
                  <a:lnTo>
                    <a:pt x="79" y="126"/>
                  </a:lnTo>
                  <a:lnTo>
                    <a:pt x="73" y="107"/>
                  </a:lnTo>
                  <a:lnTo>
                    <a:pt x="66" y="81"/>
                  </a:lnTo>
                  <a:lnTo>
                    <a:pt x="65" y="81"/>
                  </a:lnTo>
                  <a:lnTo>
                    <a:pt x="66" y="110"/>
                  </a:lnTo>
                  <a:lnTo>
                    <a:pt x="68" y="149"/>
                  </a:lnTo>
                  <a:lnTo>
                    <a:pt x="68" y="197"/>
                  </a:lnTo>
                  <a:lnTo>
                    <a:pt x="68" y="598"/>
                  </a:lnTo>
                  <a:lnTo>
                    <a:pt x="0" y="598"/>
                  </a:lnTo>
                  <a:lnTo>
                    <a:pt x="0"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1" name="Freeform 8"/>
            <p:cNvSpPr>
              <a:spLocks noEditPoints="1"/>
            </p:cNvSpPr>
            <p:nvPr/>
          </p:nvSpPr>
          <p:spPr bwMode="auto">
            <a:xfrm>
              <a:off x="-2281238" y="1520826"/>
              <a:ext cx="142875" cy="990600"/>
            </a:xfrm>
            <a:custGeom>
              <a:avLst/>
              <a:gdLst>
                <a:gd name="T0" fmla="*/ 9 w 90"/>
                <a:gd name="T1" fmla="*/ 197 h 624"/>
                <a:gd name="T2" fmla="*/ 77 w 90"/>
                <a:gd name="T3" fmla="*/ 197 h 624"/>
                <a:gd name="T4" fmla="*/ 77 w 90"/>
                <a:gd name="T5" fmla="*/ 624 h 624"/>
                <a:gd name="T6" fmla="*/ 9 w 90"/>
                <a:gd name="T7" fmla="*/ 624 h 624"/>
                <a:gd name="T8" fmla="*/ 9 w 90"/>
                <a:gd name="T9" fmla="*/ 197 h 624"/>
                <a:gd name="T10" fmla="*/ 44 w 90"/>
                <a:gd name="T11" fmla="*/ 0 h 624"/>
                <a:gd name="T12" fmla="*/ 62 w 90"/>
                <a:gd name="T13" fmla="*/ 4 h 624"/>
                <a:gd name="T14" fmla="*/ 76 w 90"/>
                <a:gd name="T15" fmla="*/ 14 h 624"/>
                <a:gd name="T16" fmla="*/ 85 w 90"/>
                <a:gd name="T17" fmla="*/ 28 h 624"/>
                <a:gd name="T18" fmla="*/ 90 w 90"/>
                <a:gd name="T19" fmla="*/ 44 h 624"/>
                <a:gd name="T20" fmla="*/ 85 w 90"/>
                <a:gd name="T21" fmla="*/ 62 h 624"/>
                <a:gd name="T22" fmla="*/ 76 w 90"/>
                <a:gd name="T23" fmla="*/ 76 h 624"/>
                <a:gd name="T24" fmla="*/ 62 w 90"/>
                <a:gd name="T25" fmla="*/ 86 h 624"/>
                <a:gd name="T26" fmla="*/ 44 w 90"/>
                <a:gd name="T27" fmla="*/ 89 h 624"/>
                <a:gd name="T28" fmla="*/ 26 w 90"/>
                <a:gd name="T29" fmla="*/ 86 h 624"/>
                <a:gd name="T30" fmla="*/ 12 w 90"/>
                <a:gd name="T31" fmla="*/ 76 h 624"/>
                <a:gd name="T32" fmla="*/ 2 w 90"/>
                <a:gd name="T33" fmla="*/ 62 h 624"/>
                <a:gd name="T34" fmla="*/ 0 w 90"/>
                <a:gd name="T35" fmla="*/ 44 h 624"/>
                <a:gd name="T36" fmla="*/ 2 w 90"/>
                <a:gd name="T37" fmla="*/ 28 h 624"/>
                <a:gd name="T38" fmla="*/ 12 w 90"/>
                <a:gd name="T39" fmla="*/ 14 h 624"/>
                <a:gd name="T40" fmla="*/ 26 w 90"/>
                <a:gd name="T41" fmla="*/ 4 h 624"/>
                <a:gd name="T42" fmla="*/ 44 w 90"/>
                <a:gd name="T43"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624">
                  <a:moveTo>
                    <a:pt x="9" y="197"/>
                  </a:moveTo>
                  <a:lnTo>
                    <a:pt x="77" y="197"/>
                  </a:lnTo>
                  <a:lnTo>
                    <a:pt x="77" y="624"/>
                  </a:lnTo>
                  <a:lnTo>
                    <a:pt x="9" y="624"/>
                  </a:lnTo>
                  <a:lnTo>
                    <a:pt x="9" y="197"/>
                  </a:lnTo>
                  <a:close/>
                  <a:moveTo>
                    <a:pt x="44" y="0"/>
                  </a:moveTo>
                  <a:lnTo>
                    <a:pt x="62" y="4"/>
                  </a:lnTo>
                  <a:lnTo>
                    <a:pt x="76" y="14"/>
                  </a:lnTo>
                  <a:lnTo>
                    <a:pt x="85" y="28"/>
                  </a:lnTo>
                  <a:lnTo>
                    <a:pt x="90" y="44"/>
                  </a:lnTo>
                  <a:lnTo>
                    <a:pt x="85" y="62"/>
                  </a:lnTo>
                  <a:lnTo>
                    <a:pt x="76" y="76"/>
                  </a:lnTo>
                  <a:lnTo>
                    <a:pt x="62" y="86"/>
                  </a:lnTo>
                  <a:lnTo>
                    <a:pt x="44" y="89"/>
                  </a:lnTo>
                  <a:lnTo>
                    <a:pt x="26" y="86"/>
                  </a:lnTo>
                  <a:lnTo>
                    <a:pt x="12" y="76"/>
                  </a:lnTo>
                  <a:lnTo>
                    <a:pt x="2" y="62"/>
                  </a:lnTo>
                  <a:lnTo>
                    <a:pt x="0" y="44"/>
                  </a:lnTo>
                  <a:lnTo>
                    <a:pt x="2" y="28"/>
                  </a:lnTo>
                  <a:lnTo>
                    <a:pt x="12" y="14"/>
                  </a:lnTo>
                  <a:lnTo>
                    <a:pt x="26" y="4"/>
                  </a:lnTo>
                  <a:lnTo>
                    <a:pt x="44"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2" name="Freeform 9"/>
            <p:cNvSpPr>
              <a:spLocks/>
            </p:cNvSpPr>
            <p:nvPr/>
          </p:nvSpPr>
          <p:spPr bwMode="auto">
            <a:xfrm>
              <a:off x="-1993900" y="1817688"/>
              <a:ext cx="514350" cy="711200"/>
            </a:xfrm>
            <a:custGeom>
              <a:avLst/>
              <a:gdLst>
                <a:gd name="T0" fmla="*/ 223 w 324"/>
                <a:gd name="T1" fmla="*/ 0 h 448"/>
                <a:gd name="T2" fmla="*/ 259 w 324"/>
                <a:gd name="T3" fmla="*/ 3 h 448"/>
                <a:gd name="T4" fmla="*/ 292 w 324"/>
                <a:gd name="T5" fmla="*/ 10 h 448"/>
                <a:gd name="T6" fmla="*/ 324 w 324"/>
                <a:gd name="T7" fmla="*/ 22 h 448"/>
                <a:gd name="T8" fmla="*/ 324 w 324"/>
                <a:gd name="T9" fmla="*/ 92 h 448"/>
                <a:gd name="T10" fmla="*/ 291 w 324"/>
                <a:gd name="T11" fmla="*/ 74 h 448"/>
                <a:gd name="T12" fmla="*/ 256 w 324"/>
                <a:gd name="T13" fmla="*/ 62 h 448"/>
                <a:gd name="T14" fmla="*/ 220 w 324"/>
                <a:gd name="T15" fmla="*/ 58 h 448"/>
                <a:gd name="T16" fmla="*/ 190 w 324"/>
                <a:gd name="T17" fmla="*/ 61 h 448"/>
                <a:gd name="T18" fmla="*/ 161 w 324"/>
                <a:gd name="T19" fmla="*/ 69 h 448"/>
                <a:gd name="T20" fmla="*/ 136 w 324"/>
                <a:gd name="T21" fmla="*/ 83 h 448"/>
                <a:gd name="T22" fmla="*/ 113 w 324"/>
                <a:gd name="T23" fmla="*/ 104 h 448"/>
                <a:gd name="T24" fmla="*/ 94 w 324"/>
                <a:gd name="T25" fmla="*/ 129 h 448"/>
                <a:gd name="T26" fmla="*/ 80 w 324"/>
                <a:gd name="T27" fmla="*/ 158 h 448"/>
                <a:gd name="T28" fmla="*/ 73 w 324"/>
                <a:gd name="T29" fmla="*/ 191 h 448"/>
                <a:gd name="T30" fmla="*/ 71 w 324"/>
                <a:gd name="T31" fmla="*/ 227 h 448"/>
                <a:gd name="T32" fmla="*/ 72 w 324"/>
                <a:gd name="T33" fmla="*/ 264 h 448"/>
                <a:gd name="T34" fmla="*/ 80 w 324"/>
                <a:gd name="T35" fmla="*/ 295 h 448"/>
                <a:gd name="T36" fmla="*/ 93 w 324"/>
                <a:gd name="T37" fmla="*/ 322 h 448"/>
                <a:gd name="T38" fmla="*/ 109 w 324"/>
                <a:gd name="T39" fmla="*/ 345 h 448"/>
                <a:gd name="T40" fmla="*/ 131 w 324"/>
                <a:gd name="T41" fmla="*/ 365 h 448"/>
                <a:gd name="T42" fmla="*/ 156 w 324"/>
                <a:gd name="T43" fmla="*/ 379 h 448"/>
                <a:gd name="T44" fmla="*/ 184 w 324"/>
                <a:gd name="T45" fmla="*/ 387 h 448"/>
                <a:gd name="T46" fmla="*/ 216 w 324"/>
                <a:gd name="T47" fmla="*/ 390 h 448"/>
                <a:gd name="T48" fmla="*/ 253 w 324"/>
                <a:gd name="T49" fmla="*/ 386 h 448"/>
                <a:gd name="T50" fmla="*/ 288 w 324"/>
                <a:gd name="T51" fmla="*/ 373 h 448"/>
                <a:gd name="T52" fmla="*/ 323 w 324"/>
                <a:gd name="T53" fmla="*/ 352 h 448"/>
                <a:gd name="T54" fmla="*/ 323 w 324"/>
                <a:gd name="T55" fmla="*/ 417 h 448"/>
                <a:gd name="T56" fmla="*/ 296 w 324"/>
                <a:gd name="T57" fmla="*/ 431 h 448"/>
                <a:gd name="T58" fmla="*/ 269 w 324"/>
                <a:gd name="T59" fmla="*/ 440 h 448"/>
                <a:gd name="T60" fmla="*/ 237 w 324"/>
                <a:gd name="T61" fmla="*/ 447 h 448"/>
                <a:gd name="T62" fmla="*/ 205 w 324"/>
                <a:gd name="T63" fmla="*/ 448 h 448"/>
                <a:gd name="T64" fmla="*/ 169 w 324"/>
                <a:gd name="T65" fmla="*/ 445 h 448"/>
                <a:gd name="T66" fmla="*/ 136 w 324"/>
                <a:gd name="T67" fmla="*/ 438 h 448"/>
                <a:gd name="T68" fmla="*/ 105 w 324"/>
                <a:gd name="T69" fmla="*/ 426 h 448"/>
                <a:gd name="T70" fmla="*/ 79 w 324"/>
                <a:gd name="T71" fmla="*/ 409 h 448"/>
                <a:gd name="T72" fmla="*/ 55 w 324"/>
                <a:gd name="T73" fmla="*/ 387 h 448"/>
                <a:gd name="T74" fmla="*/ 35 w 324"/>
                <a:gd name="T75" fmla="*/ 362 h 448"/>
                <a:gd name="T76" fmla="*/ 19 w 324"/>
                <a:gd name="T77" fmla="*/ 334 h 448"/>
                <a:gd name="T78" fmla="*/ 8 w 324"/>
                <a:gd name="T79" fmla="*/ 304 h 448"/>
                <a:gd name="T80" fmla="*/ 1 w 324"/>
                <a:gd name="T81" fmla="*/ 270 h 448"/>
                <a:gd name="T82" fmla="*/ 0 w 324"/>
                <a:gd name="T83" fmla="*/ 234 h 448"/>
                <a:gd name="T84" fmla="*/ 1 w 324"/>
                <a:gd name="T85" fmla="*/ 194 h 448"/>
                <a:gd name="T86" fmla="*/ 10 w 324"/>
                <a:gd name="T87" fmla="*/ 157 h 448"/>
                <a:gd name="T88" fmla="*/ 21 w 324"/>
                <a:gd name="T89" fmla="*/ 122 h 448"/>
                <a:gd name="T90" fmla="*/ 39 w 324"/>
                <a:gd name="T91" fmla="*/ 92 h 448"/>
                <a:gd name="T92" fmla="*/ 60 w 324"/>
                <a:gd name="T93" fmla="*/ 64 h 448"/>
                <a:gd name="T94" fmla="*/ 86 w 324"/>
                <a:gd name="T95" fmla="*/ 42 h 448"/>
                <a:gd name="T96" fmla="*/ 115 w 324"/>
                <a:gd name="T97" fmla="*/ 24 h 448"/>
                <a:gd name="T98" fmla="*/ 148 w 324"/>
                <a:gd name="T99" fmla="*/ 10 h 448"/>
                <a:gd name="T100" fmla="*/ 184 w 324"/>
                <a:gd name="T101" fmla="*/ 3 h 448"/>
                <a:gd name="T102" fmla="*/ 223 w 324"/>
                <a:gd name="T10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448">
                  <a:moveTo>
                    <a:pt x="223" y="0"/>
                  </a:moveTo>
                  <a:lnTo>
                    <a:pt x="259" y="3"/>
                  </a:lnTo>
                  <a:lnTo>
                    <a:pt x="292" y="10"/>
                  </a:lnTo>
                  <a:lnTo>
                    <a:pt x="324" y="22"/>
                  </a:lnTo>
                  <a:lnTo>
                    <a:pt x="324" y="92"/>
                  </a:lnTo>
                  <a:lnTo>
                    <a:pt x="291" y="74"/>
                  </a:lnTo>
                  <a:lnTo>
                    <a:pt x="256" y="62"/>
                  </a:lnTo>
                  <a:lnTo>
                    <a:pt x="220" y="58"/>
                  </a:lnTo>
                  <a:lnTo>
                    <a:pt x="190" y="61"/>
                  </a:lnTo>
                  <a:lnTo>
                    <a:pt x="161" y="69"/>
                  </a:lnTo>
                  <a:lnTo>
                    <a:pt x="136" y="83"/>
                  </a:lnTo>
                  <a:lnTo>
                    <a:pt x="113" y="104"/>
                  </a:lnTo>
                  <a:lnTo>
                    <a:pt x="94" y="129"/>
                  </a:lnTo>
                  <a:lnTo>
                    <a:pt x="80" y="158"/>
                  </a:lnTo>
                  <a:lnTo>
                    <a:pt x="73" y="191"/>
                  </a:lnTo>
                  <a:lnTo>
                    <a:pt x="71" y="227"/>
                  </a:lnTo>
                  <a:lnTo>
                    <a:pt x="72" y="264"/>
                  </a:lnTo>
                  <a:lnTo>
                    <a:pt x="80" y="295"/>
                  </a:lnTo>
                  <a:lnTo>
                    <a:pt x="93" y="322"/>
                  </a:lnTo>
                  <a:lnTo>
                    <a:pt x="109" y="345"/>
                  </a:lnTo>
                  <a:lnTo>
                    <a:pt x="131" y="365"/>
                  </a:lnTo>
                  <a:lnTo>
                    <a:pt x="156" y="379"/>
                  </a:lnTo>
                  <a:lnTo>
                    <a:pt x="184" y="387"/>
                  </a:lnTo>
                  <a:lnTo>
                    <a:pt x="216" y="390"/>
                  </a:lnTo>
                  <a:lnTo>
                    <a:pt x="253" y="386"/>
                  </a:lnTo>
                  <a:lnTo>
                    <a:pt x="288" y="373"/>
                  </a:lnTo>
                  <a:lnTo>
                    <a:pt x="323" y="352"/>
                  </a:lnTo>
                  <a:lnTo>
                    <a:pt x="323" y="417"/>
                  </a:lnTo>
                  <a:lnTo>
                    <a:pt x="296" y="431"/>
                  </a:lnTo>
                  <a:lnTo>
                    <a:pt x="269" y="440"/>
                  </a:lnTo>
                  <a:lnTo>
                    <a:pt x="237" y="447"/>
                  </a:lnTo>
                  <a:lnTo>
                    <a:pt x="205" y="448"/>
                  </a:lnTo>
                  <a:lnTo>
                    <a:pt x="169" y="445"/>
                  </a:lnTo>
                  <a:lnTo>
                    <a:pt x="136" y="438"/>
                  </a:lnTo>
                  <a:lnTo>
                    <a:pt x="105" y="426"/>
                  </a:lnTo>
                  <a:lnTo>
                    <a:pt x="79" y="409"/>
                  </a:lnTo>
                  <a:lnTo>
                    <a:pt x="55" y="387"/>
                  </a:lnTo>
                  <a:lnTo>
                    <a:pt x="35" y="362"/>
                  </a:lnTo>
                  <a:lnTo>
                    <a:pt x="19" y="334"/>
                  </a:lnTo>
                  <a:lnTo>
                    <a:pt x="8" y="304"/>
                  </a:lnTo>
                  <a:lnTo>
                    <a:pt x="1" y="270"/>
                  </a:lnTo>
                  <a:lnTo>
                    <a:pt x="0" y="234"/>
                  </a:lnTo>
                  <a:lnTo>
                    <a:pt x="1" y="194"/>
                  </a:lnTo>
                  <a:lnTo>
                    <a:pt x="10" y="157"/>
                  </a:lnTo>
                  <a:lnTo>
                    <a:pt x="21" y="122"/>
                  </a:lnTo>
                  <a:lnTo>
                    <a:pt x="39" y="92"/>
                  </a:lnTo>
                  <a:lnTo>
                    <a:pt x="60" y="64"/>
                  </a:lnTo>
                  <a:lnTo>
                    <a:pt x="86" y="42"/>
                  </a:lnTo>
                  <a:lnTo>
                    <a:pt x="115" y="24"/>
                  </a:lnTo>
                  <a:lnTo>
                    <a:pt x="148" y="10"/>
                  </a:lnTo>
                  <a:lnTo>
                    <a:pt x="184" y="3"/>
                  </a:lnTo>
                  <a:lnTo>
                    <a:pt x="223"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3" name="Freeform 10"/>
            <p:cNvSpPr>
              <a:spLocks/>
            </p:cNvSpPr>
            <p:nvPr/>
          </p:nvSpPr>
          <p:spPr bwMode="auto">
            <a:xfrm>
              <a:off x="-1323975" y="1822451"/>
              <a:ext cx="355600" cy="688975"/>
            </a:xfrm>
            <a:custGeom>
              <a:avLst/>
              <a:gdLst>
                <a:gd name="T0" fmla="*/ 184 w 224"/>
                <a:gd name="T1" fmla="*/ 0 h 434"/>
                <a:gd name="T2" fmla="*/ 208 w 224"/>
                <a:gd name="T3" fmla="*/ 1 h 434"/>
                <a:gd name="T4" fmla="*/ 224 w 224"/>
                <a:gd name="T5" fmla="*/ 5 h 434"/>
                <a:gd name="T6" fmla="*/ 224 w 224"/>
                <a:gd name="T7" fmla="*/ 76 h 434"/>
                <a:gd name="T8" fmla="*/ 211 w 224"/>
                <a:gd name="T9" fmla="*/ 69 h 434"/>
                <a:gd name="T10" fmla="*/ 194 w 224"/>
                <a:gd name="T11" fmla="*/ 65 h 434"/>
                <a:gd name="T12" fmla="*/ 173 w 224"/>
                <a:gd name="T13" fmla="*/ 62 h 434"/>
                <a:gd name="T14" fmla="*/ 152 w 224"/>
                <a:gd name="T15" fmla="*/ 65 h 434"/>
                <a:gd name="T16" fmla="*/ 134 w 224"/>
                <a:gd name="T17" fmla="*/ 72 h 434"/>
                <a:gd name="T18" fmla="*/ 116 w 224"/>
                <a:gd name="T19" fmla="*/ 84 h 434"/>
                <a:gd name="T20" fmla="*/ 103 w 224"/>
                <a:gd name="T21" fmla="*/ 101 h 434"/>
                <a:gd name="T22" fmla="*/ 87 w 224"/>
                <a:gd name="T23" fmla="*/ 123 h 434"/>
                <a:gd name="T24" fmla="*/ 78 w 224"/>
                <a:gd name="T25" fmla="*/ 151 h 434"/>
                <a:gd name="T26" fmla="*/ 72 w 224"/>
                <a:gd name="T27" fmla="*/ 181 h 434"/>
                <a:gd name="T28" fmla="*/ 69 w 224"/>
                <a:gd name="T29" fmla="*/ 216 h 434"/>
                <a:gd name="T30" fmla="*/ 69 w 224"/>
                <a:gd name="T31" fmla="*/ 434 h 434"/>
                <a:gd name="T32" fmla="*/ 0 w 224"/>
                <a:gd name="T33" fmla="*/ 434 h 434"/>
                <a:gd name="T34" fmla="*/ 0 w 224"/>
                <a:gd name="T35" fmla="*/ 7 h 434"/>
                <a:gd name="T36" fmla="*/ 69 w 224"/>
                <a:gd name="T37" fmla="*/ 7 h 434"/>
                <a:gd name="T38" fmla="*/ 69 w 224"/>
                <a:gd name="T39" fmla="*/ 96 h 434"/>
                <a:gd name="T40" fmla="*/ 71 w 224"/>
                <a:gd name="T41" fmla="*/ 96 h 434"/>
                <a:gd name="T42" fmla="*/ 83 w 224"/>
                <a:gd name="T43" fmla="*/ 66 h 434"/>
                <a:gd name="T44" fmla="*/ 98 w 224"/>
                <a:gd name="T45" fmla="*/ 43 h 434"/>
                <a:gd name="T46" fmla="*/ 118 w 224"/>
                <a:gd name="T47" fmla="*/ 23 h 434"/>
                <a:gd name="T48" fmla="*/ 139 w 224"/>
                <a:gd name="T49" fmla="*/ 10 h 434"/>
                <a:gd name="T50" fmla="*/ 161 w 224"/>
                <a:gd name="T51" fmla="*/ 3 h 434"/>
                <a:gd name="T52" fmla="*/ 184 w 224"/>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434">
                  <a:moveTo>
                    <a:pt x="184" y="0"/>
                  </a:moveTo>
                  <a:lnTo>
                    <a:pt x="208" y="1"/>
                  </a:lnTo>
                  <a:lnTo>
                    <a:pt x="224" y="5"/>
                  </a:lnTo>
                  <a:lnTo>
                    <a:pt x="224" y="76"/>
                  </a:lnTo>
                  <a:lnTo>
                    <a:pt x="211" y="69"/>
                  </a:lnTo>
                  <a:lnTo>
                    <a:pt x="194" y="65"/>
                  </a:lnTo>
                  <a:lnTo>
                    <a:pt x="173" y="62"/>
                  </a:lnTo>
                  <a:lnTo>
                    <a:pt x="152" y="65"/>
                  </a:lnTo>
                  <a:lnTo>
                    <a:pt x="134" y="72"/>
                  </a:lnTo>
                  <a:lnTo>
                    <a:pt x="116" y="84"/>
                  </a:lnTo>
                  <a:lnTo>
                    <a:pt x="103" y="101"/>
                  </a:lnTo>
                  <a:lnTo>
                    <a:pt x="87" y="123"/>
                  </a:lnTo>
                  <a:lnTo>
                    <a:pt x="78" y="151"/>
                  </a:lnTo>
                  <a:lnTo>
                    <a:pt x="72" y="181"/>
                  </a:lnTo>
                  <a:lnTo>
                    <a:pt x="69" y="216"/>
                  </a:lnTo>
                  <a:lnTo>
                    <a:pt x="69" y="434"/>
                  </a:lnTo>
                  <a:lnTo>
                    <a:pt x="0" y="434"/>
                  </a:lnTo>
                  <a:lnTo>
                    <a:pt x="0" y="7"/>
                  </a:lnTo>
                  <a:lnTo>
                    <a:pt x="69" y="7"/>
                  </a:lnTo>
                  <a:lnTo>
                    <a:pt x="69" y="96"/>
                  </a:lnTo>
                  <a:lnTo>
                    <a:pt x="71" y="96"/>
                  </a:lnTo>
                  <a:lnTo>
                    <a:pt x="83" y="66"/>
                  </a:lnTo>
                  <a:lnTo>
                    <a:pt x="98" y="43"/>
                  </a:lnTo>
                  <a:lnTo>
                    <a:pt x="118" y="23"/>
                  </a:lnTo>
                  <a:lnTo>
                    <a:pt x="139" y="10"/>
                  </a:lnTo>
                  <a:lnTo>
                    <a:pt x="161" y="3"/>
                  </a:lnTo>
                  <a:lnTo>
                    <a:pt x="184"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4" name="Freeform 11"/>
            <p:cNvSpPr>
              <a:spLocks noEditPoints="1"/>
            </p:cNvSpPr>
            <p:nvPr/>
          </p:nvSpPr>
          <p:spPr bwMode="auto">
            <a:xfrm>
              <a:off x="-923925" y="1817688"/>
              <a:ext cx="674688" cy="711200"/>
            </a:xfrm>
            <a:custGeom>
              <a:avLst/>
              <a:gdLst>
                <a:gd name="T0" fmla="*/ 184 w 425"/>
                <a:gd name="T1" fmla="*/ 61 h 448"/>
                <a:gd name="T2" fmla="*/ 133 w 425"/>
                <a:gd name="T3" fmla="*/ 82 h 448"/>
                <a:gd name="T4" fmla="*/ 93 w 425"/>
                <a:gd name="T5" fmla="*/ 125 h 448"/>
                <a:gd name="T6" fmla="*/ 73 w 425"/>
                <a:gd name="T7" fmla="*/ 187 h 448"/>
                <a:gd name="T8" fmla="*/ 73 w 425"/>
                <a:gd name="T9" fmla="*/ 262 h 448"/>
                <a:gd name="T10" fmla="*/ 93 w 425"/>
                <a:gd name="T11" fmla="*/ 323 h 448"/>
                <a:gd name="T12" fmla="*/ 132 w 425"/>
                <a:gd name="T13" fmla="*/ 365 h 448"/>
                <a:gd name="T14" fmla="*/ 184 w 425"/>
                <a:gd name="T15" fmla="*/ 387 h 448"/>
                <a:gd name="T16" fmla="*/ 247 w 425"/>
                <a:gd name="T17" fmla="*/ 387 h 448"/>
                <a:gd name="T18" fmla="*/ 299 w 425"/>
                <a:gd name="T19" fmla="*/ 365 h 448"/>
                <a:gd name="T20" fmla="*/ 334 w 425"/>
                <a:gd name="T21" fmla="*/ 322 h 448"/>
                <a:gd name="T22" fmla="*/ 352 w 425"/>
                <a:gd name="T23" fmla="*/ 262 h 448"/>
                <a:gd name="T24" fmla="*/ 352 w 425"/>
                <a:gd name="T25" fmla="*/ 186 h 448"/>
                <a:gd name="T26" fmla="*/ 332 w 425"/>
                <a:gd name="T27" fmla="*/ 123 h 448"/>
                <a:gd name="T28" fmla="*/ 296 w 425"/>
                <a:gd name="T29" fmla="*/ 82 h 448"/>
                <a:gd name="T30" fmla="*/ 245 w 425"/>
                <a:gd name="T31" fmla="*/ 61 h 448"/>
                <a:gd name="T32" fmla="*/ 220 w 425"/>
                <a:gd name="T33" fmla="*/ 0 h 448"/>
                <a:gd name="T34" fmla="*/ 289 w 425"/>
                <a:gd name="T35" fmla="*/ 10 h 448"/>
                <a:gd name="T36" fmla="*/ 346 w 425"/>
                <a:gd name="T37" fmla="*/ 37 h 448"/>
                <a:gd name="T38" fmla="*/ 389 w 425"/>
                <a:gd name="T39" fmla="*/ 85 h 448"/>
                <a:gd name="T40" fmla="*/ 415 w 425"/>
                <a:gd name="T41" fmla="*/ 146 h 448"/>
                <a:gd name="T42" fmla="*/ 425 w 425"/>
                <a:gd name="T43" fmla="*/ 222 h 448"/>
                <a:gd name="T44" fmla="*/ 415 w 425"/>
                <a:gd name="T45" fmla="*/ 297 h 448"/>
                <a:gd name="T46" fmla="*/ 388 w 425"/>
                <a:gd name="T47" fmla="*/ 359 h 448"/>
                <a:gd name="T48" fmla="*/ 342 w 425"/>
                <a:gd name="T49" fmla="*/ 408 h 448"/>
                <a:gd name="T50" fmla="*/ 282 w 425"/>
                <a:gd name="T51" fmla="*/ 438 h 448"/>
                <a:gd name="T52" fmla="*/ 209 w 425"/>
                <a:gd name="T53" fmla="*/ 448 h 448"/>
                <a:gd name="T54" fmla="*/ 139 w 425"/>
                <a:gd name="T55" fmla="*/ 438 h 448"/>
                <a:gd name="T56" fmla="*/ 80 w 425"/>
                <a:gd name="T57" fmla="*/ 408 h 448"/>
                <a:gd name="T58" fmla="*/ 36 w 425"/>
                <a:gd name="T59" fmla="*/ 361 h 448"/>
                <a:gd name="T60" fmla="*/ 8 w 425"/>
                <a:gd name="T61" fmla="*/ 301 h 448"/>
                <a:gd name="T62" fmla="*/ 0 w 425"/>
                <a:gd name="T63" fmla="*/ 229 h 448"/>
                <a:gd name="T64" fmla="*/ 10 w 425"/>
                <a:gd name="T65" fmla="*/ 148 h 448"/>
                <a:gd name="T66" fmla="*/ 40 w 425"/>
                <a:gd name="T67" fmla="*/ 83 h 448"/>
                <a:gd name="T68" fmla="*/ 89 w 425"/>
                <a:gd name="T69" fmla="*/ 36 h 448"/>
                <a:gd name="T70" fmla="*/ 148 w 425"/>
                <a:gd name="T71" fmla="*/ 8 h 448"/>
                <a:gd name="T72" fmla="*/ 220 w 425"/>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5" h="448">
                  <a:moveTo>
                    <a:pt x="215" y="58"/>
                  </a:moveTo>
                  <a:lnTo>
                    <a:pt x="184" y="61"/>
                  </a:lnTo>
                  <a:lnTo>
                    <a:pt x="157" y="69"/>
                  </a:lnTo>
                  <a:lnTo>
                    <a:pt x="133" y="82"/>
                  </a:lnTo>
                  <a:lnTo>
                    <a:pt x="111" y="100"/>
                  </a:lnTo>
                  <a:lnTo>
                    <a:pt x="93" y="125"/>
                  </a:lnTo>
                  <a:lnTo>
                    <a:pt x="80" y="154"/>
                  </a:lnTo>
                  <a:lnTo>
                    <a:pt x="73" y="187"/>
                  </a:lnTo>
                  <a:lnTo>
                    <a:pt x="71" y="226"/>
                  </a:lnTo>
                  <a:lnTo>
                    <a:pt x="73" y="262"/>
                  </a:lnTo>
                  <a:lnTo>
                    <a:pt x="80" y="294"/>
                  </a:lnTo>
                  <a:lnTo>
                    <a:pt x="93" y="323"/>
                  </a:lnTo>
                  <a:lnTo>
                    <a:pt x="109" y="347"/>
                  </a:lnTo>
                  <a:lnTo>
                    <a:pt x="132" y="365"/>
                  </a:lnTo>
                  <a:lnTo>
                    <a:pt x="155" y="379"/>
                  </a:lnTo>
                  <a:lnTo>
                    <a:pt x="184" y="387"/>
                  </a:lnTo>
                  <a:lnTo>
                    <a:pt x="215" y="390"/>
                  </a:lnTo>
                  <a:lnTo>
                    <a:pt x="247" y="387"/>
                  </a:lnTo>
                  <a:lnTo>
                    <a:pt x="274" y="379"/>
                  </a:lnTo>
                  <a:lnTo>
                    <a:pt x="299" y="365"/>
                  </a:lnTo>
                  <a:lnTo>
                    <a:pt x="318" y="345"/>
                  </a:lnTo>
                  <a:lnTo>
                    <a:pt x="334" y="322"/>
                  </a:lnTo>
                  <a:lnTo>
                    <a:pt x="345" y="294"/>
                  </a:lnTo>
                  <a:lnTo>
                    <a:pt x="352" y="262"/>
                  </a:lnTo>
                  <a:lnTo>
                    <a:pt x="353" y="225"/>
                  </a:lnTo>
                  <a:lnTo>
                    <a:pt x="352" y="186"/>
                  </a:lnTo>
                  <a:lnTo>
                    <a:pt x="343" y="153"/>
                  </a:lnTo>
                  <a:lnTo>
                    <a:pt x="332" y="123"/>
                  </a:lnTo>
                  <a:lnTo>
                    <a:pt x="316" y="100"/>
                  </a:lnTo>
                  <a:lnTo>
                    <a:pt x="296" y="82"/>
                  </a:lnTo>
                  <a:lnTo>
                    <a:pt x="273" y="68"/>
                  </a:lnTo>
                  <a:lnTo>
                    <a:pt x="245" y="61"/>
                  </a:lnTo>
                  <a:lnTo>
                    <a:pt x="215" y="58"/>
                  </a:lnTo>
                  <a:close/>
                  <a:moveTo>
                    <a:pt x="220" y="0"/>
                  </a:moveTo>
                  <a:lnTo>
                    <a:pt x="256" y="3"/>
                  </a:lnTo>
                  <a:lnTo>
                    <a:pt x="289" y="10"/>
                  </a:lnTo>
                  <a:lnTo>
                    <a:pt x="320" y="21"/>
                  </a:lnTo>
                  <a:lnTo>
                    <a:pt x="346" y="37"/>
                  </a:lnTo>
                  <a:lnTo>
                    <a:pt x="370" y="60"/>
                  </a:lnTo>
                  <a:lnTo>
                    <a:pt x="389" y="85"/>
                  </a:lnTo>
                  <a:lnTo>
                    <a:pt x="404" y="114"/>
                  </a:lnTo>
                  <a:lnTo>
                    <a:pt x="415" y="146"/>
                  </a:lnTo>
                  <a:lnTo>
                    <a:pt x="422" y="182"/>
                  </a:lnTo>
                  <a:lnTo>
                    <a:pt x="425" y="222"/>
                  </a:lnTo>
                  <a:lnTo>
                    <a:pt x="422" y="261"/>
                  </a:lnTo>
                  <a:lnTo>
                    <a:pt x="415" y="297"/>
                  </a:lnTo>
                  <a:lnTo>
                    <a:pt x="403" y="330"/>
                  </a:lnTo>
                  <a:lnTo>
                    <a:pt x="388" y="359"/>
                  </a:lnTo>
                  <a:lnTo>
                    <a:pt x="366" y="386"/>
                  </a:lnTo>
                  <a:lnTo>
                    <a:pt x="342" y="408"/>
                  </a:lnTo>
                  <a:lnTo>
                    <a:pt x="313" y="426"/>
                  </a:lnTo>
                  <a:lnTo>
                    <a:pt x="282" y="438"/>
                  </a:lnTo>
                  <a:lnTo>
                    <a:pt x="248" y="445"/>
                  </a:lnTo>
                  <a:lnTo>
                    <a:pt x="209" y="448"/>
                  </a:lnTo>
                  <a:lnTo>
                    <a:pt x="172" y="445"/>
                  </a:lnTo>
                  <a:lnTo>
                    <a:pt x="139" y="438"/>
                  </a:lnTo>
                  <a:lnTo>
                    <a:pt x="108" y="426"/>
                  </a:lnTo>
                  <a:lnTo>
                    <a:pt x="80" y="408"/>
                  </a:lnTo>
                  <a:lnTo>
                    <a:pt x="55" y="386"/>
                  </a:lnTo>
                  <a:lnTo>
                    <a:pt x="36" y="361"/>
                  </a:lnTo>
                  <a:lnTo>
                    <a:pt x="19" y="332"/>
                  </a:lnTo>
                  <a:lnTo>
                    <a:pt x="8" y="301"/>
                  </a:lnTo>
                  <a:lnTo>
                    <a:pt x="1" y="266"/>
                  </a:lnTo>
                  <a:lnTo>
                    <a:pt x="0" y="229"/>
                  </a:lnTo>
                  <a:lnTo>
                    <a:pt x="3" y="186"/>
                  </a:lnTo>
                  <a:lnTo>
                    <a:pt x="10" y="148"/>
                  </a:lnTo>
                  <a:lnTo>
                    <a:pt x="22" y="114"/>
                  </a:lnTo>
                  <a:lnTo>
                    <a:pt x="40" y="83"/>
                  </a:lnTo>
                  <a:lnTo>
                    <a:pt x="64" y="57"/>
                  </a:lnTo>
                  <a:lnTo>
                    <a:pt x="89" y="36"/>
                  </a:lnTo>
                  <a:lnTo>
                    <a:pt x="116" y="21"/>
                  </a:lnTo>
                  <a:lnTo>
                    <a:pt x="148" y="8"/>
                  </a:lnTo>
                  <a:lnTo>
                    <a:pt x="181" y="1"/>
                  </a:lnTo>
                  <a:lnTo>
                    <a:pt x="220"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5" name="Freeform 12"/>
            <p:cNvSpPr>
              <a:spLocks/>
            </p:cNvSpPr>
            <p:nvPr/>
          </p:nvSpPr>
          <p:spPr bwMode="auto">
            <a:xfrm>
              <a:off x="-134938" y="1817688"/>
              <a:ext cx="419100" cy="711200"/>
            </a:xfrm>
            <a:custGeom>
              <a:avLst/>
              <a:gdLst>
                <a:gd name="T0" fmla="*/ 186 w 264"/>
                <a:gd name="T1" fmla="*/ 1 h 448"/>
                <a:gd name="T2" fmla="*/ 245 w 264"/>
                <a:gd name="T3" fmla="*/ 19 h 448"/>
                <a:gd name="T4" fmla="*/ 216 w 264"/>
                <a:gd name="T5" fmla="*/ 72 h 448"/>
                <a:gd name="T6" fmla="*/ 148 w 264"/>
                <a:gd name="T7" fmla="*/ 58 h 448"/>
                <a:gd name="T8" fmla="*/ 108 w 264"/>
                <a:gd name="T9" fmla="*/ 65 h 448"/>
                <a:gd name="T10" fmla="*/ 82 w 264"/>
                <a:gd name="T11" fmla="*/ 87 h 448"/>
                <a:gd name="T12" fmla="*/ 72 w 264"/>
                <a:gd name="T13" fmla="*/ 118 h 448"/>
                <a:gd name="T14" fmla="*/ 79 w 264"/>
                <a:gd name="T15" fmla="*/ 150 h 448"/>
                <a:gd name="T16" fmla="*/ 104 w 264"/>
                <a:gd name="T17" fmla="*/ 172 h 448"/>
                <a:gd name="T18" fmla="*/ 154 w 264"/>
                <a:gd name="T19" fmla="*/ 198 h 448"/>
                <a:gd name="T20" fmla="*/ 213 w 264"/>
                <a:gd name="T21" fmla="*/ 229 h 448"/>
                <a:gd name="T22" fmla="*/ 251 w 264"/>
                <a:gd name="T23" fmla="*/ 268 h 448"/>
                <a:gd name="T24" fmla="*/ 264 w 264"/>
                <a:gd name="T25" fmla="*/ 323 h 448"/>
                <a:gd name="T26" fmla="*/ 255 w 264"/>
                <a:gd name="T27" fmla="*/ 372 h 448"/>
                <a:gd name="T28" fmla="*/ 226 w 264"/>
                <a:gd name="T29" fmla="*/ 411 h 448"/>
                <a:gd name="T30" fmla="*/ 174 w 264"/>
                <a:gd name="T31" fmla="*/ 438 h 448"/>
                <a:gd name="T32" fmla="*/ 108 w 264"/>
                <a:gd name="T33" fmla="*/ 448 h 448"/>
                <a:gd name="T34" fmla="*/ 32 w 264"/>
                <a:gd name="T35" fmla="*/ 437 h 448"/>
                <a:gd name="T36" fmla="*/ 0 w 264"/>
                <a:gd name="T37" fmla="*/ 348 h 448"/>
                <a:gd name="T38" fmla="*/ 54 w 264"/>
                <a:gd name="T39" fmla="*/ 379 h 448"/>
                <a:gd name="T40" fmla="*/ 112 w 264"/>
                <a:gd name="T41" fmla="*/ 390 h 448"/>
                <a:gd name="T42" fmla="*/ 158 w 264"/>
                <a:gd name="T43" fmla="*/ 383 h 448"/>
                <a:gd name="T44" fmla="*/ 186 w 264"/>
                <a:gd name="T45" fmla="*/ 363 h 448"/>
                <a:gd name="T46" fmla="*/ 195 w 264"/>
                <a:gd name="T47" fmla="*/ 330 h 448"/>
                <a:gd name="T48" fmla="*/ 187 w 264"/>
                <a:gd name="T49" fmla="*/ 300 h 448"/>
                <a:gd name="T50" fmla="*/ 161 w 264"/>
                <a:gd name="T51" fmla="*/ 277 h 448"/>
                <a:gd name="T52" fmla="*/ 105 w 264"/>
                <a:gd name="T53" fmla="*/ 250 h 448"/>
                <a:gd name="T54" fmla="*/ 47 w 264"/>
                <a:gd name="T55" fmla="*/ 218 h 448"/>
                <a:gd name="T56" fmla="*/ 14 w 264"/>
                <a:gd name="T57" fmla="*/ 179 h 448"/>
                <a:gd name="T58" fmla="*/ 1 w 264"/>
                <a:gd name="T59" fmla="*/ 123 h 448"/>
                <a:gd name="T60" fmla="*/ 13 w 264"/>
                <a:gd name="T61" fmla="*/ 75 h 448"/>
                <a:gd name="T62" fmla="*/ 44 w 264"/>
                <a:gd name="T63" fmla="*/ 35 h 448"/>
                <a:gd name="T64" fmla="*/ 93 w 264"/>
                <a:gd name="T65" fmla="*/ 8 h 448"/>
                <a:gd name="T66" fmla="*/ 154 w 264"/>
                <a:gd name="T6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4" h="448">
                  <a:moveTo>
                    <a:pt x="154" y="0"/>
                  </a:moveTo>
                  <a:lnTo>
                    <a:pt x="186" y="1"/>
                  </a:lnTo>
                  <a:lnTo>
                    <a:pt x="217" y="8"/>
                  </a:lnTo>
                  <a:lnTo>
                    <a:pt x="245" y="19"/>
                  </a:lnTo>
                  <a:lnTo>
                    <a:pt x="245" y="89"/>
                  </a:lnTo>
                  <a:lnTo>
                    <a:pt x="216" y="72"/>
                  </a:lnTo>
                  <a:lnTo>
                    <a:pt x="183" y="62"/>
                  </a:lnTo>
                  <a:lnTo>
                    <a:pt x="148" y="58"/>
                  </a:lnTo>
                  <a:lnTo>
                    <a:pt x="126" y="60"/>
                  </a:lnTo>
                  <a:lnTo>
                    <a:pt x="108" y="65"/>
                  </a:lnTo>
                  <a:lnTo>
                    <a:pt x="93" y="75"/>
                  </a:lnTo>
                  <a:lnTo>
                    <a:pt x="82" y="87"/>
                  </a:lnTo>
                  <a:lnTo>
                    <a:pt x="75" y="101"/>
                  </a:lnTo>
                  <a:lnTo>
                    <a:pt x="72" y="118"/>
                  </a:lnTo>
                  <a:lnTo>
                    <a:pt x="73" y="136"/>
                  </a:lnTo>
                  <a:lnTo>
                    <a:pt x="79" y="150"/>
                  </a:lnTo>
                  <a:lnTo>
                    <a:pt x="89" y="162"/>
                  </a:lnTo>
                  <a:lnTo>
                    <a:pt x="104" y="172"/>
                  </a:lnTo>
                  <a:lnTo>
                    <a:pt x="125" y="184"/>
                  </a:lnTo>
                  <a:lnTo>
                    <a:pt x="154" y="198"/>
                  </a:lnTo>
                  <a:lnTo>
                    <a:pt x="187" y="214"/>
                  </a:lnTo>
                  <a:lnTo>
                    <a:pt x="213" y="229"/>
                  </a:lnTo>
                  <a:lnTo>
                    <a:pt x="234" y="244"/>
                  </a:lnTo>
                  <a:lnTo>
                    <a:pt x="251" y="268"/>
                  </a:lnTo>
                  <a:lnTo>
                    <a:pt x="262" y="293"/>
                  </a:lnTo>
                  <a:lnTo>
                    <a:pt x="264" y="323"/>
                  </a:lnTo>
                  <a:lnTo>
                    <a:pt x="263" y="348"/>
                  </a:lnTo>
                  <a:lnTo>
                    <a:pt x="255" y="372"/>
                  </a:lnTo>
                  <a:lnTo>
                    <a:pt x="242" y="391"/>
                  </a:lnTo>
                  <a:lnTo>
                    <a:pt x="226" y="411"/>
                  </a:lnTo>
                  <a:lnTo>
                    <a:pt x="202" y="427"/>
                  </a:lnTo>
                  <a:lnTo>
                    <a:pt x="174" y="438"/>
                  </a:lnTo>
                  <a:lnTo>
                    <a:pt x="143" y="445"/>
                  </a:lnTo>
                  <a:lnTo>
                    <a:pt x="108" y="448"/>
                  </a:lnTo>
                  <a:lnTo>
                    <a:pt x="68" y="445"/>
                  </a:lnTo>
                  <a:lnTo>
                    <a:pt x="32" y="437"/>
                  </a:lnTo>
                  <a:lnTo>
                    <a:pt x="0" y="422"/>
                  </a:lnTo>
                  <a:lnTo>
                    <a:pt x="0" y="348"/>
                  </a:lnTo>
                  <a:lnTo>
                    <a:pt x="26" y="366"/>
                  </a:lnTo>
                  <a:lnTo>
                    <a:pt x="54" y="379"/>
                  </a:lnTo>
                  <a:lnTo>
                    <a:pt x="83" y="387"/>
                  </a:lnTo>
                  <a:lnTo>
                    <a:pt x="112" y="390"/>
                  </a:lnTo>
                  <a:lnTo>
                    <a:pt x="137" y="387"/>
                  </a:lnTo>
                  <a:lnTo>
                    <a:pt x="158" y="383"/>
                  </a:lnTo>
                  <a:lnTo>
                    <a:pt x="174" y="374"/>
                  </a:lnTo>
                  <a:lnTo>
                    <a:pt x="186" y="363"/>
                  </a:lnTo>
                  <a:lnTo>
                    <a:pt x="192" y="348"/>
                  </a:lnTo>
                  <a:lnTo>
                    <a:pt x="195" y="330"/>
                  </a:lnTo>
                  <a:lnTo>
                    <a:pt x="192" y="313"/>
                  </a:lnTo>
                  <a:lnTo>
                    <a:pt x="187" y="300"/>
                  </a:lnTo>
                  <a:lnTo>
                    <a:pt x="176" y="289"/>
                  </a:lnTo>
                  <a:lnTo>
                    <a:pt x="161" y="277"/>
                  </a:lnTo>
                  <a:lnTo>
                    <a:pt x="137" y="264"/>
                  </a:lnTo>
                  <a:lnTo>
                    <a:pt x="105" y="250"/>
                  </a:lnTo>
                  <a:lnTo>
                    <a:pt x="73" y="233"/>
                  </a:lnTo>
                  <a:lnTo>
                    <a:pt x="47" y="218"/>
                  </a:lnTo>
                  <a:lnTo>
                    <a:pt x="28" y="201"/>
                  </a:lnTo>
                  <a:lnTo>
                    <a:pt x="14" y="179"/>
                  </a:lnTo>
                  <a:lnTo>
                    <a:pt x="4" y="154"/>
                  </a:lnTo>
                  <a:lnTo>
                    <a:pt x="1" y="123"/>
                  </a:lnTo>
                  <a:lnTo>
                    <a:pt x="4" y="99"/>
                  </a:lnTo>
                  <a:lnTo>
                    <a:pt x="13" y="75"/>
                  </a:lnTo>
                  <a:lnTo>
                    <a:pt x="25" y="54"/>
                  </a:lnTo>
                  <a:lnTo>
                    <a:pt x="44" y="35"/>
                  </a:lnTo>
                  <a:lnTo>
                    <a:pt x="66" y="19"/>
                  </a:lnTo>
                  <a:lnTo>
                    <a:pt x="93" y="8"/>
                  </a:lnTo>
                  <a:lnTo>
                    <a:pt x="122" y="1"/>
                  </a:lnTo>
                  <a:lnTo>
                    <a:pt x="154"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6" name="Freeform 13"/>
            <p:cNvSpPr>
              <a:spLocks noEditPoints="1"/>
            </p:cNvSpPr>
            <p:nvPr/>
          </p:nvSpPr>
          <p:spPr bwMode="auto">
            <a:xfrm>
              <a:off x="387350" y="1817688"/>
              <a:ext cx="673100" cy="711200"/>
            </a:xfrm>
            <a:custGeom>
              <a:avLst/>
              <a:gdLst>
                <a:gd name="T0" fmla="*/ 185 w 424"/>
                <a:gd name="T1" fmla="*/ 61 h 448"/>
                <a:gd name="T2" fmla="*/ 132 w 424"/>
                <a:gd name="T3" fmla="*/ 82 h 448"/>
                <a:gd name="T4" fmla="*/ 93 w 424"/>
                <a:gd name="T5" fmla="*/ 125 h 448"/>
                <a:gd name="T6" fmla="*/ 74 w 424"/>
                <a:gd name="T7" fmla="*/ 187 h 448"/>
                <a:gd name="T8" fmla="*/ 72 w 424"/>
                <a:gd name="T9" fmla="*/ 262 h 448"/>
                <a:gd name="T10" fmla="*/ 93 w 424"/>
                <a:gd name="T11" fmla="*/ 323 h 448"/>
                <a:gd name="T12" fmla="*/ 131 w 424"/>
                <a:gd name="T13" fmla="*/ 365 h 448"/>
                <a:gd name="T14" fmla="*/ 183 w 424"/>
                <a:gd name="T15" fmla="*/ 387 h 448"/>
                <a:gd name="T16" fmla="*/ 247 w 424"/>
                <a:gd name="T17" fmla="*/ 387 h 448"/>
                <a:gd name="T18" fmla="*/ 298 w 424"/>
                <a:gd name="T19" fmla="*/ 365 h 448"/>
                <a:gd name="T20" fmla="*/ 334 w 424"/>
                <a:gd name="T21" fmla="*/ 322 h 448"/>
                <a:gd name="T22" fmla="*/ 351 w 424"/>
                <a:gd name="T23" fmla="*/ 262 h 448"/>
                <a:gd name="T24" fmla="*/ 351 w 424"/>
                <a:gd name="T25" fmla="*/ 186 h 448"/>
                <a:gd name="T26" fmla="*/ 333 w 424"/>
                <a:gd name="T27" fmla="*/ 123 h 448"/>
                <a:gd name="T28" fmla="*/ 295 w 424"/>
                <a:gd name="T29" fmla="*/ 82 h 448"/>
                <a:gd name="T30" fmla="*/ 246 w 424"/>
                <a:gd name="T31" fmla="*/ 61 h 448"/>
                <a:gd name="T32" fmla="*/ 219 w 424"/>
                <a:gd name="T33" fmla="*/ 0 h 448"/>
                <a:gd name="T34" fmla="*/ 290 w 424"/>
                <a:gd name="T35" fmla="*/ 10 h 448"/>
                <a:gd name="T36" fmla="*/ 347 w 424"/>
                <a:gd name="T37" fmla="*/ 37 h 448"/>
                <a:gd name="T38" fmla="*/ 389 w 424"/>
                <a:gd name="T39" fmla="*/ 85 h 448"/>
                <a:gd name="T40" fmla="*/ 416 w 424"/>
                <a:gd name="T41" fmla="*/ 146 h 448"/>
                <a:gd name="T42" fmla="*/ 424 w 424"/>
                <a:gd name="T43" fmla="*/ 222 h 448"/>
                <a:gd name="T44" fmla="*/ 414 w 424"/>
                <a:gd name="T45" fmla="*/ 297 h 448"/>
                <a:gd name="T46" fmla="*/ 387 w 424"/>
                <a:gd name="T47" fmla="*/ 359 h 448"/>
                <a:gd name="T48" fmla="*/ 341 w 424"/>
                <a:gd name="T49" fmla="*/ 408 h 448"/>
                <a:gd name="T50" fmla="*/ 281 w 424"/>
                <a:gd name="T51" fmla="*/ 438 h 448"/>
                <a:gd name="T52" fmla="*/ 210 w 424"/>
                <a:gd name="T53" fmla="*/ 448 h 448"/>
                <a:gd name="T54" fmla="*/ 139 w 424"/>
                <a:gd name="T55" fmla="*/ 438 h 448"/>
                <a:gd name="T56" fmla="*/ 79 w 424"/>
                <a:gd name="T57" fmla="*/ 408 h 448"/>
                <a:gd name="T58" fmla="*/ 35 w 424"/>
                <a:gd name="T59" fmla="*/ 361 h 448"/>
                <a:gd name="T60" fmla="*/ 9 w 424"/>
                <a:gd name="T61" fmla="*/ 301 h 448"/>
                <a:gd name="T62" fmla="*/ 0 w 424"/>
                <a:gd name="T63" fmla="*/ 229 h 448"/>
                <a:gd name="T64" fmla="*/ 10 w 424"/>
                <a:gd name="T65" fmla="*/ 148 h 448"/>
                <a:gd name="T66" fmla="*/ 41 w 424"/>
                <a:gd name="T67" fmla="*/ 83 h 448"/>
                <a:gd name="T68" fmla="*/ 88 w 424"/>
                <a:gd name="T69" fmla="*/ 36 h 448"/>
                <a:gd name="T70" fmla="*/ 147 w 424"/>
                <a:gd name="T71" fmla="*/ 8 h 448"/>
                <a:gd name="T72" fmla="*/ 219 w 424"/>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4" h="448">
                  <a:moveTo>
                    <a:pt x="215" y="58"/>
                  </a:moveTo>
                  <a:lnTo>
                    <a:pt x="185" y="61"/>
                  </a:lnTo>
                  <a:lnTo>
                    <a:pt x="157" y="69"/>
                  </a:lnTo>
                  <a:lnTo>
                    <a:pt x="132" y="82"/>
                  </a:lnTo>
                  <a:lnTo>
                    <a:pt x="111" y="100"/>
                  </a:lnTo>
                  <a:lnTo>
                    <a:pt x="93" y="125"/>
                  </a:lnTo>
                  <a:lnTo>
                    <a:pt x="81" y="154"/>
                  </a:lnTo>
                  <a:lnTo>
                    <a:pt x="74" y="187"/>
                  </a:lnTo>
                  <a:lnTo>
                    <a:pt x="71" y="226"/>
                  </a:lnTo>
                  <a:lnTo>
                    <a:pt x="72" y="262"/>
                  </a:lnTo>
                  <a:lnTo>
                    <a:pt x="81" y="294"/>
                  </a:lnTo>
                  <a:lnTo>
                    <a:pt x="93" y="323"/>
                  </a:lnTo>
                  <a:lnTo>
                    <a:pt x="110" y="347"/>
                  </a:lnTo>
                  <a:lnTo>
                    <a:pt x="131" y="365"/>
                  </a:lnTo>
                  <a:lnTo>
                    <a:pt x="156" y="379"/>
                  </a:lnTo>
                  <a:lnTo>
                    <a:pt x="183" y="387"/>
                  </a:lnTo>
                  <a:lnTo>
                    <a:pt x="215" y="390"/>
                  </a:lnTo>
                  <a:lnTo>
                    <a:pt x="247" y="387"/>
                  </a:lnTo>
                  <a:lnTo>
                    <a:pt x="275" y="379"/>
                  </a:lnTo>
                  <a:lnTo>
                    <a:pt x="298" y="365"/>
                  </a:lnTo>
                  <a:lnTo>
                    <a:pt x="319" y="345"/>
                  </a:lnTo>
                  <a:lnTo>
                    <a:pt x="334" y="322"/>
                  </a:lnTo>
                  <a:lnTo>
                    <a:pt x="345" y="294"/>
                  </a:lnTo>
                  <a:lnTo>
                    <a:pt x="351" y="262"/>
                  </a:lnTo>
                  <a:lnTo>
                    <a:pt x="353" y="225"/>
                  </a:lnTo>
                  <a:lnTo>
                    <a:pt x="351" y="186"/>
                  </a:lnTo>
                  <a:lnTo>
                    <a:pt x="344" y="153"/>
                  </a:lnTo>
                  <a:lnTo>
                    <a:pt x="333" y="123"/>
                  </a:lnTo>
                  <a:lnTo>
                    <a:pt x="316" y="100"/>
                  </a:lnTo>
                  <a:lnTo>
                    <a:pt x="295" y="82"/>
                  </a:lnTo>
                  <a:lnTo>
                    <a:pt x="273" y="68"/>
                  </a:lnTo>
                  <a:lnTo>
                    <a:pt x="246" y="61"/>
                  </a:lnTo>
                  <a:lnTo>
                    <a:pt x="215" y="58"/>
                  </a:lnTo>
                  <a:close/>
                  <a:moveTo>
                    <a:pt x="219" y="0"/>
                  </a:moveTo>
                  <a:lnTo>
                    <a:pt x="257" y="3"/>
                  </a:lnTo>
                  <a:lnTo>
                    <a:pt x="290" y="10"/>
                  </a:lnTo>
                  <a:lnTo>
                    <a:pt x="320" y="21"/>
                  </a:lnTo>
                  <a:lnTo>
                    <a:pt x="347" y="37"/>
                  </a:lnTo>
                  <a:lnTo>
                    <a:pt x="370" y="60"/>
                  </a:lnTo>
                  <a:lnTo>
                    <a:pt x="389" y="85"/>
                  </a:lnTo>
                  <a:lnTo>
                    <a:pt x="405" y="114"/>
                  </a:lnTo>
                  <a:lnTo>
                    <a:pt x="416" y="146"/>
                  </a:lnTo>
                  <a:lnTo>
                    <a:pt x="423" y="182"/>
                  </a:lnTo>
                  <a:lnTo>
                    <a:pt x="424" y="222"/>
                  </a:lnTo>
                  <a:lnTo>
                    <a:pt x="421" y="261"/>
                  </a:lnTo>
                  <a:lnTo>
                    <a:pt x="414" y="297"/>
                  </a:lnTo>
                  <a:lnTo>
                    <a:pt x="403" y="330"/>
                  </a:lnTo>
                  <a:lnTo>
                    <a:pt x="387" y="359"/>
                  </a:lnTo>
                  <a:lnTo>
                    <a:pt x="366" y="386"/>
                  </a:lnTo>
                  <a:lnTo>
                    <a:pt x="341" y="408"/>
                  </a:lnTo>
                  <a:lnTo>
                    <a:pt x="313" y="426"/>
                  </a:lnTo>
                  <a:lnTo>
                    <a:pt x="281" y="438"/>
                  </a:lnTo>
                  <a:lnTo>
                    <a:pt x="247" y="445"/>
                  </a:lnTo>
                  <a:lnTo>
                    <a:pt x="210" y="448"/>
                  </a:lnTo>
                  <a:lnTo>
                    <a:pt x="172" y="445"/>
                  </a:lnTo>
                  <a:lnTo>
                    <a:pt x="139" y="438"/>
                  </a:lnTo>
                  <a:lnTo>
                    <a:pt x="107" y="426"/>
                  </a:lnTo>
                  <a:lnTo>
                    <a:pt x="79" y="408"/>
                  </a:lnTo>
                  <a:lnTo>
                    <a:pt x="56" y="386"/>
                  </a:lnTo>
                  <a:lnTo>
                    <a:pt x="35" y="361"/>
                  </a:lnTo>
                  <a:lnTo>
                    <a:pt x="20" y="332"/>
                  </a:lnTo>
                  <a:lnTo>
                    <a:pt x="9" y="301"/>
                  </a:lnTo>
                  <a:lnTo>
                    <a:pt x="2" y="266"/>
                  </a:lnTo>
                  <a:lnTo>
                    <a:pt x="0" y="229"/>
                  </a:lnTo>
                  <a:lnTo>
                    <a:pt x="2" y="186"/>
                  </a:lnTo>
                  <a:lnTo>
                    <a:pt x="10" y="148"/>
                  </a:lnTo>
                  <a:lnTo>
                    <a:pt x="23" y="114"/>
                  </a:lnTo>
                  <a:lnTo>
                    <a:pt x="41" y="83"/>
                  </a:lnTo>
                  <a:lnTo>
                    <a:pt x="63" y="57"/>
                  </a:lnTo>
                  <a:lnTo>
                    <a:pt x="88" y="36"/>
                  </a:lnTo>
                  <a:lnTo>
                    <a:pt x="117" y="21"/>
                  </a:lnTo>
                  <a:lnTo>
                    <a:pt x="147" y="8"/>
                  </a:lnTo>
                  <a:lnTo>
                    <a:pt x="182" y="1"/>
                  </a:lnTo>
                  <a:lnTo>
                    <a:pt x="219"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7" name="Freeform 14"/>
            <p:cNvSpPr>
              <a:spLocks/>
            </p:cNvSpPr>
            <p:nvPr/>
          </p:nvSpPr>
          <p:spPr bwMode="auto">
            <a:xfrm>
              <a:off x="1123950" y="1493838"/>
              <a:ext cx="412750" cy="1017588"/>
            </a:xfrm>
            <a:custGeom>
              <a:avLst/>
              <a:gdLst>
                <a:gd name="T0" fmla="*/ 211 w 260"/>
                <a:gd name="T1" fmla="*/ 0 h 641"/>
                <a:gd name="T2" fmla="*/ 238 w 260"/>
                <a:gd name="T3" fmla="*/ 2 h 641"/>
                <a:gd name="T4" fmla="*/ 260 w 260"/>
                <a:gd name="T5" fmla="*/ 7 h 641"/>
                <a:gd name="T6" fmla="*/ 260 w 260"/>
                <a:gd name="T7" fmla="*/ 70 h 641"/>
                <a:gd name="T8" fmla="*/ 238 w 260"/>
                <a:gd name="T9" fmla="*/ 61 h 641"/>
                <a:gd name="T10" fmla="*/ 215 w 260"/>
                <a:gd name="T11" fmla="*/ 58 h 641"/>
                <a:gd name="T12" fmla="*/ 193 w 260"/>
                <a:gd name="T13" fmla="*/ 60 h 641"/>
                <a:gd name="T14" fmla="*/ 175 w 260"/>
                <a:gd name="T15" fmla="*/ 68 h 641"/>
                <a:gd name="T16" fmla="*/ 161 w 260"/>
                <a:gd name="T17" fmla="*/ 81 h 641"/>
                <a:gd name="T18" fmla="*/ 150 w 260"/>
                <a:gd name="T19" fmla="*/ 99 h 641"/>
                <a:gd name="T20" fmla="*/ 144 w 260"/>
                <a:gd name="T21" fmla="*/ 121 h 641"/>
                <a:gd name="T22" fmla="*/ 143 w 260"/>
                <a:gd name="T23" fmla="*/ 149 h 641"/>
                <a:gd name="T24" fmla="*/ 143 w 260"/>
                <a:gd name="T25" fmla="*/ 214 h 641"/>
                <a:gd name="T26" fmla="*/ 242 w 260"/>
                <a:gd name="T27" fmla="*/ 214 h 641"/>
                <a:gd name="T28" fmla="*/ 242 w 260"/>
                <a:gd name="T29" fmla="*/ 272 h 641"/>
                <a:gd name="T30" fmla="*/ 143 w 260"/>
                <a:gd name="T31" fmla="*/ 272 h 641"/>
                <a:gd name="T32" fmla="*/ 143 w 260"/>
                <a:gd name="T33" fmla="*/ 641 h 641"/>
                <a:gd name="T34" fmla="*/ 74 w 260"/>
                <a:gd name="T35" fmla="*/ 641 h 641"/>
                <a:gd name="T36" fmla="*/ 74 w 260"/>
                <a:gd name="T37" fmla="*/ 272 h 641"/>
                <a:gd name="T38" fmla="*/ 0 w 260"/>
                <a:gd name="T39" fmla="*/ 272 h 641"/>
                <a:gd name="T40" fmla="*/ 0 w 260"/>
                <a:gd name="T41" fmla="*/ 214 h 641"/>
                <a:gd name="T42" fmla="*/ 74 w 260"/>
                <a:gd name="T43" fmla="*/ 214 h 641"/>
                <a:gd name="T44" fmla="*/ 74 w 260"/>
                <a:gd name="T45" fmla="*/ 144 h 641"/>
                <a:gd name="T46" fmla="*/ 76 w 260"/>
                <a:gd name="T47" fmla="*/ 111 h 641"/>
                <a:gd name="T48" fmla="*/ 85 w 260"/>
                <a:gd name="T49" fmla="*/ 82 h 641"/>
                <a:gd name="T50" fmla="*/ 97 w 260"/>
                <a:gd name="T51" fmla="*/ 57 h 641"/>
                <a:gd name="T52" fmla="*/ 116 w 260"/>
                <a:gd name="T53" fmla="*/ 35 h 641"/>
                <a:gd name="T54" fmla="*/ 137 w 260"/>
                <a:gd name="T55" fmla="*/ 20 h 641"/>
                <a:gd name="T56" fmla="*/ 159 w 260"/>
                <a:gd name="T57" fmla="*/ 8 h 641"/>
                <a:gd name="T58" fmla="*/ 183 w 260"/>
                <a:gd name="T59" fmla="*/ 3 h 641"/>
                <a:gd name="T60" fmla="*/ 211 w 260"/>
                <a:gd name="T61" fmla="*/ 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641">
                  <a:moveTo>
                    <a:pt x="211" y="0"/>
                  </a:moveTo>
                  <a:lnTo>
                    <a:pt x="238" y="2"/>
                  </a:lnTo>
                  <a:lnTo>
                    <a:pt x="260" y="7"/>
                  </a:lnTo>
                  <a:lnTo>
                    <a:pt x="260" y="70"/>
                  </a:lnTo>
                  <a:lnTo>
                    <a:pt x="238" y="61"/>
                  </a:lnTo>
                  <a:lnTo>
                    <a:pt x="215" y="58"/>
                  </a:lnTo>
                  <a:lnTo>
                    <a:pt x="193" y="60"/>
                  </a:lnTo>
                  <a:lnTo>
                    <a:pt x="175" y="68"/>
                  </a:lnTo>
                  <a:lnTo>
                    <a:pt x="161" y="81"/>
                  </a:lnTo>
                  <a:lnTo>
                    <a:pt x="150" y="99"/>
                  </a:lnTo>
                  <a:lnTo>
                    <a:pt x="144" y="121"/>
                  </a:lnTo>
                  <a:lnTo>
                    <a:pt x="143" y="149"/>
                  </a:lnTo>
                  <a:lnTo>
                    <a:pt x="143" y="214"/>
                  </a:lnTo>
                  <a:lnTo>
                    <a:pt x="242" y="214"/>
                  </a:lnTo>
                  <a:lnTo>
                    <a:pt x="242" y="272"/>
                  </a:lnTo>
                  <a:lnTo>
                    <a:pt x="143" y="272"/>
                  </a:lnTo>
                  <a:lnTo>
                    <a:pt x="143" y="641"/>
                  </a:lnTo>
                  <a:lnTo>
                    <a:pt x="74" y="641"/>
                  </a:lnTo>
                  <a:lnTo>
                    <a:pt x="74" y="272"/>
                  </a:lnTo>
                  <a:lnTo>
                    <a:pt x="0" y="272"/>
                  </a:lnTo>
                  <a:lnTo>
                    <a:pt x="0" y="214"/>
                  </a:lnTo>
                  <a:lnTo>
                    <a:pt x="74" y="214"/>
                  </a:lnTo>
                  <a:lnTo>
                    <a:pt x="74" y="144"/>
                  </a:lnTo>
                  <a:lnTo>
                    <a:pt x="76" y="111"/>
                  </a:lnTo>
                  <a:lnTo>
                    <a:pt x="85" y="82"/>
                  </a:lnTo>
                  <a:lnTo>
                    <a:pt x="97" y="57"/>
                  </a:lnTo>
                  <a:lnTo>
                    <a:pt x="116" y="35"/>
                  </a:lnTo>
                  <a:lnTo>
                    <a:pt x="137" y="20"/>
                  </a:lnTo>
                  <a:lnTo>
                    <a:pt x="159" y="8"/>
                  </a:lnTo>
                  <a:lnTo>
                    <a:pt x="183" y="3"/>
                  </a:lnTo>
                  <a:lnTo>
                    <a:pt x="211"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8" name="Freeform 15"/>
            <p:cNvSpPr>
              <a:spLocks/>
            </p:cNvSpPr>
            <p:nvPr/>
          </p:nvSpPr>
          <p:spPr bwMode="auto">
            <a:xfrm>
              <a:off x="1563688" y="1633538"/>
              <a:ext cx="398463" cy="893763"/>
            </a:xfrm>
            <a:custGeom>
              <a:avLst/>
              <a:gdLst>
                <a:gd name="T0" fmla="*/ 143 w 251"/>
                <a:gd name="T1" fmla="*/ 0 h 563"/>
                <a:gd name="T2" fmla="*/ 143 w 251"/>
                <a:gd name="T3" fmla="*/ 126 h 563"/>
                <a:gd name="T4" fmla="*/ 251 w 251"/>
                <a:gd name="T5" fmla="*/ 126 h 563"/>
                <a:gd name="T6" fmla="*/ 251 w 251"/>
                <a:gd name="T7" fmla="*/ 184 h 563"/>
                <a:gd name="T8" fmla="*/ 143 w 251"/>
                <a:gd name="T9" fmla="*/ 184 h 563"/>
                <a:gd name="T10" fmla="*/ 143 w 251"/>
                <a:gd name="T11" fmla="*/ 425 h 563"/>
                <a:gd name="T12" fmla="*/ 144 w 251"/>
                <a:gd name="T13" fmla="*/ 452 h 563"/>
                <a:gd name="T14" fmla="*/ 150 w 251"/>
                <a:gd name="T15" fmla="*/ 471 h 563"/>
                <a:gd name="T16" fmla="*/ 158 w 251"/>
                <a:gd name="T17" fmla="*/ 486 h 563"/>
                <a:gd name="T18" fmla="*/ 169 w 251"/>
                <a:gd name="T19" fmla="*/ 496 h 563"/>
                <a:gd name="T20" fmla="*/ 186 w 251"/>
                <a:gd name="T21" fmla="*/ 503 h 563"/>
                <a:gd name="T22" fmla="*/ 206 w 251"/>
                <a:gd name="T23" fmla="*/ 504 h 563"/>
                <a:gd name="T24" fmla="*/ 231 w 251"/>
                <a:gd name="T25" fmla="*/ 502 h 563"/>
                <a:gd name="T26" fmla="*/ 251 w 251"/>
                <a:gd name="T27" fmla="*/ 490 h 563"/>
                <a:gd name="T28" fmla="*/ 251 w 251"/>
                <a:gd name="T29" fmla="*/ 549 h 563"/>
                <a:gd name="T30" fmla="*/ 233 w 251"/>
                <a:gd name="T31" fmla="*/ 557 h 563"/>
                <a:gd name="T32" fmla="*/ 212 w 251"/>
                <a:gd name="T33" fmla="*/ 561 h 563"/>
                <a:gd name="T34" fmla="*/ 187 w 251"/>
                <a:gd name="T35" fmla="*/ 563 h 563"/>
                <a:gd name="T36" fmla="*/ 156 w 251"/>
                <a:gd name="T37" fmla="*/ 560 h 563"/>
                <a:gd name="T38" fmla="*/ 132 w 251"/>
                <a:gd name="T39" fmla="*/ 553 h 563"/>
                <a:gd name="T40" fmla="*/ 111 w 251"/>
                <a:gd name="T41" fmla="*/ 539 h 563"/>
                <a:gd name="T42" fmla="*/ 94 w 251"/>
                <a:gd name="T43" fmla="*/ 521 h 563"/>
                <a:gd name="T44" fmla="*/ 83 w 251"/>
                <a:gd name="T45" fmla="*/ 499 h 563"/>
                <a:gd name="T46" fmla="*/ 76 w 251"/>
                <a:gd name="T47" fmla="*/ 470 h 563"/>
                <a:gd name="T48" fmla="*/ 73 w 251"/>
                <a:gd name="T49" fmla="*/ 436 h 563"/>
                <a:gd name="T50" fmla="*/ 73 w 251"/>
                <a:gd name="T51" fmla="*/ 184 h 563"/>
                <a:gd name="T52" fmla="*/ 0 w 251"/>
                <a:gd name="T53" fmla="*/ 184 h 563"/>
                <a:gd name="T54" fmla="*/ 0 w 251"/>
                <a:gd name="T55" fmla="*/ 126 h 563"/>
                <a:gd name="T56" fmla="*/ 73 w 251"/>
                <a:gd name="T57" fmla="*/ 126 h 563"/>
                <a:gd name="T58" fmla="*/ 73 w 251"/>
                <a:gd name="T59" fmla="*/ 22 h 563"/>
                <a:gd name="T60" fmla="*/ 107 w 251"/>
                <a:gd name="T61" fmla="*/ 12 h 563"/>
                <a:gd name="T62" fmla="*/ 143 w 251"/>
                <a:gd name="T6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1" h="563">
                  <a:moveTo>
                    <a:pt x="143" y="0"/>
                  </a:moveTo>
                  <a:lnTo>
                    <a:pt x="143" y="126"/>
                  </a:lnTo>
                  <a:lnTo>
                    <a:pt x="251" y="126"/>
                  </a:lnTo>
                  <a:lnTo>
                    <a:pt x="251" y="184"/>
                  </a:lnTo>
                  <a:lnTo>
                    <a:pt x="143" y="184"/>
                  </a:lnTo>
                  <a:lnTo>
                    <a:pt x="143" y="425"/>
                  </a:lnTo>
                  <a:lnTo>
                    <a:pt x="144" y="452"/>
                  </a:lnTo>
                  <a:lnTo>
                    <a:pt x="150" y="471"/>
                  </a:lnTo>
                  <a:lnTo>
                    <a:pt x="158" y="486"/>
                  </a:lnTo>
                  <a:lnTo>
                    <a:pt x="169" y="496"/>
                  </a:lnTo>
                  <a:lnTo>
                    <a:pt x="186" y="503"/>
                  </a:lnTo>
                  <a:lnTo>
                    <a:pt x="206" y="504"/>
                  </a:lnTo>
                  <a:lnTo>
                    <a:pt x="231" y="502"/>
                  </a:lnTo>
                  <a:lnTo>
                    <a:pt x="251" y="490"/>
                  </a:lnTo>
                  <a:lnTo>
                    <a:pt x="251" y="549"/>
                  </a:lnTo>
                  <a:lnTo>
                    <a:pt x="233" y="557"/>
                  </a:lnTo>
                  <a:lnTo>
                    <a:pt x="212" y="561"/>
                  </a:lnTo>
                  <a:lnTo>
                    <a:pt x="187" y="563"/>
                  </a:lnTo>
                  <a:lnTo>
                    <a:pt x="156" y="560"/>
                  </a:lnTo>
                  <a:lnTo>
                    <a:pt x="132" y="553"/>
                  </a:lnTo>
                  <a:lnTo>
                    <a:pt x="111" y="539"/>
                  </a:lnTo>
                  <a:lnTo>
                    <a:pt x="94" y="521"/>
                  </a:lnTo>
                  <a:lnTo>
                    <a:pt x="83" y="499"/>
                  </a:lnTo>
                  <a:lnTo>
                    <a:pt x="76" y="470"/>
                  </a:lnTo>
                  <a:lnTo>
                    <a:pt x="73" y="436"/>
                  </a:lnTo>
                  <a:lnTo>
                    <a:pt x="73" y="184"/>
                  </a:lnTo>
                  <a:lnTo>
                    <a:pt x="0" y="184"/>
                  </a:lnTo>
                  <a:lnTo>
                    <a:pt x="0" y="126"/>
                  </a:lnTo>
                  <a:lnTo>
                    <a:pt x="73" y="126"/>
                  </a:lnTo>
                  <a:lnTo>
                    <a:pt x="73" y="22"/>
                  </a:lnTo>
                  <a:lnTo>
                    <a:pt x="107" y="12"/>
                  </a:lnTo>
                  <a:lnTo>
                    <a:pt x="143"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19" name="Freeform 16"/>
            <p:cNvSpPr>
              <a:spLocks noEditPoints="1"/>
            </p:cNvSpPr>
            <p:nvPr/>
          </p:nvSpPr>
          <p:spPr bwMode="auto">
            <a:xfrm>
              <a:off x="2022475" y="1760538"/>
              <a:ext cx="295275" cy="290513"/>
            </a:xfrm>
            <a:custGeom>
              <a:avLst/>
              <a:gdLst>
                <a:gd name="T0" fmla="*/ 74 w 186"/>
                <a:gd name="T1" fmla="*/ 86 h 183"/>
                <a:gd name="T2" fmla="*/ 104 w 186"/>
                <a:gd name="T3" fmla="*/ 83 h 183"/>
                <a:gd name="T4" fmla="*/ 115 w 186"/>
                <a:gd name="T5" fmla="*/ 67 h 183"/>
                <a:gd name="T6" fmla="*/ 114 w 186"/>
                <a:gd name="T7" fmla="*/ 57 h 183"/>
                <a:gd name="T8" fmla="*/ 110 w 186"/>
                <a:gd name="T9" fmla="*/ 51 h 183"/>
                <a:gd name="T10" fmla="*/ 101 w 186"/>
                <a:gd name="T11" fmla="*/ 47 h 183"/>
                <a:gd name="T12" fmla="*/ 89 w 186"/>
                <a:gd name="T13" fmla="*/ 46 h 183"/>
                <a:gd name="T14" fmla="*/ 57 w 186"/>
                <a:gd name="T15" fmla="*/ 32 h 183"/>
                <a:gd name="T16" fmla="*/ 110 w 186"/>
                <a:gd name="T17" fmla="*/ 35 h 183"/>
                <a:gd name="T18" fmla="*/ 130 w 186"/>
                <a:gd name="T19" fmla="*/ 51 h 183"/>
                <a:gd name="T20" fmla="*/ 133 w 186"/>
                <a:gd name="T21" fmla="*/ 72 h 183"/>
                <a:gd name="T22" fmla="*/ 125 w 186"/>
                <a:gd name="T23" fmla="*/ 85 h 183"/>
                <a:gd name="T24" fmla="*/ 103 w 186"/>
                <a:gd name="T25" fmla="*/ 96 h 183"/>
                <a:gd name="T26" fmla="*/ 108 w 186"/>
                <a:gd name="T27" fmla="*/ 98 h 183"/>
                <a:gd name="T28" fmla="*/ 118 w 186"/>
                <a:gd name="T29" fmla="*/ 110 h 183"/>
                <a:gd name="T30" fmla="*/ 139 w 186"/>
                <a:gd name="T31" fmla="*/ 150 h 183"/>
                <a:gd name="T32" fmla="*/ 106 w 186"/>
                <a:gd name="T33" fmla="*/ 121 h 183"/>
                <a:gd name="T34" fmla="*/ 97 w 186"/>
                <a:gd name="T35" fmla="*/ 108 h 183"/>
                <a:gd name="T36" fmla="*/ 89 w 186"/>
                <a:gd name="T37" fmla="*/ 101 h 183"/>
                <a:gd name="T38" fmla="*/ 74 w 186"/>
                <a:gd name="T39" fmla="*/ 100 h 183"/>
                <a:gd name="T40" fmla="*/ 57 w 186"/>
                <a:gd name="T41" fmla="*/ 150 h 183"/>
                <a:gd name="T42" fmla="*/ 93 w 186"/>
                <a:gd name="T43" fmla="*/ 11 h 183"/>
                <a:gd name="T44" fmla="*/ 52 w 186"/>
                <a:gd name="T45" fmla="*/ 21 h 183"/>
                <a:gd name="T46" fmla="*/ 21 w 186"/>
                <a:gd name="T47" fmla="*/ 51 h 183"/>
                <a:gd name="T48" fmla="*/ 11 w 186"/>
                <a:gd name="T49" fmla="*/ 92 h 183"/>
                <a:gd name="T50" fmla="*/ 23 w 186"/>
                <a:gd name="T51" fmla="*/ 133 h 183"/>
                <a:gd name="T52" fmla="*/ 53 w 186"/>
                <a:gd name="T53" fmla="*/ 164 h 183"/>
                <a:gd name="T54" fmla="*/ 93 w 186"/>
                <a:gd name="T55" fmla="*/ 173 h 183"/>
                <a:gd name="T56" fmla="*/ 135 w 186"/>
                <a:gd name="T57" fmla="*/ 164 h 183"/>
                <a:gd name="T58" fmla="*/ 165 w 186"/>
                <a:gd name="T59" fmla="*/ 133 h 183"/>
                <a:gd name="T60" fmla="*/ 176 w 186"/>
                <a:gd name="T61" fmla="*/ 92 h 183"/>
                <a:gd name="T62" fmla="*/ 165 w 186"/>
                <a:gd name="T63" fmla="*/ 51 h 183"/>
                <a:gd name="T64" fmla="*/ 135 w 186"/>
                <a:gd name="T65" fmla="*/ 21 h 183"/>
                <a:gd name="T66" fmla="*/ 93 w 186"/>
                <a:gd name="T67" fmla="*/ 11 h 183"/>
                <a:gd name="T68" fmla="*/ 118 w 186"/>
                <a:gd name="T69" fmla="*/ 3 h 183"/>
                <a:gd name="T70" fmla="*/ 160 w 186"/>
                <a:gd name="T71" fmla="*/ 25 h 183"/>
                <a:gd name="T72" fmla="*/ 183 w 186"/>
                <a:gd name="T73" fmla="*/ 67 h 183"/>
                <a:gd name="T74" fmla="*/ 183 w 186"/>
                <a:gd name="T75" fmla="*/ 115 h 183"/>
                <a:gd name="T76" fmla="*/ 160 w 186"/>
                <a:gd name="T77" fmla="*/ 157 h 183"/>
                <a:gd name="T78" fmla="*/ 118 w 186"/>
                <a:gd name="T79" fmla="*/ 180 h 183"/>
                <a:gd name="T80" fmla="*/ 68 w 186"/>
                <a:gd name="T81" fmla="*/ 180 h 183"/>
                <a:gd name="T82" fmla="*/ 27 w 186"/>
                <a:gd name="T83" fmla="*/ 157 h 183"/>
                <a:gd name="T84" fmla="*/ 3 w 186"/>
                <a:gd name="T85" fmla="*/ 116 h 183"/>
                <a:gd name="T86" fmla="*/ 3 w 186"/>
                <a:gd name="T87" fmla="*/ 68 h 183"/>
                <a:gd name="T88" fmla="*/ 27 w 186"/>
                <a:gd name="T89" fmla="*/ 26 h 183"/>
                <a:gd name="T90" fmla="*/ 68 w 186"/>
                <a:gd name="T91" fmla="*/ 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74" y="46"/>
                  </a:moveTo>
                  <a:lnTo>
                    <a:pt x="74" y="86"/>
                  </a:lnTo>
                  <a:lnTo>
                    <a:pt x="92" y="86"/>
                  </a:lnTo>
                  <a:lnTo>
                    <a:pt x="104" y="83"/>
                  </a:lnTo>
                  <a:lnTo>
                    <a:pt x="112" y="78"/>
                  </a:lnTo>
                  <a:lnTo>
                    <a:pt x="115" y="67"/>
                  </a:lnTo>
                  <a:lnTo>
                    <a:pt x="115" y="61"/>
                  </a:lnTo>
                  <a:lnTo>
                    <a:pt x="114" y="57"/>
                  </a:lnTo>
                  <a:lnTo>
                    <a:pt x="112" y="54"/>
                  </a:lnTo>
                  <a:lnTo>
                    <a:pt x="110" y="51"/>
                  </a:lnTo>
                  <a:lnTo>
                    <a:pt x="106" y="49"/>
                  </a:lnTo>
                  <a:lnTo>
                    <a:pt x="101" y="47"/>
                  </a:lnTo>
                  <a:lnTo>
                    <a:pt x="96" y="46"/>
                  </a:lnTo>
                  <a:lnTo>
                    <a:pt x="89" y="46"/>
                  </a:lnTo>
                  <a:lnTo>
                    <a:pt x="74" y="46"/>
                  </a:lnTo>
                  <a:close/>
                  <a:moveTo>
                    <a:pt x="57" y="32"/>
                  </a:moveTo>
                  <a:lnTo>
                    <a:pt x="90" y="32"/>
                  </a:lnTo>
                  <a:lnTo>
                    <a:pt x="110" y="35"/>
                  </a:lnTo>
                  <a:lnTo>
                    <a:pt x="124" y="42"/>
                  </a:lnTo>
                  <a:lnTo>
                    <a:pt x="130" y="51"/>
                  </a:lnTo>
                  <a:lnTo>
                    <a:pt x="133" y="64"/>
                  </a:lnTo>
                  <a:lnTo>
                    <a:pt x="133" y="72"/>
                  </a:lnTo>
                  <a:lnTo>
                    <a:pt x="130" y="78"/>
                  </a:lnTo>
                  <a:lnTo>
                    <a:pt x="125" y="85"/>
                  </a:lnTo>
                  <a:lnTo>
                    <a:pt x="117" y="92"/>
                  </a:lnTo>
                  <a:lnTo>
                    <a:pt x="103" y="96"/>
                  </a:lnTo>
                  <a:lnTo>
                    <a:pt x="103" y="96"/>
                  </a:lnTo>
                  <a:lnTo>
                    <a:pt x="108" y="98"/>
                  </a:lnTo>
                  <a:lnTo>
                    <a:pt x="114" y="103"/>
                  </a:lnTo>
                  <a:lnTo>
                    <a:pt x="118" y="110"/>
                  </a:lnTo>
                  <a:lnTo>
                    <a:pt x="124" y="118"/>
                  </a:lnTo>
                  <a:lnTo>
                    <a:pt x="139" y="150"/>
                  </a:lnTo>
                  <a:lnTo>
                    <a:pt x="118" y="150"/>
                  </a:lnTo>
                  <a:lnTo>
                    <a:pt x="106" y="121"/>
                  </a:lnTo>
                  <a:lnTo>
                    <a:pt x="101" y="114"/>
                  </a:lnTo>
                  <a:lnTo>
                    <a:pt x="97" y="108"/>
                  </a:lnTo>
                  <a:lnTo>
                    <a:pt x="93" y="104"/>
                  </a:lnTo>
                  <a:lnTo>
                    <a:pt x="89" y="101"/>
                  </a:lnTo>
                  <a:lnTo>
                    <a:pt x="85" y="100"/>
                  </a:lnTo>
                  <a:lnTo>
                    <a:pt x="74" y="100"/>
                  </a:lnTo>
                  <a:lnTo>
                    <a:pt x="74" y="150"/>
                  </a:lnTo>
                  <a:lnTo>
                    <a:pt x="57" y="150"/>
                  </a:lnTo>
                  <a:lnTo>
                    <a:pt x="57" y="32"/>
                  </a:lnTo>
                  <a:close/>
                  <a:moveTo>
                    <a:pt x="93" y="11"/>
                  </a:moveTo>
                  <a:lnTo>
                    <a:pt x="71" y="12"/>
                  </a:lnTo>
                  <a:lnTo>
                    <a:pt x="52" y="21"/>
                  </a:lnTo>
                  <a:lnTo>
                    <a:pt x="35" y="35"/>
                  </a:lnTo>
                  <a:lnTo>
                    <a:pt x="21" y="51"/>
                  </a:lnTo>
                  <a:lnTo>
                    <a:pt x="14" y="71"/>
                  </a:lnTo>
                  <a:lnTo>
                    <a:pt x="11" y="92"/>
                  </a:lnTo>
                  <a:lnTo>
                    <a:pt x="14" y="114"/>
                  </a:lnTo>
                  <a:lnTo>
                    <a:pt x="23" y="133"/>
                  </a:lnTo>
                  <a:lnTo>
                    <a:pt x="35" y="150"/>
                  </a:lnTo>
                  <a:lnTo>
                    <a:pt x="53" y="164"/>
                  </a:lnTo>
                  <a:lnTo>
                    <a:pt x="72" y="171"/>
                  </a:lnTo>
                  <a:lnTo>
                    <a:pt x="93" y="173"/>
                  </a:lnTo>
                  <a:lnTo>
                    <a:pt x="115" y="171"/>
                  </a:lnTo>
                  <a:lnTo>
                    <a:pt x="135" y="164"/>
                  </a:lnTo>
                  <a:lnTo>
                    <a:pt x="151" y="150"/>
                  </a:lnTo>
                  <a:lnTo>
                    <a:pt x="165" y="133"/>
                  </a:lnTo>
                  <a:lnTo>
                    <a:pt x="173" y="114"/>
                  </a:lnTo>
                  <a:lnTo>
                    <a:pt x="176" y="92"/>
                  </a:lnTo>
                  <a:lnTo>
                    <a:pt x="173" y="69"/>
                  </a:lnTo>
                  <a:lnTo>
                    <a:pt x="165" y="51"/>
                  </a:lnTo>
                  <a:lnTo>
                    <a:pt x="151" y="35"/>
                  </a:lnTo>
                  <a:lnTo>
                    <a:pt x="135" y="21"/>
                  </a:lnTo>
                  <a:lnTo>
                    <a:pt x="115" y="12"/>
                  </a:lnTo>
                  <a:lnTo>
                    <a:pt x="93" y="11"/>
                  </a:lnTo>
                  <a:close/>
                  <a:moveTo>
                    <a:pt x="95" y="0"/>
                  </a:moveTo>
                  <a:lnTo>
                    <a:pt x="118" y="3"/>
                  </a:lnTo>
                  <a:lnTo>
                    <a:pt x="140" y="11"/>
                  </a:lnTo>
                  <a:lnTo>
                    <a:pt x="160" y="25"/>
                  </a:lnTo>
                  <a:lnTo>
                    <a:pt x="175" y="44"/>
                  </a:lnTo>
                  <a:lnTo>
                    <a:pt x="183" y="67"/>
                  </a:lnTo>
                  <a:lnTo>
                    <a:pt x="186" y="92"/>
                  </a:lnTo>
                  <a:lnTo>
                    <a:pt x="183" y="115"/>
                  </a:lnTo>
                  <a:lnTo>
                    <a:pt x="175" y="137"/>
                  </a:lnTo>
                  <a:lnTo>
                    <a:pt x="160" y="157"/>
                  </a:lnTo>
                  <a:lnTo>
                    <a:pt x="140" y="171"/>
                  </a:lnTo>
                  <a:lnTo>
                    <a:pt x="118" y="180"/>
                  </a:lnTo>
                  <a:lnTo>
                    <a:pt x="93" y="183"/>
                  </a:lnTo>
                  <a:lnTo>
                    <a:pt x="68" y="180"/>
                  </a:lnTo>
                  <a:lnTo>
                    <a:pt x="46" y="172"/>
                  </a:lnTo>
                  <a:lnTo>
                    <a:pt x="27" y="157"/>
                  </a:lnTo>
                  <a:lnTo>
                    <a:pt x="13" y="139"/>
                  </a:lnTo>
                  <a:lnTo>
                    <a:pt x="3" y="116"/>
                  </a:lnTo>
                  <a:lnTo>
                    <a:pt x="0" y="92"/>
                  </a:lnTo>
                  <a:lnTo>
                    <a:pt x="3" y="68"/>
                  </a:lnTo>
                  <a:lnTo>
                    <a:pt x="13" y="46"/>
                  </a:lnTo>
                  <a:lnTo>
                    <a:pt x="27" y="26"/>
                  </a:lnTo>
                  <a:lnTo>
                    <a:pt x="46" y="12"/>
                  </a:lnTo>
                  <a:lnTo>
                    <a:pt x="68" y="3"/>
                  </a:lnTo>
                  <a:lnTo>
                    <a:pt x="95"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20" name="Rectangle 17"/>
            <p:cNvSpPr>
              <a:spLocks noChangeArrowheads="1"/>
            </p:cNvSpPr>
            <p:nvPr/>
          </p:nvSpPr>
          <p:spPr bwMode="auto">
            <a:xfrm>
              <a:off x="2843213" y="1562101"/>
              <a:ext cx="111125" cy="949325"/>
            </a:xfrm>
            <a:prstGeom prst="rect">
              <a:avLst/>
            </a:prstGeom>
            <a:grpFill/>
            <a:ln w="0">
              <a:noFill/>
              <a:prstDash val="solid"/>
              <a:miter lim="800000"/>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sp>
          <p:nvSpPr>
            <p:cNvPr id="21" name="Freeform 18"/>
            <p:cNvSpPr>
              <a:spLocks/>
            </p:cNvSpPr>
            <p:nvPr/>
          </p:nvSpPr>
          <p:spPr bwMode="auto">
            <a:xfrm>
              <a:off x="3101975" y="1562101"/>
              <a:ext cx="663575" cy="949325"/>
            </a:xfrm>
            <a:custGeom>
              <a:avLst/>
              <a:gdLst>
                <a:gd name="T0" fmla="*/ 0 w 418"/>
                <a:gd name="T1" fmla="*/ 0 h 598"/>
                <a:gd name="T2" fmla="*/ 418 w 418"/>
                <a:gd name="T3" fmla="*/ 0 h 598"/>
                <a:gd name="T4" fmla="*/ 418 w 418"/>
                <a:gd name="T5" fmla="*/ 64 h 598"/>
                <a:gd name="T6" fmla="*/ 244 w 418"/>
                <a:gd name="T7" fmla="*/ 64 h 598"/>
                <a:gd name="T8" fmla="*/ 244 w 418"/>
                <a:gd name="T9" fmla="*/ 598 h 598"/>
                <a:gd name="T10" fmla="*/ 174 w 418"/>
                <a:gd name="T11" fmla="*/ 598 h 598"/>
                <a:gd name="T12" fmla="*/ 174 w 418"/>
                <a:gd name="T13" fmla="*/ 64 h 598"/>
                <a:gd name="T14" fmla="*/ 0 w 418"/>
                <a:gd name="T15" fmla="*/ 64 h 598"/>
                <a:gd name="T16" fmla="*/ 0 w 418"/>
                <a:gd name="T17"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598">
                  <a:moveTo>
                    <a:pt x="0" y="0"/>
                  </a:moveTo>
                  <a:lnTo>
                    <a:pt x="418" y="0"/>
                  </a:lnTo>
                  <a:lnTo>
                    <a:pt x="418" y="64"/>
                  </a:lnTo>
                  <a:lnTo>
                    <a:pt x="244" y="64"/>
                  </a:lnTo>
                  <a:lnTo>
                    <a:pt x="244" y="598"/>
                  </a:lnTo>
                  <a:lnTo>
                    <a:pt x="174" y="598"/>
                  </a:lnTo>
                  <a:lnTo>
                    <a:pt x="174" y="64"/>
                  </a:lnTo>
                  <a:lnTo>
                    <a:pt x="0" y="64"/>
                  </a:lnTo>
                  <a:lnTo>
                    <a:pt x="0" y="0"/>
                  </a:lnTo>
                  <a:close/>
                </a:path>
              </a:pathLst>
            </a:custGeom>
            <a:grpFill/>
            <a:ln w="0">
              <a:noFill/>
              <a:prstDash val="solid"/>
              <a:round/>
              <a:headEnd/>
              <a:tailEnd/>
            </a:ln>
          </p:spPr>
          <p:txBody>
            <a:bodyPr/>
            <a:lstStyle/>
            <a:p>
              <a:pPr eaLnBrk="1" fontAlgn="auto" hangingPunct="1">
                <a:spcBef>
                  <a:spcPts val="0"/>
                </a:spcBef>
                <a:spcAft>
                  <a:spcPts val="0"/>
                </a:spcAft>
                <a:defRPr/>
              </a:pPr>
              <a:endParaRPr lang="en-US" sz="1350" dirty="0">
                <a:solidFill>
                  <a:srgbClr val="595959"/>
                </a:solidFill>
                <a:latin typeface="+mn-lt"/>
              </a:endParaRPr>
            </a:p>
          </p:txBody>
        </p:sp>
      </p:grpSp>
    </p:spTree>
  </p:cSld>
  <p:clrMap bg1="lt1" tx1="dk1" bg2="lt2" tx2="dk2" accent1="accent1" accent2="accent2" accent3="accent3" accent4="accent4" accent5="accent5" accent6="accent6" hlink="hlink" folHlink="folHlink"/>
  <p:sldLayoutIdLst>
    <p:sldLayoutId id="2147483690" r:id="rId1"/>
    <p:sldLayoutId id="2147483686" r:id="rId2"/>
    <p:sldLayoutId id="2147483691" r:id="rId3"/>
    <p:sldLayoutId id="2147483692" r:id="rId4"/>
    <p:sldLayoutId id="2147483693" r:id="rId5"/>
    <p:sldLayoutId id="2147483694" r:id="rId6"/>
    <p:sldLayoutId id="2147483687" r:id="rId7"/>
    <p:sldLayoutId id="2147483688" r:id="rId8"/>
    <p:sldLayoutId id="2147483689" r:id="rId9"/>
    <p:sldLayoutId id="2147483695" r:id="rId10"/>
    <p:sldLayoutId id="2147483696" r:id="rId11"/>
    <p:sldLayoutId id="2147483697" r:id="rId12"/>
    <p:sldLayoutId id="2147483698" r:id="rId13"/>
    <p:sldLayoutId id="2147483699" r:id="rId14"/>
    <p:sldLayoutId id="2147483700" r:id="rId15"/>
    <p:sldLayoutId id="2147483701" r:id="rId16"/>
  </p:sldLayoutIdLst>
  <p:transition/>
  <p:txStyles>
    <p:titleStyle>
      <a:lvl1pPr algn="l" defTabSz="685800" rtl="0" fontAlgn="base">
        <a:lnSpc>
          <a:spcPct val="90000"/>
        </a:lnSpc>
        <a:spcBef>
          <a:spcPct val="0"/>
        </a:spcBef>
        <a:spcAft>
          <a:spcPct val="0"/>
        </a:spcAft>
        <a:defRPr sz="3000" kern="1200" spc="-150">
          <a:solidFill>
            <a:schemeClr val="accent1"/>
          </a:solidFill>
          <a:latin typeface="+mj-lt"/>
          <a:ea typeface="+mj-ea"/>
          <a:cs typeface="+mj-cs"/>
        </a:defRPr>
      </a:lvl1pPr>
      <a:lvl2pPr algn="l" defTabSz="685800" rtl="0" fontAlgn="base">
        <a:lnSpc>
          <a:spcPct val="90000"/>
        </a:lnSpc>
        <a:spcBef>
          <a:spcPct val="0"/>
        </a:spcBef>
        <a:spcAft>
          <a:spcPct val="0"/>
        </a:spcAft>
        <a:defRPr sz="3000">
          <a:solidFill>
            <a:schemeClr val="accent1"/>
          </a:solidFill>
          <a:latin typeface="Segoe Light"/>
        </a:defRPr>
      </a:lvl2pPr>
      <a:lvl3pPr algn="l" defTabSz="685800" rtl="0" fontAlgn="base">
        <a:lnSpc>
          <a:spcPct val="90000"/>
        </a:lnSpc>
        <a:spcBef>
          <a:spcPct val="0"/>
        </a:spcBef>
        <a:spcAft>
          <a:spcPct val="0"/>
        </a:spcAft>
        <a:defRPr sz="3000">
          <a:solidFill>
            <a:schemeClr val="accent1"/>
          </a:solidFill>
          <a:latin typeface="Segoe Light"/>
        </a:defRPr>
      </a:lvl3pPr>
      <a:lvl4pPr algn="l" defTabSz="685800" rtl="0" fontAlgn="base">
        <a:lnSpc>
          <a:spcPct val="90000"/>
        </a:lnSpc>
        <a:spcBef>
          <a:spcPct val="0"/>
        </a:spcBef>
        <a:spcAft>
          <a:spcPct val="0"/>
        </a:spcAft>
        <a:defRPr sz="3000">
          <a:solidFill>
            <a:schemeClr val="accent1"/>
          </a:solidFill>
          <a:latin typeface="Segoe Light"/>
        </a:defRPr>
      </a:lvl4pPr>
      <a:lvl5pPr algn="l" defTabSz="685800" rtl="0" fontAlgn="base">
        <a:lnSpc>
          <a:spcPct val="90000"/>
        </a:lnSpc>
        <a:spcBef>
          <a:spcPct val="0"/>
        </a:spcBef>
        <a:spcAft>
          <a:spcPct val="0"/>
        </a:spcAft>
        <a:defRPr sz="3000">
          <a:solidFill>
            <a:schemeClr val="accent1"/>
          </a:solidFill>
          <a:latin typeface="Segoe Light"/>
        </a:defRPr>
      </a:lvl5pPr>
      <a:lvl6pPr marL="457200" algn="l" defTabSz="685800" rtl="0" fontAlgn="base">
        <a:lnSpc>
          <a:spcPct val="90000"/>
        </a:lnSpc>
        <a:spcBef>
          <a:spcPct val="0"/>
        </a:spcBef>
        <a:spcAft>
          <a:spcPct val="0"/>
        </a:spcAft>
        <a:defRPr sz="3000">
          <a:solidFill>
            <a:schemeClr val="accent1"/>
          </a:solidFill>
          <a:latin typeface="Segoe Light"/>
        </a:defRPr>
      </a:lvl6pPr>
      <a:lvl7pPr marL="914400" algn="l" defTabSz="685800" rtl="0" fontAlgn="base">
        <a:lnSpc>
          <a:spcPct val="90000"/>
        </a:lnSpc>
        <a:spcBef>
          <a:spcPct val="0"/>
        </a:spcBef>
        <a:spcAft>
          <a:spcPct val="0"/>
        </a:spcAft>
        <a:defRPr sz="3000">
          <a:solidFill>
            <a:schemeClr val="accent1"/>
          </a:solidFill>
          <a:latin typeface="Segoe Light"/>
        </a:defRPr>
      </a:lvl7pPr>
      <a:lvl8pPr marL="1371600" algn="l" defTabSz="685800" rtl="0" fontAlgn="base">
        <a:lnSpc>
          <a:spcPct val="90000"/>
        </a:lnSpc>
        <a:spcBef>
          <a:spcPct val="0"/>
        </a:spcBef>
        <a:spcAft>
          <a:spcPct val="0"/>
        </a:spcAft>
        <a:defRPr sz="3000">
          <a:solidFill>
            <a:schemeClr val="accent1"/>
          </a:solidFill>
          <a:latin typeface="Segoe Light"/>
        </a:defRPr>
      </a:lvl8pPr>
      <a:lvl9pPr marL="1828800" algn="l" defTabSz="685800" rtl="0" fontAlgn="base">
        <a:lnSpc>
          <a:spcPct val="90000"/>
        </a:lnSpc>
        <a:spcBef>
          <a:spcPct val="0"/>
        </a:spcBef>
        <a:spcAft>
          <a:spcPct val="0"/>
        </a:spcAft>
        <a:defRPr sz="3000">
          <a:solidFill>
            <a:schemeClr val="accent1"/>
          </a:solidFill>
          <a:latin typeface="Segoe Light"/>
        </a:defRPr>
      </a:lvl9pPr>
    </p:titleStyle>
    <p:bodyStyle>
      <a:lvl1pPr algn="l" defTabSz="685800" rtl="0" fontAlgn="base">
        <a:lnSpc>
          <a:spcPct val="90000"/>
        </a:lnSpc>
        <a:spcBef>
          <a:spcPts val="900"/>
        </a:spcBef>
        <a:spcAft>
          <a:spcPct val="0"/>
        </a:spcAft>
        <a:buFont typeface="Arial" panose="020B0604020202020204" pitchFamily="34" charset="0"/>
        <a:defRPr kern="1200">
          <a:solidFill>
            <a:schemeClr val="tx1"/>
          </a:solidFill>
          <a:latin typeface="+mn-lt"/>
          <a:ea typeface="+mn-ea"/>
          <a:cs typeface="+mn-cs"/>
        </a:defRPr>
      </a:lvl1pPr>
      <a:lvl2pPr marL="171450" algn="l" defTabSz="685800" rtl="0" fontAlgn="base">
        <a:lnSpc>
          <a:spcPct val="90000"/>
        </a:lnSpc>
        <a:spcBef>
          <a:spcPts val="900"/>
        </a:spcBef>
        <a:spcAft>
          <a:spcPct val="0"/>
        </a:spcAft>
        <a:buFont typeface="Arial" panose="020B0604020202020204" pitchFamily="34" charset="0"/>
        <a:defRPr sz="1500" kern="1200">
          <a:solidFill>
            <a:srgbClr val="9B9B9B"/>
          </a:solidFill>
          <a:latin typeface="+mn-lt"/>
          <a:ea typeface="+mn-ea"/>
          <a:cs typeface="+mn-cs"/>
        </a:defRPr>
      </a:lvl2pPr>
      <a:lvl3pPr marL="339725" algn="l" defTabSz="685800" rtl="0" fontAlgn="base">
        <a:lnSpc>
          <a:spcPct val="90000"/>
        </a:lnSpc>
        <a:spcBef>
          <a:spcPts val="900"/>
        </a:spcBef>
        <a:spcAft>
          <a:spcPct val="0"/>
        </a:spcAft>
        <a:buFont typeface="Arial" panose="020B0604020202020204" pitchFamily="34" charset="0"/>
        <a:defRPr sz="1300" kern="1200">
          <a:solidFill>
            <a:srgbClr val="9B9B9B"/>
          </a:solidFill>
          <a:latin typeface="+mn-lt"/>
          <a:ea typeface="+mn-ea"/>
          <a:cs typeface="+mn-cs"/>
        </a:defRPr>
      </a:lvl3pPr>
      <a:lvl4pPr marL="514350" algn="l" defTabSz="685800" rtl="0" fontAlgn="base">
        <a:lnSpc>
          <a:spcPct val="90000"/>
        </a:lnSpc>
        <a:spcBef>
          <a:spcPts val="900"/>
        </a:spcBef>
        <a:spcAft>
          <a:spcPct val="0"/>
        </a:spcAft>
        <a:buFont typeface="Arial" panose="020B0604020202020204" pitchFamily="34" charset="0"/>
        <a:defRPr sz="1200" kern="1200">
          <a:solidFill>
            <a:srgbClr val="9B9B9B"/>
          </a:solidFill>
          <a:latin typeface="+mn-lt"/>
          <a:ea typeface="+mn-ea"/>
          <a:cs typeface="+mn-cs"/>
        </a:defRPr>
      </a:lvl4pPr>
      <a:lvl5pPr marL="685800" algn="l" defTabSz="685800" rtl="0" fontAlgn="base">
        <a:lnSpc>
          <a:spcPct val="90000"/>
        </a:lnSpc>
        <a:spcBef>
          <a:spcPts val="900"/>
        </a:spcBef>
        <a:spcAft>
          <a:spcPct val="0"/>
        </a:spcAft>
        <a:buFont typeface="Arial" panose="020B0604020202020204" pitchFamily="34" charset="0"/>
        <a:defRPr sz="1000" kern="1200">
          <a:solidFill>
            <a:srgbClr val="9B9B9B"/>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9.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9.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slideLayout" Target="../slideLayouts/slideLayout9.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 Type="http://schemas.openxmlformats.org/officeDocument/2006/relationships/tags" Target="../tags/tag14.xml"/><Relationship Id="rId16" Type="http://schemas.openxmlformats.org/officeDocument/2006/relationships/tags" Target="../tags/tag28.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569445" y="1471706"/>
            <a:ext cx="11034445" cy="2387600"/>
          </a:xfrm>
        </p:spPr>
        <p:txBody>
          <a:bodyPr>
            <a:noAutofit/>
          </a:bodyPr>
          <a:lstStyle/>
          <a:p>
            <a:r>
              <a:rPr lang="en-US" sz="7200" dirty="0" smtClean="0">
                <a:solidFill>
                  <a:schemeClr val="bg1"/>
                </a:solidFill>
              </a:rPr>
              <a:t>Building Bridges: </a:t>
            </a:r>
            <a:br>
              <a:rPr lang="en-US" sz="7200" dirty="0" smtClean="0">
                <a:solidFill>
                  <a:schemeClr val="bg1"/>
                </a:solidFill>
              </a:rPr>
            </a:br>
            <a:r>
              <a:rPr lang="en-US" sz="7200" dirty="0" smtClean="0">
                <a:solidFill>
                  <a:schemeClr val="bg1"/>
                </a:solidFill>
              </a:rPr>
              <a:t>Azure Service Bus</a:t>
            </a:r>
            <a:endParaRPr lang="en-US" sz="72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fontScale="85000" lnSpcReduction="20000"/>
          </a:bodyPr>
          <a:lstStyle/>
          <a:p>
            <a:pPr algn="l"/>
            <a:r>
              <a:rPr lang="en-US" sz="4400" b="1" dirty="0" smtClean="0">
                <a:solidFill>
                  <a:srgbClr val="00B0F0"/>
                </a:solidFill>
                <a:latin typeface="+mj-lt"/>
              </a:rPr>
              <a:t>Runeet Vashisht</a:t>
            </a:r>
          </a:p>
          <a:p>
            <a:r>
              <a:rPr lang="en-US" sz="2800" b="1" dirty="0" smtClean="0">
                <a:solidFill>
                  <a:schemeClr val="bg1"/>
                </a:solidFill>
                <a:latin typeface="+mj-lt"/>
              </a:rPr>
              <a:t>Dev Lead, Microsoft</a:t>
            </a:r>
          </a:p>
          <a:p>
            <a:r>
              <a:rPr lang="en-US" sz="2800" b="1" dirty="0" smtClean="0">
                <a:solidFill>
                  <a:schemeClr val="bg1"/>
                </a:solidFill>
                <a:latin typeface="+mj-lt"/>
              </a:rPr>
              <a:t>Email : </a:t>
            </a:r>
            <a:r>
              <a:rPr lang="en-US" sz="2800" b="1" dirty="0">
                <a:solidFill>
                  <a:schemeClr val="bg1"/>
                </a:solidFill>
                <a:latin typeface="+mj-lt"/>
              </a:rPr>
              <a:t>runeetv@microsoft.com</a:t>
            </a:r>
          </a:p>
          <a:p>
            <a:r>
              <a:rPr lang="en-US" sz="2800" b="1" dirty="0" smtClean="0">
                <a:solidFill>
                  <a:schemeClr val="bg1"/>
                </a:solidFill>
                <a:latin typeface="+mj-lt"/>
              </a:rPr>
              <a:t>Twitter : @</a:t>
            </a:r>
            <a:r>
              <a:rPr lang="en-US" sz="2800" b="1" dirty="0" err="1" smtClean="0">
                <a:solidFill>
                  <a:schemeClr val="bg1"/>
                </a:solidFill>
                <a:latin typeface="+mj-lt"/>
              </a:rPr>
              <a:t>runeetv</a:t>
            </a:r>
            <a:endParaRPr lang="en-US" sz="2800" b="1"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9280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Topics-Basic Info</a:t>
            </a:r>
            <a:endParaRPr lang="en-US" dirty="0">
              <a:latin typeface="Segoe UI Light" panose="020B0502040204020203" pitchFamily="34" charset="0"/>
              <a:cs typeface="Segoe UI Light" panose="020B0502040204020203" pitchFamily="34" charset="0"/>
            </a:endParaRPr>
          </a:p>
        </p:txBody>
      </p:sp>
      <p:graphicFrame>
        <p:nvGraphicFramePr>
          <p:cNvPr id="3" name="Diagram 2"/>
          <p:cNvGraphicFramePr/>
          <p:nvPr>
            <p:extLst>
              <p:ext uri="{D42A27DB-BD31-4B8C-83A1-F6EECF244321}">
                <p14:modId xmlns:p14="http://schemas.microsoft.com/office/powerpoint/2010/main" val="313646901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Limitations</a:t>
            </a:r>
            <a:endParaRPr lang="en-US" dirty="0">
              <a:latin typeface="Segoe UI Light" panose="020B0502040204020203" pitchFamily="34" charset="0"/>
              <a:cs typeface="Segoe UI Light" panose="020B0502040204020203" pitchFamily="34" charset="0"/>
            </a:endParaRPr>
          </a:p>
        </p:txBody>
      </p:sp>
      <p:sp>
        <p:nvSpPr>
          <p:cNvPr id="38915" name="Content Placeholder 2"/>
          <p:cNvSpPr>
            <a:spLocks noGrp="1"/>
          </p:cNvSpPr>
          <p:nvPr>
            <p:ph idx="1"/>
          </p:nvPr>
        </p:nvSpPr>
        <p:spPr bwMode="auto"/>
        <p:txBody>
          <a:bodyPr wrap="square" numCol="1" compatLnSpc="1">
            <a:prstTxWarp prst="textNoShape">
              <a:avLst/>
            </a:prstTxWarp>
          </a:bodyPr>
          <a:lstStyle/>
          <a:p>
            <a:r>
              <a:rPr lang="en-US" sz="3200" smtClean="0">
                <a:latin typeface="Segoe UI Light" panose="020B0502040204020203" pitchFamily="34" charset="0"/>
                <a:cs typeface="Segoe UI Light" panose="020B0502040204020203" pitchFamily="34" charset="0"/>
              </a:rPr>
              <a:t>256KB Message Limit including 64kb for headers </a:t>
            </a:r>
          </a:p>
          <a:p>
            <a:endParaRPr lang="en-US" sz="3200" smtClean="0">
              <a:latin typeface="Segoe UI Light" panose="020B0502040204020203" pitchFamily="34" charset="0"/>
              <a:cs typeface="Segoe UI Light" panose="020B0502040204020203" pitchFamily="34" charset="0"/>
            </a:endParaRPr>
          </a:p>
          <a:p>
            <a:r>
              <a:rPr lang="en-US" sz="3200" smtClean="0">
                <a:latin typeface="Segoe UI Light" panose="020B0502040204020203" pitchFamily="34" charset="0"/>
                <a:cs typeface="Segoe UI Light" panose="020B0502040204020203" pitchFamily="34" charset="0"/>
              </a:rPr>
              <a:t>2000 subscriptions per topic</a:t>
            </a:r>
          </a:p>
          <a:p>
            <a:endParaRPr lang="en-US" sz="3200" smtClean="0">
              <a:latin typeface="Segoe UI Light" panose="020B0502040204020203" pitchFamily="34" charset="0"/>
              <a:cs typeface="Segoe UI Light" panose="020B0502040204020203" pitchFamily="34" charset="0"/>
            </a:endParaRPr>
          </a:p>
          <a:p>
            <a:r>
              <a:rPr lang="en-US" sz="3200" smtClean="0">
                <a:latin typeface="Segoe UI Light" panose="020B0502040204020203" pitchFamily="34" charset="0"/>
                <a:cs typeface="Segoe UI Light" panose="020B0502040204020203" pitchFamily="34" charset="0"/>
              </a:rPr>
              <a:t>MAX 5 GB per topic</a:t>
            </a:r>
          </a:p>
          <a:p>
            <a:endParaRPr lang="en-US" sz="3200" smtClean="0">
              <a:latin typeface="Segoe UI Light" panose="020B0502040204020203" pitchFamily="34" charset="0"/>
              <a:cs typeface="Segoe UI Light" panose="020B0502040204020203" pitchFamily="34" charset="0"/>
            </a:endParaRPr>
          </a:p>
          <a:p>
            <a:r>
              <a:rPr lang="en-US" sz="3200" smtClean="0">
                <a:latin typeface="Segoe UI Light" panose="020B0502040204020203" pitchFamily="34" charset="0"/>
                <a:cs typeface="Segoe UI Light" panose="020B0502040204020203" pitchFamily="34" charset="0"/>
              </a:rPr>
              <a:t>2000 filters per topic </a:t>
            </a:r>
          </a:p>
          <a:p>
            <a:endParaRPr lang="en-US" sz="3200" smtClean="0">
              <a:latin typeface="Segoe UI Light" panose="020B0502040204020203" pitchFamily="34" charset="0"/>
              <a:cs typeface="Segoe UI Light" panose="020B0502040204020203" pitchFamily="34" charset="0"/>
            </a:endParaRPr>
          </a:p>
          <a:p>
            <a:r>
              <a:rPr lang="en-US" sz="3200" smtClean="0">
                <a:latin typeface="Segoe UI Light" panose="020B0502040204020203" pitchFamily="34" charset="0"/>
                <a:cs typeface="Segoe UI Light" panose="020B0502040204020203" pitchFamily="34" charset="0"/>
              </a:rPr>
              <a:t>concurrent receive requests on a queue/topic entity:5000</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Other Features</a:t>
            </a:r>
            <a:endParaRPr lang="en-US" dirty="0">
              <a:latin typeface="Segoe UI Light" panose="020B0502040204020203" pitchFamily="34" charset="0"/>
              <a:cs typeface="Segoe UI Light" panose="020B0502040204020203" pitchFamily="34" charset="0"/>
            </a:endParaRPr>
          </a:p>
        </p:txBody>
      </p:sp>
      <p:sp>
        <p:nvSpPr>
          <p:cNvPr id="39939" name="Content Placeholder 2"/>
          <p:cNvSpPr>
            <a:spLocks noGrp="1"/>
          </p:cNvSpPr>
          <p:nvPr>
            <p:ph idx="1"/>
          </p:nvPr>
        </p:nvSpPr>
        <p:spPr bwMode="auto"/>
        <p:txBody>
          <a:bodyPr wrap="square" numCol="1" compatLnSpc="1">
            <a:prstTxWarp prst="textNoShape">
              <a:avLst/>
            </a:prstTxWarp>
          </a:bodyPr>
          <a:lstStyle/>
          <a:p>
            <a:pPr marL="285750" indent="-285750">
              <a:buFont typeface="Arial" panose="020B0604020202020204" pitchFamily="34" charset="0"/>
              <a:buChar char="•"/>
            </a:pPr>
            <a:r>
              <a:rPr lang="en-US" sz="3600" dirty="0" smtClean="0">
                <a:latin typeface="Segoe UI Light" panose="020B0502040204020203" pitchFamily="34" charset="0"/>
                <a:cs typeface="Segoe UI Light" panose="020B0502040204020203" pitchFamily="34" charset="0"/>
              </a:rPr>
              <a:t>Transactions</a:t>
            </a:r>
          </a:p>
          <a:p>
            <a:pPr marL="285750" indent="-285750">
              <a:buFont typeface="Arial" panose="020B0604020202020204" pitchFamily="34" charset="0"/>
              <a:buChar char="•"/>
            </a:pPr>
            <a:r>
              <a:rPr lang="en-US" sz="3600" dirty="0" smtClean="0">
                <a:latin typeface="Segoe UI Light" panose="020B0502040204020203" pitchFamily="34" charset="0"/>
                <a:cs typeface="Segoe UI Light" panose="020B0502040204020203" pitchFamily="34" charset="0"/>
              </a:rPr>
              <a:t>TTL</a:t>
            </a:r>
          </a:p>
          <a:p>
            <a:pPr marL="285750" indent="-285750">
              <a:buFont typeface="Arial" panose="020B0604020202020204" pitchFamily="34" charset="0"/>
              <a:buChar char="•"/>
            </a:pPr>
            <a:r>
              <a:rPr lang="en-US" sz="3600" dirty="0" smtClean="0">
                <a:latin typeface="Segoe UI Light" panose="020B0502040204020203" pitchFamily="34" charset="0"/>
                <a:cs typeface="Segoe UI Light" panose="020B0502040204020203" pitchFamily="34" charset="0"/>
              </a:rPr>
              <a:t>Co-Relation</a:t>
            </a:r>
          </a:p>
          <a:p>
            <a:pPr marL="285750" indent="-285750">
              <a:buFont typeface="Arial" panose="020B0604020202020204" pitchFamily="34" charset="0"/>
              <a:buChar char="•"/>
            </a:pPr>
            <a:r>
              <a:rPr lang="en-US" sz="3600" dirty="0" err="1" smtClean="0">
                <a:latin typeface="Segoe UI Light" panose="020B0502040204020203" pitchFamily="34" charset="0"/>
                <a:cs typeface="Segoe UI Light" panose="020B0502040204020203" pitchFamily="34" charset="0"/>
              </a:rPr>
              <a:t>Enqueue</a:t>
            </a:r>
            <a:r>
              <a:rPr lang="en-US" sz="3600" dirty="0" smtClean="0">
                <a:latin typeface="Segoe UI Light" panose="020B0502040204020203" pitchFamily="34" charset="0"/>
                <a:cs typeface="Segoe UI Light" panose="020B0502040204020203" pitchFamily="34" charset="0"/>
              </a:rPr>
              <a:t>-Scheduling</a:t>
            </a:r>
          </a:p>
          <a:p>
            <a:pPr marL="285750" indent="-285750">
              <a:buFont typeface="Arial" panose="020B0604020202020204" pitchFamily="34" charset="0"/>
              <a:buChar char="•"/>
            </a:pPr>
            <a:r>
              <a:rPr lang="en-US" sz="3600" dirty="0" smtClean="0">
                <a:latin typeface="Segoe UI Light" panose="020B0502040204020203" pitchFamily="34" charset="0"/>
                <a:cs typeface="Segoe UI Light" panose="020B0502040204020203" pitchFamily="34" charset="0"/>
              </a:rPr>
              <a:t>Sessions</a:t>
            </a:r>
          </a:p>
          <a:p>
            <a:pPr marL="285750" indent="-285750">
              <a:buFont typeface="Arial" panose="020B0604020202020204" pitchFamily="34" charset="0"/>
              <a:buChar char="•"/>
            </a:pPr>
            <a:r>
              <a:rPr lang="en-US" sz="3600" dirty="0" smtClean="0">
                <a:latin typeface="Segoe UI Light" panose="020B0502040204020203" pitchFamily="34" charset="0"/>
                <a:cs typeface="Segoe UI Light" panose="020B0502040204020203" pitchFamily="34" charset="0"/>
              </a:rPr>
              <a:t>Dead-Lettering</a:t>
            </a:r>
          </a:p>
          <a:p>
            <a:pPr marL="285750" indent="-285750">
              <a:buFont typeface="Arial" panose="020B0604020202020204" pitchFamily="34" charset="0"/>
              <a:buChar char="•"/>
            </a:pPr>
            <a:r>
              <a:rPr lang="en-US" sz="3600" dirty="0" smtClean="0">
                <a:latin typeface="Segoe UI Light" panose="020B0502040204020203" pitchFamily="34" charset="0"/>
                <a:cs typeface="Segoe UI Light" panose="020B0502040204020203" pitchFamily="34" charset="0"/>
              </a:rPr>
              <a:t>Duplicate Detection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Hand On</a:t>
            </a:r>
            <a:endParaRPr lang="en-US" dirty="0">
              <a:solidFill>
                <a:schemeClr val="tx1"/>
              </a:solidFill>
            </a:endParaRPr>
          </a:p>
        </p:txBody>
      </p:sp>
      <p:sp>
        <p:nvSpPr>
          <p:cNvPr id="3" name="Subtitle 2"/>
          <p:cNvSpPr>
            <a:spLocks noGrp="1"/>
          </p:cNvSpPr>
          <p:nvPr>
            <p:ph type="subTitle" idx="1"/>
          </p:nvPr>
        </p:nvSpPr>
        <p:spPr>
          <a:xfrm>
            <a:off x="606175" y="3055773"/>
            <a:ext cx="11034445" cy="1655762"/>
          </a:xfrm>
        </p:spPr>
        <p:txBody>
          <a:bodyPr>
            <a:normAutofit/>
          </a:bodyPr>
          <a:lstStyle/>
          <a:p>
            <a:r>
              <a:rPr lang="en-US" sz="4400" dirty="0" smtClean="0">
                <a:solidFill>
                  <a:schemeClr val="accent3">
                    <a:lumMod val="75000"/>
                  </a:schemeClr>
                </a:solidFill>
                <a:latin typeface="Segoe UI Light" panose="020B0502040204020203" pitchFamily="34" charset="0"/>
                <a:cs typeface="Segoe UI Light" panose="020B0502040204020203" pitchFamily="34" charset="0"/>
              </a:rPr>
              <a:t>Azure Service Bus</a:t>
            </a:r>
            <a:endParaRPr lang="en-US" sz="4400" dirty="0">
              <a:solidFill>
                <a:schemeClr val="accent3">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094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Event Hub</a:t>
            </a:r>
            <a:endParaRPr lang="en-US" dirty="0">
              <a:latin typeface="Segoe UI Light" panose="020B0502040204020203" pitchFamily="34" charset="0"/>
              <a:cs typeface="Segoe UI Light" panose="020B0502040204020203" pitchFamily="34" charset="0"/>
            </a:endParaRPr>
          </a:p>
        </p:txBody>
      </p:sp>
      <p:sp>
        <p:nvSpPr>
          <p:cNvPr id="5" name="Text Placeholder 25"/>
          <p:cNvSpPr txBox="1">
            <a:spLocks/>
          </p:cNvSpPr>
          <p:nvPr/>
        </p:nvSpPr>
        <p:spPr>
          <a:xfrm>
            <a:off x="841333" y="3956508"/>
            <a:ext cx="11156951" cy="1969770"/>
          </a:xfrm>
          <a:prstGeom prst="rect">
            <a:avLst/>
          </a:prstGeom>
        </p:spPr>
        <p:txBody>
          <a:bodyPr lIns="0" rIns="0"/>
          <a:lst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fontAlgn="auto">
              <a:spcAft>
                <a:spcPts val="0"/>
              </a:spcAft>
              <a:buNone/>
              <a:defRPr/>
            </a:pPr>
            <a:r>
              <a:rPr lang="en-US" sz="3600" dirty="0" smtClean="0">
                <a:solidFill>
                  <a:schemeClr val="tx1"/>
                </a:solidFill>
                <a:latin typeface="Segoe UI Light" pitchFamily="34" charset="0"/>
              </a:rPr>
              <a:t>Strongly </a:t>
            </a:r>
            <a:r>
              <a:rPr lang="en-US" sz="3600" dirty="0">
                <a:solidFill>
                  <a:schemeClr val="tx1"/>
                </a:solidFill>
                <a:latin typeface="Segoe UI Light" pitchFamily="34" charset="0"/>
              </a:rPr>
              <a:t>biased towards high throughput and event processing scenarios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454" y="1590501"/>
            <a:ext cx="7554921" cy="1510984"/>
          </a:xfrm>
          <a:prstGeom prst="rect">
            <a:avLst/>
          </a:prstGeom>
        </p:spPr>
      </p:pic>
    </p:spTree>
    <p:extLst>
      <p:ext uri="{BB962C8B-B14F-4D97-AF65-F5344CB8AC3E}">
        <p14:creationId xmlns:p14="http://schemas.microsoft.com/office/powerpoint/2010/main" val="39842000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Azure BizTalk Services</a:t>
            </a:r>
            <a:endParaRPr lang="en-US" dirty="0">
              <a:latin typeface="Segoe UI Light" panose="020B0502040204020203" pitchFamily="34" charset="0"/>
              <a:cs typeface="Segoe UI Light" panose="020B0502040204020203" pitchFamily="34" charset="0"/>
            </a:endParaRPr>
          </a:p>
        </p:txBody>
      </p:sp>
      <p:sp>
        <p:nvSpPr>
          <p:cNvPr id="5" name="Text Placeholder 25"/>
          <p:cNvSpPr txBox="1">
            <a:spLocks/>
          </p:cNvSpPr>
          <p:nvPr/>
        </p:nvSpPr>
        <p:spPr>
          <a:xfrm>
            <a:off x="828270" y="4888230"/>
            <a:ext cx="11156951" cy="1969770"/>
          </a:xfrm>
          <a:prstGeom prst="rect">
            <a:avLst/>
          </a:prstGeom>
        </p:spPr>
        <p:txBody>
          <a:bodyPr lIns="0" rIns="0"/>
          <a:lst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fontAlgn="auto">
              <a:spcAft>
                <a:spcPts val="0"/>
              </a:spcAft>
              <a:buNone/>
              <a:defRPr/>
            </a:pPr>
            <a:r>
              <a:rPr lang="en-US" sz="3600" dirty="0" smtClean="0">
                <a:solidFill>
                  <a:schemeClr val="tx1"/>
                </a:solidFill>
                <a:latin typeface="Segoe UI Light" pitchFamily="34" charset="0"/>
              </a:rPr>
              <a:t>Provides </a:t>
            </a:r>
            <a:r>
              <a:rPr lang="en-US" sz="3600" dirty="0">
                <a:solidFill>
                  <a:schemeClr val="tx1"/>
                </a:solidFill>
                <a:latin typeface="Segoe UI Light" pitchFamily="34" charset="0"/>
              </a:rPr>
              <a:t>common integration capabilities (e.g. bridges, transforms, B2B messaging) on Microsoft Azure.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9716" y="1222375"/>
            <a:ext cx="6305550" cy="3543300"/>
          </a:xfrm>
          <a:prstGeom prst="rect">
            <a:avLst/>
          </a:prstGeom>
        </p:spPr>
      </p:pic>
    </p:spTree>
    <p:extLst>
      <p:ext uri="{BB962C8B-B14F-4D97-AF65-F5344CB8AC3E}">
        <p14:creationId xmlns:p14="http://schemas.microsoft.com/office/powerpoint/2010/main" val="39427021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2599" y="2788349"/>
            <a:ext cx="5598459" cy="1815882"/>
          </a:xfrm>
          <a:prstGeom prst="rect">
            <a:avLst/>
          </a:prstGeom>
        </p:spPr>
        <p:txBody>
          <a:bodyPr wrap="square">
            <a:spAutoFit/>
          </a:bodyPr>
          <a:lstStyle/>
          <a:p>
            <a:r>
              <a:rPr lang="en-US" sz="2800" b="1" dirty="0">
                <a:solidFill>
                  <a:srgbClr val="00B0F0"/>
                </a:solidFill>
              </a:rPr>
              <a:t>Runeet Vashisht</a:t>
            </a:r>
          </a:p>
          <a:p>
            <a:r>
              <a:rPr lang="en-US" sz="2800" b="1" dirty="0" smtClean="0">
                <a:solidFill>
                  <a:schemeClr val="bg1"/>
                </a:solidFill>
              </a:rPr>
              <a:t>Dev </a:t>
            </a:r>
            <a:r>
              <a:rPr lang="en-US" sz="2800" b="1" dirty="0">
                <a:solidFill>
                  <a:schemeClr val="bg1"/>
                </a:solidFill>
              </a:rPr>
              <a:t>Lead, </a:t>
            </a:r>
            <a:r>
              <a:rPr lang="en-US" sz="2800" b="1" dirty="0" smtClean="0">
                <a:solidFill>
                  <a:schemeClr val="bg1"/>
                </a:solidFill>
              </a:rPr>
              <a:t>Microsoft.</a:t>
            </a:r>
            <a:endParaRPr lang="en-US" sz="2800" b="1" dirty="0">
              <a:solidFill>
                <a:schemeClr val="bg1"/>
              </a:solidFill>
            </a:endParaRPr>
          </a:p>
          <a:p>
            <a:r>
              <a:rPr lang="en-US" sz="2800" b="1" dirty="0">
                <a:solidFill>
                  <a:schemeClr val="bg1"/>
                </a:solidFill>
              </a:rPr>
              <a:t>Email : runeetv@microsoft.com</a:t>
            </a:r>
          </a:p>
          <a:p>
            <a:r>
              <a:rPr lang="en-US" sz="2800" b="1" dirty="0">
                <a:solidFill>
                  <a:schemeClr val="bg1"/>
                </a:solidFill>
              </a:rPr>
              <a:t>Twitter : @</a:t>
            </a:r>
            <a:r>
              <a:rPr lang="en-US" sz="2800" b="1" dirty="0" err="1">
                <a:solidFill>
                  <a:schemeClr val="bg1"/>
                </a:solidFill>
              </a:rPr>
              <a:t>runeetv</a:t>
            </a:r>
            <a:endParaRPr lang="en-US" sz="2800" dirty="0"/>
          </a:p>
        </p:txBody>
      </p:sp>
    </p:spTree>
    <p:extLst>
      <p:ext uri="{BB962C8B-B14F-4D97-AF65-F5344CB8AC3E}">
        <p14:creationId xmlns:p14="http://schemas.microsoft.com/office/powerpoint/2010/main" val="110116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9020" y="387929"/>
            <a:ext cx="10993965" cy="835082"/>
          </a:xfrm>
        </p:spPr>
        <p:txBody>
          <a:bodyPr/>
          <a:lstStyle/>
          <a:p>
            <a:pPr fontAlgn="auto">
              <a:spcAft>
                <a:spcPts val="0"/>
              </a:spcAft>
              <a:defRPr/>
            </a:pPr>
            <a:r>
              <a:rPr smtClean="0"/>
              <a:t>Agenda</a:t>
            </a:r>
            <a:endParaRPr/>
          </a:p>
        </p:txBody>
      </p:sp>
      <p:sp>
        <p:nvSpPr>
          <p:cNvPr id="5" name="Text Placeholder 4"/>
          <p:cNvSpPr>
            <a:spLocks noGrp="1"/>
          </p:cNvSpPr>
          <p:nvPr>
            <p:ph type="body" sz="quarter" idx="11"/>
          </p:nvPr>
        </p:nvSpPr>
        <p:spPr>
          <a:xfrm>
            <a:off x="3475392" y="2256312"/>
            <a:ext cx="7924920" cy="4001984"/>
          </a:xfrm>
        </p:spPr>
        <p:txBody>
          <a:bodyPr>
            <a:normAutofit fontScale="92500" lnSpcReduction="10000"/>
          </a:bodyPr>
          <a:lstStyle/>
          <a:p>
            <a:pPr fontAlgn="auto">
              <a:defRPr/>
            </a:pPr>
            <a:r>
              <a:rPr dirty="0"/>
              <a:t>Introduction</a:t>
            </a:r>
          </a:p>
          <a:p>
            <a:pPr fontAlgn="auto">
              <a:defRPr/>
            </a:pPr>
            <a:r>
              <a:rPr lang="en-US" dirty="0"/>
              <a:t>Service Bus </a:t>
            </a:r>
            <a:r>
              <a:rPr lang="en-US" dirty="0" smtClean="0"/>
              <a:t>Relay</a:t>
            </a:r>
          </a:p>
          <a:p>
            <a:pPr fontAlgn="auto">
              <a:defRPr/>
            </a:pPr>
            <a:r>
              <a:rPr dirty="0" smtClean="0"/>
              <a:t>Service </a:t>
            </a:r>
            <a:r>
              <a:rPr dirty="0"/>
              <a:t>bus Topics and Queues</a:t>
            </a:r>
          </a:p>
          <a:p>
            <a:pPr fontAlgn="auto">
              <a:defRPr/>
            </a:pPr>
            <a:r>
              <a:rPr lang="en-US" dirty="0"/>
              <a:t>Event </a:t>
            </a:r>
            <a:r>
              <a:rPr lang="en-US" dirty="0" smtClean="0"/>
              <a:t>Hub</a:t>
            </a:r>
            <a:endParaRPr dirty="0" smtClean="0"/>
          </a:p>
          <a:p>
            <a:pPr fontAlgn="auto">
              <a:defRPr/>
            </a:pPr>
            <a:r>
              <a:rPr dirty="0" smtClean="0"/>
              <a:t>Demo </a:t>
            </a:r>
            <a:r>
              <a:rPr dirty="0"/>
              <a:t>+ Hands On</a:t>
            </a:r>
          </a:p>
          <a:p>
            <a:pPr fontAlgn="auto">
              <a:defRPr/>
            </a:pPr>
            <a:endParaRP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a:t>Windows Azure Service Bus</a:t>
            </a:r>
          </a:p>
        </p:txBody>
      </p:sp>
      <p:sp>
        <p:nvSpPr>
          <p:cNvPr id="5" name="Rectangle 4"/>
          <p:cNvSpPr/>
          <p:nvPr/>
        </p:nvSpPr>
        <p:spPr bwMode="auto">
          <a:xfrm>
            <a:off x="530226" y="1452563"/>
            <a:ext cx="3474720" cy="485457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137160" bIns="91440"/>
          <a:lstStyle/>
          <a:p>
            <a:pPr marL="804863" defTabSz="912958" eaLnBrk="1" hangingPunct="1">
              <a:lnSpc>
                <a:spcPct val="90000"/>
              </a:lnSpc>
              <a:defRPr/>
            </a:pPr>
            <a:r>
              <a:rPr lang="en-US" sz="2000" dirty="0">
                <a:gradFill>
                  <a:gsLst>
                    <a:gs pos="0">
                      <a:srgbClr val="FFFFFF"/>
                    </a:gs>
                    <a:gs pos="100000">
                      <a:srgbClr val="FFFFFF"/>
                    </a:gs>
                  </a:gsLst>
                  <a:lin ang="5400000" scaled="0"/>
                </a:gradFill>
              </a:rPr>
              <a:t>EASILY CONNECT APPLICATIONS</a:t>
            </a:r>
          </a:p>
          <a:p>
            <a:pPr marL="804863" defTabSz="912958" eaLnBrk="1" hangingPunct="1">
              <a:lnSpc>
                <a:spcPct val="90000"/>
              </a:lnSpc>
              <a:defRPr/>
            </a:pP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endParaRPr lang="en-US" dirty="0" smtClean="0">
              <a:gradFill>
                <a:gsLst>
                  <a:gs pos="0">
                    <a:srgbClr val="FFFFFF"/>
                  </a:gs>
                  <a:gs pos="100000">
                    <a:srgbClr val="FFFFFF"/>
                  </a:gs>
                </a:gsLst>
                <a:lin ang="5400000" scaled="0"/>
              </a:gradFill>
            </a:endParaRPr>
          </a:p>
          <a:p>
            <a:pPr marL="231775" indent="-231775" defTabSz="912958" eaLnBrk="1" hangingPunct="1">
              <a:lnSpc>
                <a:spcPct val="90000"/>
              </a:lnSpc>
              <a:spcBef>
                <a:spcPts val="600"/>
              </a:spcBef>
              <a:buFont typeface="Arial" pitchFamily="34" charset="0"/>
              <a:buChar char="•"/>
              <a:defRPr/>
            </a:pPr>
            <a:r>
              <a:rPr lang="en-US" dirty="0" smtClean="0">
                <a:gradFill>
                  <a:gsLst>
                    <a:gs pos="0">
                      <a:srgbClr val="FFFFFF"/>
                    </a:gs>
                    <a:gs pos="100000">
                      <a:srgbClr val="FFFFFF"/>
                    </a:gs>
                  </a:gsLst>
                  <a:lin ang="5400000" scaled="0"/>
                </a:gradFill>
              </a:rPr>
              <a:t>Queues </a:t>
            </a:r>
            <a:r>
              <a:rPr lang="en-US" dirty="0">
                <a:gradFill>
                  <a:gsLst>
                    <a:gs pos="0">
                      <a:srgbClr val="FFFFFF"/>
                    </a:gs>
                    <a:gs pos="100000">
                      <a:srgbClr val="FFFFFF"/>
                    </a:gs>
                  </a:gsLst>
                  <a:lin ang="5400000" scaled="0"/>
                </a:gradFill>
              </a:rPr>
              <a:t>for messaging  occasionally connected devices like mobile phones</a:t>
            </a: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Topics &amp; Subscriptions for publishing notifications to multiple subscribers</a:t>
            </a:r>
          </a:p>
        </p:txBody>
      </p:sp>
      <p:pic>
        <p:nvPicPr>
          <p:cNvPr id="16388" name="Picture 26" descr="Dashboard 512x51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225" y="1449388"/>
            <a:ext cx="881063"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p:nvPr/>
        </p:nvSpPr>
        <p:spPr bwMode="auto">
          <a:xfrm>
            <a:off x="4358641" y="1448747"/>
            <a:ext cx="3474720" cy="485457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137160" bIns="91440"/>
          <a:lstStyle/>
          <a:p>
            <a:pPr marL="804863" defTabSz="912958" eaLnBrk="1" hangingPunct="1">
              <a:lnSpc>
                <a:spcPct val="90000"/>
              </a:lnSpc>
              <a:defRPr/>
            </a:pPr>
            <a:r>
              <a:rPr lang="en-US" sz="2000" dirty="0">
                <a:gradFill>
                  <a:gsLst>
                    <a:gs pos="0">
                      <a:srgbClr val="FFFFFF"/>
                    </a:gs>
                    <a:gs pos="100000">
                      <a:srgbClr val="FFFFFF"/>
                    </a:gs>
                  </a:gsLst>
                  <a:lin ang="5400000" scaled="0"/>
                </a:gradFill>
              </a:rPr>
              <a:t>CONNECT APPLICATIONS FROM ANYWHERE</a:t>
            </a:r>
          </a:p>
          <a:p>
            <a:pPr marL="804863" defTabSz="912958" eaLnBrk="1" hangingPunct="1">
              <a:lnSpc>
                <a:spcPct val="90000"/>
              </a:lnSpc>
              <a:defRPr/>
            </a:pPr>
            <a:endParaRPr lang="en-US" sz="2000" dirty="0">
              <a:gradFill>
                <a:gsLst>
                  <a:gs pos="0">
                    <a:srgbClr val="FFFFFF"/>
                  </a:gs>
                  <a:gs pos="100000">
                    <a:srgbClr val="FFFFFF"/>
                  </a:gs>
                </a:gsLst>
                <a:lin ang="5400000" scaled="0"/>
              </a:gradFill>
            </a:endParaRP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Connect applications across:</a:t>
            </a:r>
          </a:p>
          <a:p>
            <a:pPr marL="396875" indent="-165100" defTabSz="912958" eaLnBrk="1" hangingPunct="1">
              <a:lnSpc>
                <a:spcPct val="90000"/>
              </a:lnSpc>
              <a:spcBef>
                <a:spcPts val="600"/>
              </a:spcBef>
              <a:buFont typeface="Arial" pitchFamily="34" charset="0"/>
              <a:buChar char="•"/>
              <a:defRPr/>
            </a:pPr>
            <a:r>
              <a:rPr lang="en-US" sz="1600" dirty="0">
                <a:gradFill>
                  <a:gsLst>
                    <a:gs pos="0">
                      <a:srgbClr val="FFFFFF"/>
                    </a:gs>
                    <a:gs pos="100000">
                      <a:srgbClr val="FFFFFF"/>
                    </a:gs>
                  </a:gsLst>
                  <a:lin ang="5400000" scaled="0"/>
                </a:gradFill>
              </a:rPr>
              <a:t>Public cloud</a:t>
            </a:r>
          </a:p>
          <a:p>
            <a:pPr marL="396875" indent="-165100" defTabSz="912958" eaLnBrk="1" hangingPunct="1">
              <a:lnSpc>
                <a:spcPct val="90000"/>
              </a:lnSpc>
              <a:spcBef>
                <a:spcPts val="600"/>
              </a:spcBef>
              <a:buFont typeface="Arial" pitchFamily="34" charset="0"/>
              <a:buChar char="•"/>
              <a:defRPr/>
            </a:pPr>
            <a:r>
              <a:rPr lang="en-US" sz="1600" dirty="0">
                <a:gradFill>
                  <a:gsLst>
                    <a:gs pos="0">
                      <a:srgbClr val="FFFFFF"/>
                    </a:gs>
                    <a:gs pos="100000">
                      <a:srgbClr val="FFFFFF"/>
                    </a:gs>
                  </a:gsLst>
                  <a:lin ang="5400000" scaled="0"/>
                </a:gradFill>
              </a:rPr>
              <a:t>Public &amp; private cloud</a:t>
            </a:r>
          </a:p>
          <a:p>
            <a:pPr marL="396875" indent="-165100" defTabSz="912958" eaLnBrk="1" hangingPunct="1">
              <a:lnSpc>
                <a:spcPct val="90000"/>
              </a:lnSpc>
              <a:spcBef>
                <a:spcPts val="600"/>
              </a:spcBef>
              <a:buFont typeface="Arial" pitchFamily="34" charset="0"/>
              <a:buChar char="•"/>
              <a:defRPr/>
            </a:pPr>
            <a:r>
              <a:rPr lang="en-US" sz="1600" dirty="0">
                <a:gradFill>
                  <a:gsLst>
                    <a:gs pos="0">
                      <a:srgbClr val="FFFFFF"/>
                    </a:gs>
                    <a:gs pos="100000">
                      <a:srgbClr val="FFFFFF"/>
                    </a:gs>
                  </a:gsLst>
                  <a:lin ang="5400000" scaled="0"/>
                </a:gradFill>
              </a:rPr>
              <a:t>Private to private cloud through public cloud</a:t>
            </a: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Relay to securely call private cloud applications hosted behind firewalls and NATs</a:t>
            </a: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Clients can run on PCs, mobile devices or browser</a:t>
            </a: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Use various languages (.NET, WCF, REST, Java, Node.js, PHP)</a:t>
            </a:r>
          </a:p>
          <a:p>
            <a:pPr defTabSz="912958" eaLnBrk="1" hangingPunct="1">
              <a:lnSpc>
                <a:spcPct val="90000"/>
              </a:lnSpc>
              <a:defRPr/>
            </a:pPr>
            <a:endParaRPr lang="en-US" dirty="0">
              <a:gradFill>
                <a:gsLst>
                  <a:gs pos="0">
                    <a:srgbClr val="FFFFFF"/>
                  </a:gs>
                  <a:gs pos="100000">
                    <a:srgbClr val="FFFFFF"/>
                  </a:gs>
                </a:gsLst>
                <a:lin ang="5400000" scaled="0"/>
              </a:gradFill>
            </a:endParaRPr>
          </a:p>
          <a:p>
            <a:pPr defTabSz="912958" eaLnBrk="1" hangingPunct="1">
              <a:lnSpc>
                <a:spcPct val="90000"/>
              </a:lnSpc>
              <a:defRPr/>
            </a:pPr>
            <a:endParaRPr lang="en-US" dirty="0">
              <a:gradFill>
                <a:gsLst>
                  <a:gs pos="0">
                    <a:srgbClr val="FFFFFF"/>
                  </a:gs>
                  <a:gs pos="100000">
                    <a:srgbClr val="FFFFFF"/>
                  </a:gs>
                </a:gsLst>
                <a:lin ang="5400000" scaled="0"/>
              </a:gradFill>
            </a:endParaRPr>
          </a:p>
        </p:txBody>
      </p:sp>
      <p:sp>
        <p:nvSpPr>
          <p:cNvPr id="8" name="Rectangle 7"/>
          <p:cNvSpPr/>
          <p:nvPr/>
        </p:nvSpPr>
        <p:spPr bwMode="auto">
          <a:xfrm>
            <a:off x="8224989" y="1448746"/>
            <a:ext cx="3474720" cy="485457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137160" bIns="91440"/>
          <a:lstStyle/>
          <a:p>
            <a:pPr marL="804863" defTabSz="912958" eaLnBrk="1" hangingPunct="1">
              <a:lnSpc>
                <a:spcPct val="90000"/>
              </a:lnSpc>
              <a:defRPr/>
            </a:pPr>
            <a:r>
              <a:rPr lang="en-US" sz="2000" dirty="0">
                <a:gradFill>
                  <a:gsLst>
                    <a:gs pos="0">
                      <a:srgbClr val="FFFFFF"/>
                    </a:gs>
                    <a:gs pos="100000">
                      <a:srgbClr val="FFFFFF"/>
                    </a:gs>
                  </a:gsLst>
                  <a:lin ang="5400000" scaled="0"/>
                </a:gradFill>
              </a:rPr>
              <a:t>ENTERPRISE GRADE CLOUD SERVICE</a:t>
            </a:r>
          </a:p>
          <a:p>
            <a:pPr marL="804863" defTabSz="912958" eaLnBrk="1" hangingPunct="1">
              <a:lnSpc>
                <a:spcPct val="90000"/>
              </a:lnSpc>
              <a:defRPr/>
            </a:pPr>
            <a:endParaRPr lang="en-US" sz="2000" dirty="0">
              <a:gradFill>
                <a:gsLst>
                  <a:gs pos="0">
                    <a:srgbClr val="FFFFFF"/>
                  </a:gs>
                  <a:gs pos="100000">
                    <a:srgbClr val="FFFFFF"/>
                  </a:gs>
                </a:gsLst>
                <a:lin ang="5400000" scaled="0"/>
              </a:gradFill>
            </a:endParaRPr>
          </a:p>
          <a:p>
            <a:pPr marL="804863" defTabSz="912958" eaLnBrk="1" hangingPunct="1">
              <a:lnSpc>
                <a:spcPct val="90000"/>
              </a:lnSpc>
              <a:defRPr/>
            </a:pPr>
            <a:endParaRPr lang="en-US" sz="2000" dirty="0">
              <a:gradFill>
                <a:gsLst>
                  <a:gs pos="0">
                    <a:srgbClr val="FFFFFF"/>
                  </a:gs>
                  <a:gs pos="100000">
                    <a:srgbClr val="FFFFFF"/>
                  </a:gs>
                </a:gsLst>
                <a:lin ang="5400000" scaled="0"/>
              </a:gradFill>
            </a:endParaRP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SaaS  - No need for IT to change network </a:t>
            </a:r>
            <a:r>
              <a:rPr lang="en-US" dirty="0" err="1">
                <a:gradFill>
                  <a:gsLst>
                    <a:gs pos="0">
                      <a:srgbClr val="FFFFFF"/>
                    </a:gs>
                    <a:gs pos="100000">
                      <a:srgbClr val="FFFFFF"/>
                    </a:gs>
                  </a:gsLst>
                  <a:lin ang="5400000" scaled="0"/>
                </a:gradFill>
              </a:rPr>
              <a:t>config</a:t>
            </a:r>
            <a:r>
              <a:rPr lang="en-US" dirty="0">
                <a:gradFill>
                  <a:gsLst>
                    <a:gs pos="0">
                      <a:srgbClr val="FFFFFF"/>
                    </a:gs>
                    <a:gs pos="100000">
                      <a:srgbClr val="FFFFFF"/>
                    </a:gs>
                  </a:gsLst>
                  <a:lin ang="5400000" scaled="0"/>
                </a:gradFill>
              </a:rPr>
              <a:t> or install gateway </a:t>
            </a:r>
            <a:r>
              <a:rPr lang="en-US" dirty="0" smtClean="0">
                <a:gradFill>
                  <a:gsLst>
                    <a:gs pos="0">
                      <a:srgbClr val="FFFFFF"/>
                    </a:gs>
                    <a:gs pos="100000">
                      <a:srgbClr val="FFFFFF"/>
                    </a:gs>
                  </a:gsLst>
                  <a:lin ang="5400000" scaled="0"/>
                </a:gradFill>
              </a:rPr>
              <a:t>devices</a:t>
            </a:r>
          </a:p>
          <a:p>
            <a:pPr marL="231775" indent="-231775" defTabSz="912958" eaLnBrk="1" hangingPunct="1">
              <a:lnSpc>
                <a:spcPct val="90000"/>
              </a:lnSpc>
              <a:spcBef>
                <a:spcPts val="600"/>
              </a:spcBef>
              <a:buFont typeface="Arial" pitchFamily="34" charset="0"/>
              <a:buChar char="•"/>
              <a:defRPr/>
            </a:pPr>
            <a:r>
              <a:rPr lang="en-US" dirty="0" smtClean="0">
                <a:gradFill>
                  <a:gsLst>
                    <a:gs pos="0">
                      <a:srgbClr val="FFFFFF"/>
                    </a:gs>
                    <a:gs pos="100000">
                      <a:srgbClr val="FFFFFF"/>
                    </a:gs>
                  </a:gsLst>
                  <a:lin ang="5400000" scaled="0"/>
                </a:gradFill>
              </a:rPr>
              <a:t>99.9</a:t>
            </a:r>
            <a:r>
              <a:rPr lang="en-US" dirty="0">
                <a:gradFill>
                  <a:gsLst>
                    <a:gs pos="0">
                      <a:srgbClr val="FFFFFF"/>
                    </a:gs>
                    <a:gs pos="100000">
                      <a:srgbClr val="FFFFFF"/>
                    </a:gs>
                  </a:gsLst>
                  <a:lin ang="5400000" scaled="0"/>
                </a:gradFill>
              </a:rPr>
              <a:t>% monthly SLA</a:t>
            </a: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Delivery assurance, reliable messaging, scale and load balancing</a:t>
            </a:r>
          </a:p>
          <a:p>
            <a:pPr marL="231775" indent="-231775" defTabSz="912958" eaLnBrk="1" hangingPunct="1">
              <a:lnSpc>
                <a:spcPct val="90000"/>
              </a:lnSpc>
              <a:spcBef>
                <a:spcPts val="600"/>
              </a:spcBef>
              <a:buFont typeface="Arial" pitchFamily="34" charset="0"/>
              <a:buChar char="•"/>
              <a:defRPr/>
            </a:pPr>
            <a:r>
              <a:rPr lang="en-US" dirty="0">
                <a:gradFill>
                  <a:gsLst>
                    <a:gs pos="0">
                      <a:srgbClr val="FFFFFF"/>
                    </a:gs>
                    <a:gs pos="100000">
                      <a:srgbClr val="FFFFFF"/>
                    </a:gs>
                  </a:gsLst>
                  <a:lin ang="5400000" scaled="0"/>
                </a:gradFill>
              </a:rPr>
              <a:t>Claims based security and identity federation with Active Directory and web </a:t>
            </a:r>
            <a:r>
              <a:rPr lang="en-US" dirty="0" smtClean="0">
                <a:gradFill>
                  <a:gsLst>
                    <a:gs pos="0">
                      <a:srgbClr val="FFFFFF"/>
                    </a:gs>
                    <a:gs pos="100000">
                      <a:srgbClr val="FFFFFF"/>
                    </a:gs>
                  </a:gsLst>
                  <a:lin ang="5400000" scaled="0"/>
                </a:gradFill>
              </a:rPr>
              <a:t>identities</a:t>
            </a:r>
            <a:endParaRPr lang="en-US" dirty="0">
              <a:gradFill>
                <a:gsLst>
                  <a:gs pos="0">
                    <a:srgbClr val="FFFFFF"/>
                  </a:gs>
                  <a:gs pos="100000">
                    <a:srgbClr val="FFFFFF"/>
                  </a:gs>
                </a:gsLst>
                <a:lin ang="5400000" scaled="0"/>
              </a:gradFill>
            </a:endParaRPr>
          </a:p>
        </p:txBody>
      </p:sp>
      <p:pic>
        <p:nvPicPr>
          <p:cNvPr id="16391" name="Picture 23" descr="Help 512x51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9275" y="1449388"/>
            <a:ext cx="881063"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2" name="Picture 12" descr="Universal 512x5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4838" y="1450975"/>
            <a:ext cx="877887"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a:t>Windows Azure Service Bus</a:t>
            </a:r>
          </a:p>
        </p:txBody>
      </p:sp>
      <p:grpSp>
        <p:nvGrpSpPr>
          <p:cNvPr id="18435" name="Group 4"/>
          <p:cNvGrpSpPr>
            <a:grpSpLocks/>
          </p:cNvGrpSpPr>
          <p:nvPr/>
        </p:nvGrpSpPr>
        <p:grpSpPr bwMode="auto">
          <a:xfrm>
            <a:off x="10933113" y="239713"/>
            <a:ext cx="758825" cy="758825"/>
            <a:chOff x="2803446" y="2493542"/>
            <a:chExt cx="2011680" cy="2011680"/>
          </a:xfrm>
        </p:grpSpPr>
        <p:sp>
          <p:nvSpPr>
            <p:cNvPr id="6" name="Rectangle 5"/>
            <p:cNvSpPr/>
            <p:nvPr/>
          </p:nvSpPr>
          <p:spPr bwMode="auto">
            <a:xfrm>
              <a:off x="2803446" y="2493542"/>
              <a:ext cx="2011680" cy="20116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 tIns="9144" rIns="9144" bIns="9144" anchor="b"/>
            <a:lstStyle/>
            <a:p>
              <a:pPr defTabSz="912958" eaLnBrk="1" hangingPunct="1">
                <a:lnSpc>
                  <a:spcPct val="90000"/>
                </a:lnSpc>
                <a:defRPr/>
              </a:pPr>
              <a:r>
                <a:rPr lang="en-US" sz="1200" dirty="0">
                  <a:gradFill>
                    <a:gsLst>
                      <a:gs pos="0">
                        <a:srgbClr val="FFFFFF"/>
                      </a:gs>
                      <a:gs pos="100000">
                        <a:srgbClr val="FFFFFF"/>
                      </a:gs>
                    </a:gsLst>
                    <a:lin ang="5400000" scaled="0"/>
                  </a:gradFill>
                </a:rPr>
                <a:t>Service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Bus</a:t>
              </a:r>
            </a:p>
          </p:txBody>
        </p:sp>
        <p:grpSp>
          <p:nvGrpSpPr>
            <p:cNvPr id="18500" name="Group 6"/>
            <p:cNvGrpSpPr>
              <a:grpSpLocks/>
            </p:cNvGrpSpPr>
            <p:nvPr/>
          </p:nvGrpSpPr>
          <p:grpSpPr bwMode="auto">
            <a:xfrm>
              <a:off x="3328959" y="2650644"/>
              <a:ext cx="960654" cy="789493"/>
              <a:chOff x="3264238" y="2566203"/>
              <a:chExt cx="1214048" cy="997739"/>
            </a:xfrm>
          </p:grpSpPr>
          <p:sp>
            <p:nvSpPr>
              <p:cNvPr id="8" name="Oval 7"/>
              <p:cNvSpPr/>
              <p:nvPr/>
            </p:nvSpPr>
            <p:spPr bwMode="auto">
              <a:xfrm>
                <a:off x="3568098" y="2830383"/>
                <a:ext cx="483994" cy="4839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 tIns="45718" rIns="18288" bIns="45718" anchor="ctr"/>
              <a:lstStyle/>
              <a:p>
                <a:pPr algn="ctr" defTabSz="914099" eaLnBrk="1" hangingPunct="1">
                  <a:defRPr/>
                </a:pPr>
                <a:endParaRPr lang="en-US" sz="1100" dirty="0">
                  <a:gradFill>
                    <a:gsLst>
                      <a:gs pos="0">
                        <a:srgbClr val="FFFFFF"/>
                      </a:gs>
                      <a:gs pos="100000">
                        <a:srgbClr val="FFFFFF"/>
                      </a:gs>
                    </a:gsLst>
                    <a:lin ang="5400000" scaled="0"/>
                  </a:gradFill>
                </a:endParaRPr>
              </a:p>
            </p:txBody>
          </p:sp>
          <p:sp>
            <p:nvSpPr>
              <p:cNvPr id="9" name="Right Arrow 8"/>
              <p:cNvSpPr/>
              <p:nvPr/>
            </p:nvSpPr>
            <p:spPr bwMode="auto">
              <a:xfrm>
                <a:off x="4105278" y="2883569"/>
                <a:ext cx="372304" cy="377625"/>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 tIns="45718" rIns="18288" bIns="45718" anchor="ctr"/>
              <a:lstStyle/>
              <a:p>
                <a:pPr algn="ctr" defTabSz="914099" eaLnBrk="1" hangingPunct="1">
                  <a:defRPr/>
                </a:pPr>
                <a:endParaRPr lang="en-US" sz="1100" dirty="0">
                  <a:gradFill>
                    <a:gsLst>
                      <a:gs pos="0">
                        <a:srgbClr val="FFFFFF"/>
                      </a:gs>
                      <a:gs pos="100000">
                        <a:srgbClr val="FFFFFF"/>
                      </a:gs>
                    </a:gsLst>
                    <a:lin ang="5400000" scaled="0"/>
                  </a:gradFill>
                </a:endParaRPr>
              </a:p>
            </p:txBody>
          </p:sp>
          <p:sp>
            <p:nvSpPr>
              <p:cNvPr id="10" name="Right Arrow 9"/>
              <p:cNvSpPr/>
              <p:nvPr/>
            </p:nvSpPr>
            <p:spPr bwMode="auto">
              <a:xfrm rot="2610121">
                <a:off x="3264935" y="2564451"/>
                <a:ext cx="372304" cy="372304"/>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 tIns="45718" rIns="18288" bIns="45718" anchor="ctr"/>
              <a:lstStyle/>
              <a:p>
                <a:pPr algn="ctr" defTabSz="914099" eaLnBrk="1" hangingPunct="1">
                  <a:defRPr/>
                </a:pPr>
                <a:endParaRPr lang="en-US" sz="1100" dirty="0">
                  <a:gradFill>
                    <a:gsLst>
                      <a:gs pos="0">
                        <a:srgbClr val="FFFFFF"/>
                      </a:gs>
                      <a:gs pos="100000">
                        <a:srgbClr val="FFFFFF"/>
                      </a:gs>
                    </a:gsLst>
                    <a:lin ang="5400000" scaled="0"/>
                  </a:gradFill>
                </a:endParaRPr>
              </a:p>
            </p:txBody>
          </p:sp>
          <p:sp>
            <p:nvSpPr>
              <p:cNvPr id="11" name="Right Arrow 10"/>
              <p:cNvSpPr/>
              <p:nvPr/>
            </p:nvSpPr>
            <p:spPr bwMode="auto">
              <a:xfrm rot="18853141">
                <a:off x="3264935" y="3192050"/>
                <a:ext cx="372304" cy="372304"/>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 tIns="45718" rIns="18288" bIns="45718" anchor="ctr"/>
              <a:lstStyle/>
              <a:p>
                <a:pPr algn="ctr" defTabSz="914099" eaLnBrk="1" hangingPunct="1">
                  <a:defRPr/>
                </a:pPr>
                <a:endParaRPr lang="en-US" sz="1100" dirty="0">
                  <a:gradFill>
                    <a:gsLst>
                      <a:gs pos="0">
                        <a:srgbClr val="FFFFFF"/>
                      </a:gs>
                      <a:gs pos="100000">
                        <a:srgbClr val="FFFFFF"/>
                      </a:gs>
                    </a:gsLst>
                    <a:lin ang="5400000" scaled="0"/>
                  </a:gradFill>
                </a:endParaRPr>
              </a:p>
            </p:txBody>
          </p:sp>
        </p:grpSp>
      </p:grpSp>
      <p:grpSp>
        <p:nvGrpSpPr>
          <p:cNvPr id="14" name="Group 13"/>
          <p:cNvGrpSpPr>
            <a:grpSpLocks/>
          </p:cNvGrpSpPr>
          <p:nvPr/>
        </p:nvGrpSpPr>
        <p:grpSpPr bwMode="auto">
          <a:xfrm>
            <a:off x="457200" y="1447800"/>
            <a:ext cx="10271125" cy="1558925"/>
            <a:chOff x="-487754" y="1447800"/>
            <a:chExt cx="10270732" cy="1559242"/>
          </a:xfrm>
        </p:grpSpPr>
        <p:sp>
          <p:nvSpPr>
            <p:cNvPr id="12" name="Rectangle 11"/>
            <p:cNvSpPr/>
            <p:nvPr/>
          </p:nvSpPr>
          <p:spPr bwMode="auto">
            <a:xfrm>
              <a:off x="4572001" y="1452562"/>
              <a:ext cx="5210977" cy="1554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bIns="91440"/>
            <a:lstStyle/>
            <a:p>
              <a:pPr defTabSz="912958" eaLnBrk="1" hangingPunct="1">
                <a:lnSpc>
                  <a:spcPct val="90000"/>
                </a:lnSpc>
                <a:defRPr/>
              </a:pPr>
              <a:r>
                <a:rPr lang="en-US" dirty="0">
                  <a:gradFill>
                    <a:gsLst>
                      <a:gs pos="0">
                        <a:srgbClr val="FFFFFF"/>
                      </a:gs>
                      <a:gs pos="100000">
                        <a:srgbClr val="FFFFFF"/>
                      </a:gs>
                    </a:gsLst>
                    <a:lin ang="5400000" scaled="0"/>
                  </a:gradFill>
                </a:rPr>
                <a:t>Relay: Two Way Call into On-Premise Service</a:t>
              </a:r>
            </a:p>
          </p:txBody>
        </p:sp>
        <p:sp>
          <p:nvSpPr>
            <p:cNvPr id="13" name="TextBox 12"/>
            <p:cNvSpPr txBox="1"/>
            <p:nvPr/>
          </p:nvSpPr>
          <p:spPr>
            <a:xfrm>
              <a:off x="-487754" y="1447800"/>
              <a:ext cx="5105205" cy="1554479"/>
            </a:xfrm>
            <a:prstGeom prst="rect">
              <a:avLst/>
            </a:prstGeom>
            <a:noFill/>
          </p:spPr>
          <p:txBody>
            <a:bodyPr lIns="182880" tIns="91440" rIns="182880" bIns="91440" anchor="ctr"/>
            <a:lstStyle/>
            <a:p>
              <a:pPr defTabSz="913903" eaLnBrk="1" fontAlgn="auto" hangingPunct="1">
                <a:spcBef>
                  <a:spcPts val="0"/>
                </a:spcBef>
                <a:spcAft>
                  <a:spcPts val="0"/>
                </a:spcAft>
                <a:defRPr/>
              </a:pPr>
              <a:r>
                <a:rPr lang="en-US" sz="3000" dirty="0">
                  <a:solidFill>
                    <a:schemeClr val="tx1">
                      <a:lumMod val="90000"/>
                      <a:lumOff val="10000"/>
                      <a:alpha val="99000"/>
                    </a:schemeClr>
                  </a:solidFill>
                  <a:latin typeface="+mn-lt"/>
                  <a:ea typeface="Segoe UI" pitchFamily="34" charset="0"/>
                  <a:cs typeface="Segoe UI" pitchFamily="34" charset="0"/>
                </a:rPr>
                <a:t>Service Bus Relay:</a:t>
              </a:r>
              <a:endParaRPr lang="en-US" sz="1200" dirty="0">
                <a:solidFill>
                  <a:schemeClr val="tx1">
                    <a:lumMod val="90000"/>
                    <a:lumOff val="10000"/>
                    <a:alpha val="99000"/>
                  </a:schemeClr>
                </a:solidFill>
                <a:latin typeface="+mn-lt"/>
                <a:ea typeface="Segoe UI" pitchFamily="34" charset="0"/>
                <a:cs typeface="Segoe UI" pitchFamily="34" charset="0"/>
              </a:endParaRPr>
            </a:p>
            <a:p>
              <a:pPr marL="114300" defTabSz="913903" eaLnBrk="1" fontAlgn="auto" hangingPunct="1">
                <a:spcBef>
                  <a:spcPts val="0"/>
                </a:spcBef>
                <a:spcAft>
                  <a:spcPts val="0"/>
                </a:spcAft>
                <a:defRPr/>
              </a:pPr>
              <a:r>
                <a:rPr lang="en-US" sz="1100" b="1" dirty="0">
                  <a:solidFill>
                    <a:schemeClr val="tx1">
                      <a:lumMod val="90000"/>
                      <a:lumOff val="10000"/>
                      <a:alpha val="99000"/>
                    </a:schemeClr>
                  </a:solidFill>
                  <a:latin typeface="+mn-lt"/>
                  <a:ea typeface="Segoe UI" pitchFamily="34" charset="0"/>
                  <a:cs typeface="Segoe UI" pitchFamily="34" charset="0"/>
                </a:rPr>
                <a:t>Scenario: </a:t>
              </a:r>
              <a:r>
                <a:rPr lang="en-US" sz="1100" dirty="0">
                  <a:solidFill>
                    <a:schemeClr val="tx1">
                      <a:lumMod val="90000"/>
                      <a:lumOff val="10000"/>
                      <a:alpha val="99000"/>
                    </a:schemeClr>
                  </a:solidFill>
                  <a:latin typeface="+mn-lt"/>
                  <a:ea typeface="Segoe UI" pitchFamily="34" charset="0"/>
                  <a:cs typeface="Segoe UI" pitchFamily="34" charset="0"/>
                </a:rPr>
                <a:t>You have on-premise systems that you need to communicate with directly from outside your organization…</a:t>
              </a:r>
            </a:p>
            <a:p>
              <a:pPr marL="114300" defTabSz="913903" eaLnBrk="1" fontAlgn="auto" hangingPunct="1">
                <a:spcBef>
                  <a:spcPts val="0"/>
                </a:spcBef>
                <a:spcAft>
                  <a:spcPts val="0"/>
                </a:spcAft>
                <a:defRPr/>
              </a:pPr>
              <a:endParaRPr lang="en-US" sz="1100" dirty="0">
                <a:solidFill>
                  <a:schemeClr val="tx1">
                    <a:lumMod val="90000"/>
                    <a:lumOff val="10000"/>
                    <a:alpha val="99000"/>
                  </a:schemeClr>
                </a:solidFill>
                <a:latin typeface="+mn-lt"/>
                <a:ea typeface="Segoe UI" pitchFamily="34" charset="0"/>
                <a:cs typeface="Segoe UI" pitchFamily="34" charset="0"/>
              </a:endParaRPr>
            </a:p>
            <a:p>
              <a:pPr marL="114300" defTabSz="913903" eaLnBrk="1" fontAlgn="auto" hangingPunct="1">
                <a:spcBef>
                  <a:spcPts val="0"/>
                </a:spcBef>
                <a:spcAft>
                  <a:spcPts val="0"/>
                </a:spcAft>
                <a:defRPr/>
              </a:pPr>
              <a:r>
                <a:rPr lang="en-US" sz="1100" b="1" dirty="0">
                  <a:solidFill>
                    <a:schemeClr val="tx1">
                      <a:lumMod val="90000"/>
                      <a:lumOff val="10000"/>
                      <a:alpha val="99000"/>
                    </a:schemeClr>
                  </a:solidFill>
                  <a:latin typeface="+mn-lt"/>
                  <a:ea typeface="Segoe UI" pitchFamily="34" charset="0"/>
                  <a:cs typeface="Segoe UI" pitchFamily="34" charset="0"/>
                </a:rPr>
                <a:t>Solution</a:t>
              </a:r>
              <a:r>
                <a:rPr lang="en-US" sz="1100" dirty="0">
                  <a:solidFill>
                    <a:schemeClr val="tx1">
                      <a:lumMod val="90000"/>
                      <a:lumOff val="10000"/>
                      <a:alpha val="99000"/>
                    </a:schemeClr>
                  </a:solidFill>
                  <a:latin typeface="+mn-lt"/>
                  <a:ea typeface="Segoe UI" pitchFamily="34" charset="0"/>
                  <a:cs typeface="Segoe UI" pitchFamily="34" charset="0"/>
                </a:rPr>
                <a:t>: Internal Web Services are exposed securely via the Relay which passes calls into the on-premise service and back to the calling clients</a:t>
              </a:r>
            </a:p>
          </p:txBody>
        </p:sp>
      </p:grpSp>
      <p:grpSp>
        <p:nvGrpSpPr>
          <p:cNvPr id="15" name="Group 14"/>
          <p:cNvGrpSpPr>
            <a:grpSpLocks/>
          </p:cNvGrpSpPr>
          <p:nvPr/>
        </p:nvGrpSpPr>
        <p:grpSpPr bwMode="auto">
          <a:xfrm>
            <a:off x="228600" y="3101975"/>
            <a:ext cx="10499725" cy="1555750"/>
            <a:chOff x="-716354" y="1452562"/>
            <a:chExt cx="10499332" cy="1554480"/>
          </a:xfrm>
        </p:grpSpPr>
        <p:sp>
          <p:nvSpPr>
            <p:cNvPr id="16" name="Rectangle 15"/>
            <p:cNvSpPr/>
            <p:nvPr/>
          </p:nvSpPr>
          <p:spPr bwMode="auto">
            <a:xfrm>
              <a:off x="4572001" y="1452562"/>
              <a:ext cx="5210977" cy="1554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bIns="91440"/>
            <a:lstStyle/>
            <a:p>
              <a:pPr defTabSz="912958" eaLnBrk="1" hangingPunct="1">
                <a:lnSpc>
                  <a:spcPct val="90000"/>
                </a:lnSpc>
                <a:defRPr/>
              </a:pPr>
              <a:r>
                <a:rPr lang="fr-FR" dirty="0">
                  <a:gradFill>
                    <a:gsLst>
                      <a:gs pos="0">
                        <a:srgbClr val="FFFFFF"/>
                      </a:gs>
                      <a:gs pos="100000">
                        <a:srgbClr val="FFFFFF"/>
                      </a:gs>
                    </a:gsLst>
                    <a:lin ang="5400000" scaled="0"/>
                  </a:gradFill>
                </a:rPr>
                <a:t>Message Queue: FIFO </a:t>
              </a:r>
              <a:r>
                <a:rPr lang="fr-FR" dirty="0" err="1">
                  <a:gradFill>
                    <a:gsLst>
                      <a:gs pos="0">
                        <a:srgbClr val="FFFFFF"/>
                      </a:gs>
                      <a:gs pos="100000">
                        <a:srgbClr val="FFFFFF"/>
                      </a:gs>
                    </a:gsLst>
                    <a:lin ang="5400000" scaled="0"/>
                  </a:gradFill>
                </a:rPr>
                <a:t>Resilient</a:t>
              </a:r>
              <a:r>
                <a:rPr lang="fr-FR" dirty="0">
                  <a:gradFill>
                    <a:gsLst>
                      <a:gs pos="0">
                        <a:srgbClr val="FFFFFF"/>
                      </a:gs>
                      <a:gs pos="100000">
                        <a:srgbClr val="FFFFFF"/>
                      </a:gs>
                    </a:gsLst>
                    <a:lin ang="5400000" scaled="0"/>
                  </a:gradFill>
                </a:rPr>
                <a:t> Queue</a:t>
              </a:r>
            </a:p>
          </p:txBody>
        </p:sp>
        <p:sp>
          <p:nvSpPr>
            <p:cNvPr id="17" name="TextBox 16"/>
            <p:cNvSpPr txBox="1"/>
            <p:nvPr/>
          </p:nvSpPr>
          <p:spPr>
            <a:xfrm>
              <a:off x="-716354" y="1452562"/>
              <a:ext cx="5287765" cy="1554480"/>
            </a:xfrm>
            <a:prstGeom prst="rect">
              <a:avLst/>
            </a:prstGeom>
            <a:noFill/>
          </p:spPr>
          <p:txBody>
            <a:bodyPr lIns="182880" tIns="91440" rIns="182880" bIns="91440" anchor="ctr"/>
            <a:lstStyle/>
            <a:p>
              <a:pPr marL="228600" defTabSz="913903" eaLnBrk="1" fontAlgn="auto" hangingPunct="1">
                <a:spcBef>
                  <a:spcPts val="0"/>
                </a:spcBef>
                <a:spcAft>
                  <a:spcPts val="0"/>
                </a:spcAft>
                <a:defRPr/>
              </a:pPr>
              <a:r>
                <a:rPr lang="en-US" sz="3000" dirty="0">
                  <a:solidFill>
                    <a:schemeClr val="tx1">
                      <a:lumMod val="90000"/>
                      <a:lumOff val="10000"/>
                      <a:alpha val="99000"/>
                    </a:schemeClr>
                  </a:solidFill>
                  <a:latin typeface="+mn-lt"/>
                  <a:ea typeface="Segoe UI" pitchFamily="34" charset="0"/>
                  <a:cs typeface="Segoe UI" pitchFamily="34" charset="0"/>
                </a:rPr>
                <a:t>Service Bus Queues:</a:t>
              </a:r>
            </a:p>
            <a:p>
              <a:pPr marL="342900" defTabSz="913903" eaLnBrk="1" fontAlgn="auto" hangingPunct="1">
                <a:spcBef>
                  <a:spcPts val="0"/>
                </a:spcBef>
                <a:spcAft>
                  <a:spcPts val="0"/>
                </a:spcAft>
                <a:defRPr/>
              </a:pPr>
              <a:r>
                <a:rPr lang="en-US" sz="1100" b="1" dirty="0">
                  <a:solidFill>
                    <a:schemeClr val="tx1">
                      <a:lumMod val="90000"/>
                      <a:lumOff val="10000"/>
                      <a:alpha val="99000"/>
                    </a:schemeClr>
                  </a:solidFill>
                  <a:latin typeface="+mn-lt"/>
                  <a:ea typeface="Segoe UI" pitchFamily="34" charset="0"/>
                  <a:cs typeface="Segoe UI" pitchFamily="34" charset="0"/>
                </a:rPr>
                <a:t>Scenario: </a:t>
              </a:r>
              <a:r>
                <a:rPr lang="en-US" sz="1100" dirty="0">
                  <a:solidFill>
                    <a:schemeClr val="tx1">
                      <a:lumMod val="90000"/>
                      <a:lumOff val="10000"/>
                      <a:alpha val="99000"/>
                    </a:schemeClr>
                  </a:solidFill>
                  <a:latin typeface="+mn-lt"/>
                  <a:ea typeface="Segoe UI" pitchFamily="34" charset="0"/>
                  <a:cs typeface="Segoe UI" pitchFamily="34" charset="0"/>
                </a:rPr>
                <a:t>Multiple systems and remote clients need to send business events to head office which processes these messages under varying load.</a:t>
              </a:r>
            </a:p>
            <a:p>
              <a:pPr marL="342900" defTabSz="913903" eaLnBrk="1" fontAlgn="auto" hangingPunct="1">
                <a:spcBef>
                  <a:spcPts val="0"/>
                </a:spcBef>
                <a:spcAft>
                  <a:spcPts val="0"/>
                </a:spcAft>
                <a:defRPr/>
              </a:pPr>
              <a:endParaRPr lang="en-US" sz="1100" dirty="0">
                <a:solidFill>
                  <a:schemeClr val="tx1">
                    <a:lumMod val="90000"/>
                    <a:lumOff val="10000"/>
                    <a:alpha val="99000"/>
                  </a:schemeClr>
                </a:solidFill>
                <a:latin typeface="+mn-lt"/>
                <a:ea typeface="Segoe UI" pitchFamily="34" charset="0"/>
                <a:cs typeface="Segoe UI" pitchFamily="34" charset="0"/>
              </a:endParaRPr>
            </a:p>
            <a:p>
              <a:pPr marL="342900" defTabSz="913903" eaLnBrk="1" fontAlgn="auto" hangingPunct="1">
                <a:spcBef>
                  <a:spcPts val="0"/>
                </a:spcBef>
                <a:spcAft>
                  <a:spcPts val="0"/>
                </a:spcAft>
                <a:defRPr/>
              </a:pPr>
              <a:r>
                <a:rPr lang="en-US" sz="1100" b="1" dirty="0">
                  <a:solidFill>
                    <a:schemeClr val="tx1">
                      <a:lumMod val="90000"/>
                      <a:lumOff val="10000"/>
                      <a:alpha val="99000"/>
                    </a:schemeClr>
                  </a:solidFill>
                  <a:latin typeface="+mn-lt"/>
                  <a:ea typeface="Segoe UI" pitchFamily="34" charset="0"/>
                  <a:cs typeface="Segoe UI" pitchFamily="34" charset="0"/>
                </a:rPr>
                <a:t>Solution</a:t>
              </a:r>
              <a:r>
                <a:rPr lang="en-US" sz="1100" dirty="0">
                  <a:solidFill>
                    <a:schemeClr val="tx1">
                      <a:lumMod val="90000"/>
                      <a:lumOff val="10000"/>
                      <a:alpha val="99000"/>
                    </a:schemeClr>
                  </a:solidFill>
                  <a:latin typeface="+mn-lt"/>
                  <a:ea typeface="Segoe UI" pitchFamily="34" charset="0"/>
                  <a:cs typeface="Segoe UI" pitchFamily="34" charset="0"/>
                </a:rPr>
                <a:t>: Queues decouple senders from receivers, multiple receivers can handle varying load, simple to add new senders without impact.</a:t>
              </a:r>
            </a:p>
          </p:txBody>
        </p:sp>
      </p:grpSp>
      <p:grpSp>
        <p:nvGrpSpPr>
          <p:cNvPr id="18" name="Group 17"/>
          <p:cNvGrpSpPr>
            <a:grpSpLocks/>
          </p:cNvGrpSpPr>
          <p:nvPr/>
        </p:nvGrpSpPr>
        <p:grpSpPr bwMode="auto">
          <a:xfrm>
            <a:off x="228600" y="4752975"/>
            <a:ext cx="10499725" cy="1554163"/>
            <a:chOff x="-716354" y="1452562"/>
            <a:chExt cx="10499332" cy="1554480"/>
          </a:xfrm>
        </p:grpSpPr>
        <p:sp>
          <p:nvSpPr>
            <p:cNvPr id="19" name="Rectangle 18"/>
            <p:cNvSpPr/>
            <p:nvPr/>
          </p:nvSpPr>
          <p:spPr bwMode="auto">
            <a:xfrm>
              <a:off x="4572001" y="1452562"/>
              <a:ext cx="5210977" cy="15544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91440" bIns="91440"/>
            <a:lstStyle/>
            <a:p>
              <a:pPr defTabSz="912958" eaLnBrk="1" hangingPunct="1">
                <a:lnSpc>
                  <a:spcPct val="90000"/>
                </a:lnSpc>
                <a:defRPr/>
              </a:pPr>
              <a:r>
                <a:rPr lang="en-US" dirty="0">
                  <a:gradFill>
                    <a:gsLst>
                      <a:gs pos="0">
                        <a:srgbClr val="FFFFFF"/>
                      </a:gs>
                      <a:gs pos="100000">
                        <a:srgbClr val="FFFFFF"/>
                      </a:gs>
                    </a:gsLst>
                    <a:lin ang="5400000" scaled="0"/>
                  </a:gradFill>
                </a:rPr>
                <a:t>Topic: Queue with 1:n rule based subscriptions</a:t>
              </a:r>
            </a:p>
          </p:txBody>
        </p:sp>
        <p:sp>
          <p:nvSpPr>
            <p:cNvPr id="20" name="TextBox 19"/>
            <p:cNvSpPr txBox="1"/>
            <p:nvPr/>
          </p:nvSpPr>
          <p:spPr>
            <a:xfrm>
              <a:off x="-716354" y="1452562"/>
              <a:ext cx="5287765" cy="1554480"/>
            </a:xfrm>
            <a:prstGeom prst="rect">
              <a:avLst/>
            </a:prstGeom>
            <a:noFill/>
          </p:spPr>
          <p:txBody>
            <a:bodyPr lIns="182880" tIns="91440" rIns="182880" bIns="91440" anchor="ctr"/>
            <a:lstStyle/>
            <a:p>
              <a:pPr marL="228600" defTabSz="913903" eaLnBrk="1" fontAlgn="auto" hangingPunct="1">
                <a:spcBef>
                  <a:spcPts val="0"/>
                </a:spcBef>
                <a:spcAft>
                  <a:spcPts val="0"/>
                </a:spcAft>
                <a:defRPr/>
              </a:pPr>
              <a:r>
                <a:rPr lang="en-US" sz="3000" dirty="0">
                  <a:solidFill>
                    <a:schemeClr val="tx1">
                      <a:lumMod val="90000"/>
                      <a:lumOff val="10000"/>
                      <a:alpha val="99000"/>
                    </a:schemeClr>
                  </a:solidFill>
                  <a:latin typeface="+mn-lt"/>
                  <a:ea typeface="Segoe UI" pitchFamily="34" charset="0"/>
                  <a:cs typeface="Segoe UI" pitchFamily="34" charset="0"/>
                </a:rPr>
                <a:t>Service Bus Topics:</a:t>
              </a:r>
            </a:p>
            <a:p>
              <a:pPr marL="342900" defTabSz="913903" eaLnBrk="1" fontAlgn="auto" hangingPunct="1">
                <a:spcBef>
                  <a:spcPts val="0"/>
                </a:spcBef>
                <a:spcAft>
                  <a:spcPts val="0"/>
                </a:spcAft>
                <a:defRPr/>
              </a:pPr>
              <a:r>
                <a:rPr lang="en-US" sz="1100" b="1" dirty="0">
                  <a:solidFill>
                    <a:schemeClr val="tx1">
                      <a:lumMod val="90000"/>
                      <a:lumOff val="10000"/>
                      <a:alpha val="99000"/>
                    </a:schemeClr>
                  </a:solidFill>
                  <a:latin typeface="+mn-lt"/>
                  <a:ea typeface="Segoe UI" pitchFamily="34" charset="0"/>
                  <a:cs typeface="Segoe UI" pitchFamily="34" charset="0"/>
                </a:rPr>
                <a:t>Scenario:</a:t>
              </a:r>
              <a:r>
                <a:rPr lang="en-US" sz="1100" dirty="0">
                  <a:solidFill>
                    <a:schemeClr val="tx1">
                      <a:lumMod val="90000"/>
                      <a:lumOff val="10000"/>
                      <a:alpha val="99000"/>
                    </a:schemeClr>
                  </a:solidFill>
                  <a:latin typeface="+mn-lt"/>
                  <a:ea typeface="Segoe UI" pitchFamily="34" charset="0"/>
                  <a:cs typeface="Segoe UI" pitchFamily="34" charset="0"/>
                </a:rPr>
                <a:t> Multiple actions have to be taken as a result of incoming messages from external systems but these actions frequently change.</a:t>
              </a:r>
            </a:p>
            <a:p>
              <a:pPr marL="342900" defTabSz="913903" eaLnBrk="1" fontAlgn="auto" hangingPunct="1">
                <a:spcBef>
                  <a:spcPts val="0"/>
                </a:spcBef>
                <a:spcAft>
                  <a:spcPts val="0"/>
                </a:spcAft>
                <a:defRPr/>
              </a:pPr>
              <a:endParaRPr lang="en-US" sz="1100" dirty="0">
                <a:solidFill>
                  <a:schemeClr val="tx1">
                    <a:lumMod val="90000"/>
                    <a:lumOff val="10000"/>
                    <a:alpha val="99000"/>
                  </a:schemeClr>
                </a:solidFill>
                <a:latin typeface="+mn-lt"/>
                <a:ea typeface="Segoe UI" pitchFamily="34" charset="0"/>
                <a:cs typeface="Segoe UI" pitchFamily="34" charset="0"/>
              </a:endParaRPr>
            </a:p>
            <a:p>
              <a:pPr marL="342900" defTabSz="913903" eaLnBrk="1" fontAlgn="auto" hangingPunct="1">
                <a:spcBef>
                  <a:spcPts val="0"/>
                </a:spcBef>
                <a:spcAft>
                  <a:spcPts val="0"/>
                </a:spcAft>
                <a:defRPr/>
              </a:pPr>
              <a:r>
                <a:rPr lang="en-US" sz="1100" b="1" dirty="0">
                  <a:solidFill>
                    <a:schemeClr val="tx1">
                      <a:lumMod val="90000"/>
                      <a:lumOff val="10000"/>
                      <a:alpha val="99000"/>
                    </a:schemeClr>
                  </a:solidFill>
                  <a:latin typeface="+mn-lt"/>
                  <a:ea typeface="Segoe UI" pitchFamily="34" charset="0"/>
                  <a:cs typeface="Segoe UI" pitchFamily="34" charset="0"/>
                </a:rPr>
                <a:t>Solution: </a:t>
              </a:r>
              <a:r>
                <a:rPr lang="en-US" sz="1100" dirty="0">
                  <a:solidFill>
                    <a:schemeClr val="tx1">
                      <a:lumMod val="90000"/>
                      <a:lumOff val="10000"/>
                      <a:alpha val="99000"/>
                    </a:schemeClr>
                  </a:solidFill>
                  <a:latin typeface="+mn-lt"/>
                  <a:ea typeface="Segoe UI" pitchFamily="34" charset="0"/>
                  <a:cs typeface="Segoe UI" pitchFamily="34" charset="0"/>
                </a:rPr>
                <a:t>Topics are special queues that have subscriptions which contain rules to determine which messages a subscription will contain.</a:t>
              </a:r>
            </a:p>
            <a:p>
              <a:pPr algn="r" defTabSz="913903" eaLnBrk="1" fontAlgn="auto" hangingPunct="1">
                <a:spcBef>
                  <a:spcPts val="0"/>
                </a:spcBef>
                <a:spcAft>
                  <a:spcPts val="0"/>
                </a:spcAft>
                <a:defRPr/>
              </a:pPr>
              <a:endParaRPr lang="en-US" sz="1100" dirty="0">
                <a:solidFill>
                  <a:schemeClr val="tx1">
                    <a:lumMod val="90000"/>
                    <a:lumOff val="10000"/>
                    <a:alpha val="99000"/>
                  </a:schemeClr>
                </a:solidFill>
                <a:latin typeface="+mn-lt"/>
                <a:ea typeface="Segoe UI" pitchFamily="34" charset="0"/>
                <a:cs typeface="Segoe UI" pitchFamily="34" charset="0"/>
              </a:endParaRPr>
            </a:p>
          </p:txBody>
        </p:sp>
      </p:grpSp>
      <p:sp>
        <p:nvSpPr>
          <p:cNvPr id="21" name="Freeform 128"/>
          <p:cNvSpPr>
            <a:spLocks noChangeAspect="1"/>
          </p:cNvSpPr>
          <p:nvPr/>
        </p:nvSpPr>
        <p:spPr bwMode="black">
          <a:xfrm>
            <a:off x="6448425" y="1993900"/>
            <a:ext cx="1357313" cy="749300"/>
          </a:xfrm>
          <a:custGeom>
            <a:avLst/>
            <a:gdLst>
              <a:gd name="T0" fmla="*/ 1055815 w 509"/>
              <a:gd name="T1" fmla="*/ 749679 h 281"/>
              <a:gd name="T2" fmla="*/ 151973 w 509"/>
              <a:gd name="T3" fmla="*/ 749679 h 281"/>
              <a:gd name="T4" fmla="*/ 0 w 509"/>
              <a:gd name="T5" fmla="*/ 594941 h 281"/>
              <a:gd name="T6" fmla="*/ 114647 w 509"/>
              <a:gd name="T7" fmla="*/ 448207 h 281"/>
              <a:gd name="T8" fmla="*/ 293282 w 509"/>
              <a:gd name="T9" fmla="*/ 309476 h 281"/>
              <a:gd name="T10" fmla="*/ 618558 w 509"/>
              <a:gd name="T11" fmla="*/ 0 h 281"/>
              <a:gd name="T12" fmla="*/ 914507 w 509"/>
              <a:gd name="T13" fmla="*/ 186753 h 281"/>
              <a:gd name="T14" fmla="*/ 1055815 w 509"/>
              <a:gd name="T15" fmla="*/ 149402 h 281"/>
              <a:gd name="T16" fmla="*/ 1357096 w 509"/>
              <a:gd name="T17" fmla="*/ 450875 h 281"/>
              <a:gd name="T18" fmla="*/ 1055815 w 509"/>
              <a:gd name="T19" fmla="*/ 749679 h 2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Rectangle 22"/>
          <p:cNvSpPr/>
          <p:nvPr/>
        </p:nvSpPr>
        <p:spPr>
          <a:xfrm>
            <a:off x="8034618" y="2380992"/>
            <a:ext cx="383438" cy="523220"/>
          </a:xfrm>
          <a:prstGeom prst="rect">
            <a:avLst/>
          </a:prstGeom>
        </p:spPr>
        <p:txBody>
          <a:bodyPr wrap="none">
            <a:spAutoFit/>
          </a:bodyPr>
          <a:lstStyle/>
          <a:p>
            <a:pPr eaLnBrk="1" fontAlgn="auto" hangingPunct="1">
              <a:spcBef>
                <a:spcPts val="0"/>
              </a:spcBef>
              <a:spcAft>
                <a:spcPts val="0"/>
              </a:spcAft>
              <a:defRPr/>
            </a:pPr>
            <a:r>
              <a:rPr lang="en-US" sz="2800" b="1" dirty="0">
                <a:gradFill>
                  <a:gsLst>
                    <a:gs pos="0">
                      <a:srgbClr val="FFFFFF"/>
                    </a:gs>
                    <a:gs pos="100000">
                      <a:srgbClr val="FFFFFF"/>
                    </a:gs>
                  </a:gsLst>
                  <a:lin ang="5400000" scaled="0"/>
                </a:gradFill>
                <a:latin typeface="+mn-lt"/>
              </a:rPr>
              <a:t>//</a:t>
            </a:r>
            <a:endParaRPr lang="en-US" sz="2800" b="1" dirty="0">
              <a:latin typeface="+mn-lt"/>
            </a:endParaRPr>
          </a:p>
        </p:txBody>
      </p:sp>
      <p:sp>
        <p:nvSpPr>
          <p:cNvPr id="24" name="Rectangle 23"/>
          <p:cNvSpPr/>
          <p:nvPr/>
        </p:nvSpPr>
        <p:spPr>
          <a:xfrm>
            <a:off x="8285648" y="1826995"/>
            <a:ext cx="383438" cy="523220"/>
          </a:xfrm>
          <a:prstGeom prst="rect">
            <a:avLst/>
          </a:prstGeom>
        </p:spPr>
        <p:txBody>
          <a:bodyPr wrap="none">
            <a:spAutoFit/>
          </a:bodyPr>
          <a:lstStyle/>
          <a:p>
            <a:pPr eaLnBrk="1" fontAlgn="auto" hangingPunct="1">
              <a:spcBef>
                <a:spcPts val="0"/>
              </a:spcBef>
              <a:spcAft>
                <a:spcPts val="0"/>
              </a:spcAft>
              <a:defRPr/>
            </a:pPr>
            <a:r>
              <a:rPr lang="en-US" sz="2800" b="1" dirty="0">
                <a:gradFill>
                  <a:gsLst>
                    <a:gs pos="0">
                      <a:srgbClr val="FFFFFF"/>
                    </a:gs>
                    <a:gs pos="100000">
                      <a:srgbClr val="FFFFFF"/>
                    </a:gs>
                  </a:gsLst>
                  <a:lin ang="5400000" scaled="0"/>
                </a:gradFill>
                <a:latin typeface="+mn-lt"/>
              </a:rPr>
              <a:t>//</a:t>
            </a:r>
            <a:endParaRPr lang="en-US" sz="2800" b="1" dirty="0">
              <a:latin typeface="+mn-lt"/>
            </a:endParaRPr>
          </a:p>
        </p:txBody>
      </p:sp>
      <p:grpSp>
        <p:nvGrpSpPr>
          <p:cNvPr id="32" name="Group 31"/>
          <p:cNvGrpSpPr>
            <a:grpSpLocks/>
          </p:cNvGrpSpPr>
          <p:nvPr/>
        </p:nvGrpSpPr>
        <p:grpSpPr bwMode="auto">
          <a:xfrm>
            <a:off x="9056688" y="1958975"/>
            <a:ext cx="1289050" cy="850900"/>
            <a:chOff x="8911266" y="1892499"/>
            <a:chExt cx="1290353" cy="850702"/>
          </a:xfrm>
        </p:grpSpPr>
        <p:sp>
          <p:nvSpPr>
            <p:cNvPr id="31" name="Rectangle 30"/>
            <p:cNvSpPr/>
            <p:nvPr/>
          </p:nvSpPr>
          <p:spPr bwMode="auto">
            <a:xfrm>
              <a:off x="9178236" y="2106762"/>
              <a:ext cx="1023383" cy="636439"/>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grpSp>
          <p:nvGrpSpPr>
            <p:cNvPr id="18487" name="Group 29"/>
            <p:cNvGrpSpPr>
              <a:grpSpLocks/>
            </p:cNvGrpSpPr>
            <p:nvPr/>
          </p:nvGrpSpPr>
          <p:grpSpPr bwMode="auto">
            <a:xfrm>
              <a:off x="8911266" y="1892499"/>
              <a:ext cx="527219" cy="573417"/>
              <a:chOff x="8988385" y="1903516"/>
              <a:chExt cx="797518" cy="867400"/>
            </a:xfrm>
          </p:grpSpPr>
          <p:sp>
            <p:nvSpPr>
              <p:cNvPr id="25" name="Isosceles Triangle 24"/>
              <p:cNvSpPr/>
              <p:nvPr/>
            </p:nvSpPr>
            <p:spPr bwMode="auto">
              <a:xfrm>
                <a:off x="8988385" y="1903516"/>
                <a:ext cx="798068" cy="68663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26" name="Rectangle 25"/>
              <p:cNvSpPr/>
              <p:nvPr/>
            </p:nvSpPr>
            <p:spPr bwMode="auto">
              <a:xfrm>
                <a:off x="8988385" y="2174811"/>
                <a:ext cx="798068" cy="1440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27" name="Rectangle 26"/>
              <p:cNvSpPr/>
              <p:nvPr/>
            </p:nvSpPr>
            <p:spPr bwMode="auto">
              <a:xfrm rot="5400000">
                <a:off x="9294986" y="2605670"/>
                <a:ext cx="184865" cy="1442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28" name="Isosceles Triangle 27"/>
              <p:cNvSpPr/>
              <p:nvPr/>
            </p:nvSpPr>
            <p:spPr bwMode="auto">
              <a:xfrm>
                <a:off x="9135017" y="2078778"/>
                <a:ext cx="502399" cy="4321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29" name="Isosceles Triangle 28"/>
              <p:cNvSpPr/>
              <p:nvPr/>
            </p:nvSpPr>
            <p:spPr bwMode="auto">
              <a:xfrm rot="10800000">
                <a:off x="9260016" y="2292451"/>
                <a:ext cx="254805" cy="21847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grpSp>
      </p:grpSp>
      <p:sp>
        <p:nvSpPr>
          <p:cNvPr id="33" name="Freeform 32"/>
          <p:cNvSpPr/>
          <p:nvPr/>
        </p:nvSpPr>
        <p:spPr bwMode="auto">
          <a:xfrm>
            <a:off x="7942263" y="2317750"/>
            <a:ext cx="1087437" cy="327025"/>
          </a:xfrm>
          <a:custGeom>
            <a:avLst/>
            <a:gdLst>
              <a:gd name="connsiteX0" fmla="*/ 0 w 1105231"/>
              <a:gd name="connsiteY0" fmla="*/ 294198 h 294198"/>
              <a:gd name="connsiteX1" fmla="*/ 318052 w 1105231"/>
              <a:gd name="connsiteY1" fmla="*/ 39756 h 294198"/>
              <a:gd name="connsiteX2" fmla="*/ 731520 w 1105231"/>
              <a:gd name="connsiteY2" fmla="*/ 111318 h 294198"/>
              <a:gd name="connsiteX3" fmla="*/ 1105231 w 1105231"/>
              <a:gd name="connsiteY3" fmla="*/ 0 h 294198"/>
            </a:gdLst>
            <a:ahLst/>
            <a:cxnLst>
              <a:cxn ang="0">
                <a:pos x="connsiteX0" y="connsiteY0"/>
              </a:cxn>
              <a:cxn ang="0">
                <a:pos x="connsiteX1" y="connsiteY1"/>
              </a:cxn>
              <a:cxn ang="0">
                <a:pos x="connsiteX2" y="connsiteY2"/>
              </a:cxn>
              <a:cxn ang="0">
                <a:pos x="connsiteX3" y="connsiteY3"/>
              </a:cxn>
            </a:cxnLst>
            <a:rect l="l" t="t" r="r" b="b"/>
            <a:pathLst>
              <a:path w="1105231" h="294198">
                <a:moveTo>
                  <a:pt x="0" y="294198"/>
                </a:moveTo>
                <a:cubicBezTo>
                  <a:pt x="98066" y="182217"/>
                  <a:pt x="196132" y="70236"/>
                  <a:pt x="318052" y="39756"/>
                </a:cubicBezTo>
                <a:cubicBezTo>
                  <a:pt x="439972" y="9276"/>
                  <a:pt x="600324" y="117944"/>
                  <a:pt x="731520" y="111318"/>
                </a:cubicBezTo>
                <a:cubicBezTo>
                  <a:pt x="862716" y="104692"/>
                  <a:pt x="983973" y="52346"/>
                  <a:pt x="1105231" y="0"/>
                </a:cubicBezTo>
              </a:path>
            </a:pathLst>
          </a:custGeom>
          <a:noFill/>
          <a:ln w="57150">
            <a:solidFill>
              <a:schemeClr val="accent2"/>
            </a:solidFill>
            <a:prstDash val="sysDot"/>
            <a:headEnd type="triangle"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34" name="Freeform 33"/>
          <p:cNvSpPr/>
          <p:nvPr/>
        </p:nvSpPr>
        <p:spPr bwMode="auto">
          <a:xfrm>
            <a:off x="6337300" y="2230438"/>
            <a:ext cx="952500" cy="239712"/>
          </a:xfrm>
          <a:custGeom>
            <a:avLst/>
            <a:gdLst>
              <a:gd name="connsiteX0" fmla="*/ 0 w 777922"/>
              <a:gd name="connsiteY0" fmla="*/ 164156 h 205100"/>
              <a:gd name="connsiteX1" fmla="*/ 272955 w 777922"/>
              <a:gd name="connsiteY1" fmla="*/ 383 h 205100"/>
              <a:gd name="connsiteX2" fmla="*/ 777922 w 777922"/>
              <a:gd name="connsiteY2" fmla="*/ 205100 h 205100"/>
            </a:gdLst>
            <a:ahLst/>
            <a:cxnLst>
              <a:cxn ang="0">
                <a:pos x="connsiteX0" y="connsiteY0"/>
              </a:cxn>
              <a:cxn ang="0">
                <a:pos x="connsiteX1" y="connsiteY1"/>
              </a:cxn>
              <a:cxn ang="0">
                <a:pos x="connsiteX2" y="connsiteY2"/>
              </a:cxn>
            </a:cxnLst>
            <a:rect l="l" t="t" r="r" b="b"/>
            <a:pathLst>
              <a:path w="777922" h="205100">
                <a:moveTo>
                  <a:pt x="0" y="164156"/>
                </a:moveTo>
                <a:cubicBezTo>
                  <a:pt x="71650" y="78857"/>
                  <a:pt x="143301" y="-6441"/>
                  <a:pt x="272955" y="383"/>
                </a:cubicBezTo>
                <a:cubicBezTo>
                  <a:pt x="402609" y="7207"/>
                  <a:pt x="590265" y="106153"/>
                  <a:pt x="777922" y="205100"/>
                </a:cubicBezTo>
              </a:path>
            </a:pathLst>
          </a:custGeom>
          <a:noFill/>
          <a:ln w="6032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35" name="Freeform 34"/>
          <p:cNvSpPr/>
          <p:nvPr/>
        </p:nvSpPr>
        <p:spPr bwMode="auto">
          <a:xfrm>
            <a:off x="7524750" y="2309813"/>
            <a:ext cx="1268413" cy="363537"/>
          </a:xfrm>
          <a:custGeom>
            <a:avLst/>
            <a:gdLst>
              <a:gd name="connsiteX0" fmla="*/ 0 w 1521726"/>
              <a:gd name="connsiteY0" fmla="*/ 272955 h 436516"/>
              <a:gd name="connsiteX1" fmla="*/ 245660 w 1521726"/>
              <a:gd name="connsiteY1" fmla="*/ 429904 h 436516"/>
              <a:gd name="connsiteX2" fmla="*/ 614149 w 1521726"/>
              <a:gd name="connsiteY2" fmla="*/ 382137 h 436516"/>
              <a:gd name="connsiteX3" fmla="*/ 846161 w 1521726"/>
              <a:gd name="connsiteY3" fmla="*/ 156949 h 436516"/>
              <a:gd name="connsiteX4" fmla="*/ 1071349 w 1521726"/>
              <a:gd name="connsiteY4" fmla="*/ 95534 h 436516"/>
              <a:gd name="connsiteX5" fmla="*/ 1262418 w 1521726"/>
              <a:gd name="connsiteY5" fmla="*/ 116006 h 436516"/>
              <a:gd name="connsiteX6" fmla="*/ 1521726 w 1521726"/>
              <a:gd name="connsiteY6" fmla="*/ 0 h 43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726" h="436516">
                <a:moveTo>
                  <a:pt x="0" y="272955"/>
                </a:moveTo>
                <a:cubicBezTo>
                  <a:pt x="71651" y="342331"/>
                  <a:pt x="143302" y="411707"/>
                  <a:pt x="245660" y="429904"/>
                </a:cubicBezTo>
                <a:cubicBezTo>
                  <a:pt x="348018" y="448101"/>
                  <a:pt x="514066" y="427629"/>
                  <a:pt x="614149" y="382137"/>
                </a:cubicBezTo>
                <a:cubicBezTo>
                  <a:pt x="714232" y="336645"/>
                  <a:pt x="769961" y="204716"/>
                  <a:pt x="846161" y="156949"/>
                </a:cubicBezTo>
                <a:cubicBezTo>
                  <a:pt x="922361" y="109182"/>
                  <a:pt x="1001973" y="102358"/>
                  <a:pt x="1071349" y="95534"/>
                </a:cubicBezTo>
                <a:cubicBezTo>
                  <a:pt x="1140725" y="88710"/>
                  <a:pt x="1187355" y="131928"/>
                  <a:pt x="1262418" y="116006"/>
                </a:cubicBezTo>
                <a:cubicBezTo>
                  <a:pt x="1337481" y="100084"/>
                  <a:pt x="1429603" y="50042"/>
                  <a:pt x="1521726" y="0"/>
                </a:cubicBezTo>
              </a:path>
            </a:pathLst>
          </a:custGeom>
          <a:noFill/>
          <a:ln w="6032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36" name="Freeform 35"/>
          <p:cNvSpPr/>
          <p:nvPr/>
        </p:nvSpPr>
        <p:spPr bwMode="auto">
          <a:xfrm>
            <a:off x="7434263" y="2300288"/>
            <a:ext cx="1479550" cy="301625"/>
          </a:xfrm>
          <a:custGeom>
            <a:avLst/>
            <a:gdLst>
              <a:gd name="connsiteX0" fmla="*/ 1651379 w 1651379"/>
              <a:gd name="connsiteY0" fmla="*/ 0 h 349511"/>
              <a:gd name="connsiteX1" fmla="*/ 1412543 w 1651379"/>
              <a:gd name="connsiteY1" fmla="*/ 88710 h 349511"/>
              <a:gd name="connsiteX2" fmla="*/ 1153236 w 1651379"/>
              <a:gd name="connsiteY2" fmla="*/ 61415 h 349511"/>
              <a:gd name="connsiteX3" fmla="*/ 887104 w 1651379"/>
              <a:gd name="connsiteY3" fmla="*/ 163773 h 349511"/>
              <a:gd name="connsiteX4" fmla="*/ 696036 w 1651379"/>
              <a:gd name="connsiteY4" fmla="*/ 307074 h 349511"/>
              <a:gd name="connsiteX5" fmla="*/ 518615 w 1651379"/>
              <a:gd name="connsiteY5" fmla="*/ 348018 h 349511"/>
              <a:gd name="connsiteX6" fmla="*/ 279779 w 1651379"/>
              <a:gd name="connsiteY6" fmla="*/ 266131 h 349511"/>
              <a:gd name="connsiteX7" fmla="*/ 0 w 1651379"/>
              <a:gd name="connsiteY7" fmla="*/ 204716 h 349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379" h="349511">
                <a:moveTo>
                  <a:pt x="1651379" y="0"/>
                </a:moveTo>
                <a:cubicBezTo>
                  <a:pt x="1573473" y="39237"/>
                  <a:pt x="1495567" y="78474"/>
                  <a:pt x="1412543" y="88710"/>
                </a:cubicBezTo>
                <a:cubicBezTo>
                  <a:pt x="1329519" y="98946"/>
                  <a:pt x="1240809" y="48905"/>
                  <a:pt x="1153236" y="61415"/>
                </a:cubicBezTo>
                <a:cubicBezTo>
                  <a:pt x="1065663" y="73925"/>
                  <a:pt x="963304" y="122830"/>
                  <a:pt x="887104" y="163773"/>
                </a:cubicBezTo>
                <a:cubicBezTo>
                  <a:pt x="810904" y="204716"/>
                  <a:pt x="757451" y="276367"/>
                  <a:pt x="696036" y="307074"/>
                </a:cubicBezTo>
                <a:cubicBezTo>
                  <a:pt x="634621" y="337781"/>
                  <a:pt x="587991" y="354842"/>
                  <a:pt x="518615" y="348018"/>
                </a:cubicBezTo>
                <a:cubicBezTo>
                  <a:pt x="449239" y="341194"/>
                  <a:pt x="366215" y="290015"/>
                  <a:pt x="279779" y="266131"/>
                </a:cubicBezTo>
                <a:cubicBezTo>
                  <a:pt x="193343" y="242247"/>
                  <a:pt x="96671" y="223481"/>
                  <a:pt x="0" y="204716"/>
                </a:cubicBezTo>
              </a:path>
            </a:pathLst>
          </a:custGeom>
          <a:noFill/>
          <a:ln w="6032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37" name="Freeform 36"/>
          <p:cNvSpPr/>
          <p:nvPr/>
        </p:nvSpPr>
        <p:spPr bwMode="auto">
          <a:xfrm>
            <a:off x="6337300" y="2233613"/>
            <a:ext cx="920750" cy="230187"/>
          </a:xfrm>
          <a:custGeom>
            <a:avLst/>
            <a:gdLst>
              <a:gd name="connsiteX0" fmla="*/ 716508 w 716508"/>
              <a:gd name="connsiteY0" fmla="*/ 122864 h 122864"/>
              <a:gd name="connsiteX1" fmla="*/ 361666 w 716508"/>
              <a:gd name="connsiteY1" fmla="*/ 34 h 122864"/>
              <a:gd name="connsiteX2" fmla="*/ 0 w 716508"/>
              <a:gd name="connsiteY2" fmla="*/ 109216 h 122864"/>
              <a:gd name="connsiteX3" fmla="*/ 0 w 716508"/>
              <a:gd name="connsiteY3" fmla="*/ 109216 h 122864"/>
              <a:gd name="connsiteX4" fmla="*/ 0 w 716508"/>
              <a:gd name="connsiteY4" fmla="*/ 109216 h 12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508" h="122864">
                <a:moveTo>
                  <a:pt x="716508" y="122864"/>
                </a:moveTo>
                <a:cubicBezTo>
                  <a:pt x="598796" y="62586"/>
                  <a:pt x="481084" y="2309"/>
                  <a:pt x="361666" y="34"/>
                </a:cubicBezTo>
                <a:cubicBezTo>
                  <a:pt x="242248" y="-2241"/>
                  <a:pt x="0" y="109216"/>
                  <a:pt x="0" y="109216"/>
                </a:cubicBezTo>
                <a:lnTo>
                  <a:pt x="0" y="109216"/>
                </a:lnTo>
                <a:lnTo>
                  <a:pt x="0" y="109216"/>
                </a:lnTo>
              </a:path>
            </a:pathLst>
          </a:custGeom>
          <a:noFill/>
          <a:ln w="6032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grpSp>
        <p:nvGrpSpPr>
          <p:cNvPr id="60" name="Group 59"/>
          <p:cNvGrpSpPr>
            <a:grpSpLocks/>
          </p:cNvGrpSpPr>
          <p:nvPr/>
        </p:nvGrpSpPr>
        <p:grpSpPr bwMode="auto">
          <a:xfrm>
            <a:off x="5815013" y="3797300"/>
            <a:ext cx="666750" cy="657225"/>
            <a:chOff x="5780305" y="3796701"/>
            <a:chExt cx="666648" cy="658209"/>
          </a:xfrm>
        </p:grpSpPr>
        <p:grpSp>
          <p:nvGrpSpPr>
            <p:cNvPr id="18480" name="Group 46"/>
            <p:cNvGrpSpPr>
              <a:grpSpLocks/>
            </p:cNvGrpSpPr>
            <p:nvPr/>
          </p:nvGrpSpPr>
          <p:grpSpPr bwMode="auto">
            <a:xfrm>
              <a:off x="5780305" y="3796701"/>
              <a:ext cx="666648" cy="643129"/>
              <a:chOff x="5780305" y="3796701"/>
              <a:chExt cx="666648" cy="643129"/>
            </a:xfrm>
          </p:grpSpPr>
          <p:sp>
            <p:nvSpPr>
              <p:cNvPr id="18482" name="Freeform 128"/>
              <p:cNvSpPr>
                <a:spLocks noEditPoints="1"/>
              </p:cNvSpPr>
              <p:nvPr/>
            </p:nvSpPr>
            <p:spPr bwMode="black">
              <a:xfrm>
                <a:off x="5780305" y="3973581"/>
                <a:ext cx="666648" cy="466249"/>
              </a:xfrm>
              <a:custGeom>
                <a:avLst/>
                <a:gdLst>
                  <a:gd name="T0" fmla="*/ 15555 w 300"/>
                  <a:gd name="T1" fmla="*/ 0 h 210"/>
                  <a:gd name="T2" fmla="*/ 651093 w 300"/>
                  <a:gd name="T3" fmla="*/ 0 h 210"/>
                  <a:gd name="T4" fmla="*/ 333324 w 300"/>
                  <a:gd name="T5" fmla="*/ 266428 h 210"/>
                  <a:gd name="T6" fmla="*/ 15555 w 300"/>
                  <a:gd name="T7" fmla="*/ 0 h 210"/>
                  <a:gd name="T8" fmla="*/ 339990 w 300"/>
                  <a:gd name="T9" fmla="*/ 288630 h 210"/>
                  <a:gd name="T10" fmla="*/ 339990 w 300"/>
                  <a:gd name="T11" fmla="*/ 288630 h 210"/>
                  <a:gd name="T12" fmla="*/ 339990 w 300"/>
                  <a:gd name="T13" fmla="*/ 290851 h 210"/>
                  <a:gd name="T14" fmla="*/ 337768 w 300"/>
                  <a:gd name="T15" fmla="*/ 290851 h 210"/>
                  <a:gd name="T16" fmla="*/ 337768 w 300"/>
                  <a:gd name="T17" fmla="*/ 290851 h 210"/>
                  <a:gd name="T18" fmla="*/ 335546 w 300"/>
                  <a:gd name="T19" fmla="*/ 290851 h 210"/>
                  <a:gd name="T20" fmla="*/ 335546 w 300"/>
                  <a:gd name="T21" fmla="*/ 290851 h 210"/>
                  <a:gd name="T22" fmla="*/ 333324 w 300"/>
                  <a:gd name="T23" fmla="*/ 290851 h 210"/>
                  <a:gd name="T24" fmla="*/ 333324 w 300"/>
                  <a:gd name="T25" fmla="*/ 290851 h 210"/>
                  <a:gd name="T26" fmla="*/ 333324 w 300"/>
                  <a:gd name="T27" fmla="*/ 290851 h 210"/>
                  <a:gd name="T28" fmla="*/ 331102 w 300"/>
                  <a:gd name="T29" fmla="*/ 290851 h 210"/>
                  <a:gd name="T30" fmla="*/ 331102 w 300"/>
                  <a:gd name="T31" fmla="*/ 290851 h 210"/>
                  <a:gd name="T32" fmla="*/ 328880 w 300"/>
                  <a:gd name="T33" fmla="*/ 290851 h 210"/>
                  <a:gd name="T34" fmla="*/ 328880 w 300"/>
                  <a:gd name="T35" fmla="*/ 290851 h 210"/>
                  <a:gd name="T36" fmla="*/ 326658 w 300"/>
                  <a:gd name="T37" fmla="*/ 290851 h 210"/>
                  <a:gd name="T38" fmla="*/ 326658 w 300"/>
                  <a:gd name="T39" fmla="*/ 288630 h 210"/>
                  <a:gd name="T40" fmla="*/ 326658 w 300"/>
                  <a:gd name="T41" fmla="*/ 288630 h 210"/>
                  <a:gd name="T42" fmla="*/ 277770 w 300"/>
                  <a:gd name="T43" fmla="*/ 248666 h 210"/>
                  <a:gd name="T44" fmla="*/ 17777 w 300"/>
                  <a:gd name="T45" fmla="*/ 466249 h 210"/>
                  <a:gd name="T46" fmla="*/ 651093 w 300"/>
                  <a:gd name="T47" fmla="*/ 466249 h 210"/>
                  <a:gd name="T48" fmla="*/ 388878 w 300"/>
                  <a:gd name="T49" fmla="*/ 248666 h 210"/>
                  <a:gd name="T50" fmla="*/ 339990 w 300"/>
                  <a:gd name="T51" fmla="*/ 288630 h 210"/>
                  <a:gd name="T52" fmla="*/ 0 w 300"/>
                  <a:gd name="T53" fmla="*/ 13321 h 210"/>
                  <a:gd name="T54" fmla="*/ 0 w 300"/>
                  <a:gd name="T55" fmla="*/ 452928 h 210"/>
                  <a:gd name="T56" fmla="*/ 262215 w 300"/>
                  <a:gd name="T57" fmla="*/ 235345 h 210"/>
                  <a:gd name="T58" fmla="*/ 0 w 300"/>
                  <a:gd name="T59" fmla="*/ 13321 h 210"/>
                  <a:gd name="T60" fmla="*/ 404433 w 300"/>
                  <a:gd name="T61" fmla="*/ 235345 h 210"/>
                  <a:gd name="T62" fmla="*/ 666648 w 300"/>
                  <a:gd name="T63" fmla="*/ 452928 h 210"/>
                  <a:gd name="T64" fmla="*/ 666648 w 300"/>
                  <a:gd name="T65" fmla="*/ 13321 h 210"/>
                  <a:gd name="T66" fmla="*/ 404433 w 300"/>
                  <a:gd name="T67" fmla="*/ 235345 h 2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305" tIns="41153" rIns="82305" bIns="41153"/>
              <a:lstStyle/>
              <a:p>
                <a:endParaRPr lang="en-US"/>
              </a:p>
            </p:txBody>
          </p:sp>
          <p:sp>
            <p:nvSpPr>
              <p:cNvPr id="44" name="Diamond 43"/>
              <p:cNvSpPr/>
              <p:nvPr/>
            </p:nvSpPr>
            <p:spPr bwMode="auto">
              <a:xfrm>
                <a:off x="6023155" y="4156013"/>
                <a:ext cx="179361" cy="146269"/>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45" name="Diamond 44"/>
              <p:cNvSpPr/>
              <p:nvPr/>
            </p:nvSpPr>
            <p:spPr bwMode="auto">
              <a:xfrm>
                <a:off x="6023155" y="4176682"/>
                <a:ext cx="179361" cy="146269"/>
              </a:xfrm>
              <a:prstGeom prst="diamon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46" name="Isosceles Triangle 45"/>
              <p:cNvSpPr/>
              <p:nvPr/>
            </p:nvSpPr>
            <p:spPr bwMode="auto">
              <a:xfrm>
                <a:off x="5797764" y="3796701"/>
                <a:ext cx="631728" cy="17647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grpSp>
        <p:sp>
          <p:nvSpPr>
            <p:cNvPr id="18481" name="Rectangle 52"/>
            <p:cNvSpPr>
              <a:spLocks noChangeArrowheads="1"/>
            </p:cNvSpPr>
            <p:nvPr/>
          </p:nvSpPr>
          <p:spPr bwMode="auto">
            <a:xfrm>
              <a:off x="6034110" y="4177911"/>
              <a:ext cx="153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1" hangingPunct="1"/>
              <a:r>
                <a:rPr lang="en-US" b="1">
                  <a:solidFill>
                    <a:schemeClr val="accent1"/>
                  </a:solidFill>
                </a:rPr>
                <a:t>E</a:t>
              </a:r>
            </a:p>
          </p:txBody>
        </p:sp>
      </p:grpSp>
      <p:grpSp>
        <p:nvGrpSpPr>
          <p:cNvPr id="63" name="Group 62"/>
          <p:cNvGrpSpPr>
            <a:grpSpLocks/>
          </p:cNvGrpSpPr>
          <p:nvPr/>
        </p:nvGrpSpPr>
        <p:grpSpPr bwMode="auto">
          <a:xfrm>
            <a:off x="9712325" y="3797300"/>
            <a:ext cx="666750" cy="642938"/>
            <a:chOff x="9678192" y="3796701"/>
            <a:chExt cx="666648" cy="643129"/>
          </a:xfrm>
        </p:grpSpPr>
        <p:grpSp>
          <p:nvGrpSpPr>
            <p:cNvPr id="18474" name="Group 47"/>
            <p:cNvGrpSpPr>
              <a:grpSpLocks/>
            </p:cNvGrpSpPr>
            <p:nvPr/>
          </p:nvGrpSpPr>
          <p:grpSpPr bwMode="auto">
            <a:xfrm>
              <a:off x="9678192" y="3796701"/>
              <a:ext cx="666648" cy="643129"/>
              <a:chOff x="5780305" y="3796701"/>
              <a:chExt cx="666648" cy="643129"/>
            </a:xfrm>
          </p:grpSpPr>
          <p:sp>
            <p:nvSpPr>
              <p:cNvPr id="18476" name="Freeform 128"/>
              <p:cNvSpPr>
                <a:spLocks noEditPoints="1"/>
              </p:cNvSpPr>
              <p:nvPr/>
            </p:nvSpPr>
            <p:spPr bwMode="black">
              <a:xfrm>
                <a:off x="5780305" y="3973581"/>
                <a:ext cx="666648" cy="466249"/>
              </a:xfrm>
              <a:custGeom>
                <a:avLst/>
                <a:gdLst>
                  <a:gd name="T0" fmla="*/ 15555 w 300"/>
                  <a:gd name="T1" fmla="*/ 0 h 210"/>
                  <a:gd name="T2" fmla="*/ 651093 w 300"/>
                  <a:gd name="T3" fmla="*/ 0 h 210"/>
                  <a:gd name="T4" fmla="*/ 333324 w 300"/>
                  <a:gd name="T5" fmla="*/ 266428 h 210"/>
                  <a:gd name="T6" fmla="*/ 15555 w 300"/>
                  <a:gd name="T7" fmla="*/ 0 h 210"/>
                  <a:gd name="T8" fmla="*/ 339990 w 300"/>
                  <a:gd name="T9" fmla="*/ 288630 h 210"/>
                  <a:gd name="T10" fmla="*/ 339990 w 300"/>
                  <a:gd name="T11" fmla="*/ 288630 h 210"/>
                  <a:gd name="T12" fmla="*/ 339990 w 300"/>
                  <a:gd name="T13" fmla="*/ 290851 h 210"/>
                  <a:gd name="T14" fmla="*/ 337768 w 300"/>
                  <a:gd name="T15" fmla="*/ 290851 h 210"/>
                  <a:gd name="T16" fmla="*/ 337768 w 300"/>
                  <a:gd name="T17" fmla="*/ 290851 h 210"/>
                  <a:gd name="T18" fmla="*/ 335546 w 300"/>
                  <a:gd name="T19" fmla="*/ 290851 h 210"/>
                  <a:gd name="T20" fmla="*/ 335546 w 300"/>
                  <a:gd name="T21" fmla="*/ 290851 h 210"/>
                  <a:gd name="T22" fmla="*/ 333324 w 300"/>
                  <a:gd name="T23" fmla="*/ 290851 h 210"/>
                  <a:gd name="T24" fmla="*/ 333324 w 300"/>
                  <a:gd name="T25" fmla="*/ 290851 h 210"/>
                  <a:gd name="T26" fmla="*/ 333324 w 300"/>
                  <a:gd name="T27" fmla="*/ 290851 h 210"/>
                  <a:gd name="T28" fmla="*/ 331102 w 300"/>
                  <a:gd name="T29" fmla="*/ 290851 h 210"/>
                  <a:gd name="T30" fmla="*/ 331102 w 300"/>
                  <a:gd name="T31" fmla="*/ 290851 h 210"/>
                  <a:gd name="T32" fmla="*/ 328880 w 300"/>
                  <a:gd name="T33" fmla="*/ 290851 h 210"/>
                  <a:gd name="T34" fmla="*/ 328880 w 300"/>
                  <a:gd name="T35" fmla="*/ 290851 h 210"/>
                  <a:gd name="T36" fmla="*/ 326658 w 300"/>
                  <a:gd name="T37" fmla="*/ 290851 h 210"/>
                  <a:gd name="T38" fmla="*/ 326658 w 300"/>
                  <a:gd name="T39" fmla="*/ 288630 h 210"/>
                  <a:gd name="T40" fmla="*/ 326658 w 300"/>
                  <a:gd name="T41" fmla="*/ 288630 h 210"/>
                  <a:gd name="T42" fmla="*/ 277770 w 300"/>
                  <a:gd name="T43" fmla="*/ 248666 h 210"/>
                  <a:gd name="T44" fmla="*/ 17777 w 300"/>
                  <a:gd name="T45" fmla="*/ 466249 h 210"/>
                  <a:gd name="T46" fmla="*/ 651093 w 300"/>
                  <a:gd name="T47" fmla="*/ 466249 h 210"/>
                  <a:gd name="T48" fmla="*/ 388878 w 300"/>
                  <a:gd name="T49" fmla="*/ 248666 h 210"/>
                  <a:gd name="T50" fmla="*/ 339990 w 300"/>
                  <a:gd name="T51" fmla="*/ 288630 h 210"/>
                  <a:gd name="T52" fmla="*/ 0 w 300"/>
                  <a:gd name="T53" fmla="*/ 13321 h 210"/>
                  <a:gd name="T54" fmla="*/ 0 w 300"/>
                  <a:gd name="T55" fmla="*/ 452928 h 210"/>
                  <a:gd name="T56" fmla="*/ 262215 w 300"/>
                  <a:gd name="T57" fmla="*/ 235345 h 210"/>
                  <a:gd name="T58" fmla="*/ 0 w 300"/>
                  <a:gd name="T59" fmla="*/ 13321 h 210"/>
                  <a:gd name="T60" fmla="*/ 404433 w 300"/>
                  <a:gd name="T61" fmla="*/ 235345 h 210"/>
                  <a:gd name="T62" fmla="*/ 666648 w 300"/>
                  <a:gd name="T63" fmla="*/ 452928 h 210"/>
                  <a:gd name="T64" fmla="*/ 666648 w 300"/>
                  <a:gd name="T65" fmla="*/ 13321 h 210"/>
                  <a:gd name="T66" fmla="*/ 404433 w 300"/>
                  <a:gd name="T67" fmla="*/ 235345 h 2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305" tIns="41153" rIns="82305" bIns="41153"/>
              <a:lstStyle/>
              <a:p>
                <a:endParaRPr lang="en-US"/>
              </a:p>
            </p:txBody>
          </p:sp>
          <p:sp>
            <p:nvSpPr>
              <p:cNvPr id="50" name="Diamond 49"/>
              <p:cNvSpPr/>
              <p:nvPr/>
            </p:nvSpPr>
            <p:spPr bwMode="auto">
              <a:xfrm>
                <a:off x="6023156" y="4155583"/>
                <a:ext cx="179360" cy="146093"/>
              </a:xfrm>
              <a:prstGeom prst="diamon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51" name="Diamond 50"/>
              <p:cNvSpPr/>
              <p:nvPr/>
            </p:nvSpPr>
            <p:spPr bwMode="auto">
              <a:xfrm>
                <a:off x="6023156" y="4176227"/>
                <a:ext cx="179360" cy="146093"/>
              </a:xfrm>
              <a:prstGeom prst="diamond">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52" name="Isosceles Triangle 51"/>
              <p:cNvSpPr/>
              <p:nvPr/>
            </p:nvSpPr>
            <p:spPr bwMode="auto">
              <a:xfrm>
                <a:off x="5797765" y="3796701"/>
                <a:ext cx="631728" cy="17626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grpSp>
        <p:sp>
          <p:nvSpPr>
            <p:cNvPr id="18475" name="Rectangle 53"/>
            <p:cNvSpPr>
              <a:spLocks noChangeArrowheads="1"/>
            </p:cNvSpPr>
            <p:nvPr/>
          </p:nvSpPr>
          <p:spPr bwMode="auto">
            <a:xfrm>
              <a:off x="9949800" y="3851950"/>
              <a:ext cx="1667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1" hangingPunct="1"/>
              <a:r>
                <a:rPr lang="en-US" b="1">
                  <a:solidFill>
                    <a:schemeClr val="accent1"/>
                  </a:solidFill>
                </a:rPr>
                <a:t>A</a:t>
              </a:r>
            </a:p>
          </p:txBody>
        </p:sp>
      </p:grpSp>
      <p:grpSp>
        <p:nvGrpSpPr>
          <p:cNvPr id="62" name="Group 61"/>
          <p:cNvGrpSpPr>
            <a:grpSpLocks/>
          </p:cNvGrpSpPr>
          <p:nvPr/>
        </p:nvGrpSpPr>
        <p:grpSpPr bwMode="auto">
          <a:xfrm>
            <a:off x="6889750" y="3803650"/>
            <a:ext cx="2503488" cy="636588"/>
            <a:chOff x="6854585" y="3803380"/>
            <a:chExt cx="2504781" cy="636450"/>
          </a:xfrm>
        </p:grpSpPr>
        <p:grpSp>
          <p:nvGrpSpPr>
            <p:cNvPr id="18466" name="Group 60"/>
            <p:cNvGrpSpPr>
              <a:grpSpLocks/>
            </p:cNvGrpSpPr>
            <p:nvPr/>
          </p:nvGrpSpPr>
          <p:grpSpPr bwMode="auto">
            <a:xfrm>
              <a:off x="6854585" y="3803380"/>
              <a:ext cx="2504781" cy="636450"/>
              <a:chOff x="6854585" y="3803380"/>
              <a:chExt cx="2504781" cy="636450"/>
            </a:xfrm>
          </p:grpSpPr>
          <p:sp>
            <p:nvSpPr>
              <p:cNvPr id="38" name="Rectangle 37"/>
              <p:cNvSpPr/>
              <p:nvPr/>
            </p:nvSpPr>
            <p:spPr bwMode="auto">
              <a:xfrm>
                <a:off x="6854585" y="3803380"/>
                <a:ext cx="2504781" cy="6364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18471" name="Freeform 128"/>
              <p:cNvSpPr>
                <a:spLocks noEditPoints="1"/>
              </p:cNvSpPr>
              <p:nvPr/>
            </p:nvSpPr>
            <p:spPr bwMode="black">
              <a:xfrm>
                <a:off x="7088618" y="3949548"/>
                <a:ext cx="513020" cy="358803"/>
              </a:xfrm>
              <a:custGeom>
                <a:avLst/>
                <a:gdLst>
                  <a:gd name="T0" fmla="*/ 11970 w 300"/>
                  <a:gd name="T1" fmla="*/ 0 h 210"/>
                  <a:gd name="T2" fmla="*/ 501050 w 300"/>
                  <a:gd name="T3" fmla="*/ 0 h 210"/>
                  <a:gd name="T4" fmla="*/ 256510 w 300"/>
                  <a:gd name="T5" fmla="*/ 205030 h 210"/>
                  <a:gd name="T6" fmla="*/ 11970 w 300"/>
                  <a:gd name="T7" fmla="*/ 0 h 210"/>
                  <a:gd name="T8" fmla="*/ 261640 w 300"/>
                  <a:gd name="T9" fmla="*/ 222116 h 210"/>
                  <a:gd name="T10" fmla="*/ 261640 w 300"/>
                  <a:gd name="T11" fmla="*/ 222116 h 210"/>
                  <a:gd name="T12" fmla="*/ 261640 w 300"/>
                  <a:gd name="T13" fmla="*/ 223825 h 210"/>
                  <a:gd name="T14" fmla="*/ 259930 w 300"/>
                  <a:gd name="T15" fmla="*/ 223825 h 210"/>
                  <a:gd name="T16" fmla="*/ 259930 w 300"/>
                  <a:gd name="T17" fmla="*/ 223825 h 210"/>
                  <a:gd name="T18" fmla="*/ 258220 w 300"/>
                  <a:gd name="T19" fmla="*/ 223825 h 210"/>
                  <a:gd name="T20" fmla="*/ 258220 w 300"/>
                  <a:gd name="T21" fmla="*/ 223825 h 210"/>
                  <a:gd name="T22" fmla="*/ 256510 w 300"/>
                  <a:gd name="T23" fmla="*/ 223825 h 210"/>
                  <a:gd name="T24" fmla="*/ 256510 w 300"/>
                  <a:gd name="T25" fmla="*/ 223825 h 210"/>
                  <a:gd name="T26" fmla="*/ 256510 w 300"/>
                  <a:gd name="T27" fmla="*/ 223825 h 210"/>
                  <a:gd name="T28" fmla="*/ 254800 w 300"/>
                  <a:gd name="T29" fmla="*/ 223825 h 210"/>
                  <a:gd name="T30" fmla="*/ 254800 w 300"/>
                  <a:gd name="T31" fmla="*/ 223825 h 210"/>
                  <a:gd name="T32" fmla="*/ 253090 w 300"/>
                  <a:gd name="T33" fmla="*/ 223825 h 210"/>
                  <a:gd name="T34" fmla="*/ 253090 w 300"/>
                  <a:gd name="T35" fmla="*/ 223825 h 210"/>
                  <a:gd name="T36" fmla="*/ 251380 w 300"/>
                  <a:gd name="T37" fmla="*/ 223825 h 210"/>
                  <a:gd name="T38" fmla="*/ 251380 w 300"/>
                  <a:gd name="T39" fmla="*/ 222116 h 210"/>
                  <a:gd name="T40" fmla="*/ 251380 w 300"/>
                  <a:gd name="T41" fmla="*/ 222116 h 210"/>
                  <a:gd name="T42" fmla="*/ 213758 w 300"/>
                  <a:gd name="T43" fmla="*/ 191362 h 210"/>
                  <a:gd name="T44" fmla="*/ 13681 w 300"/>
                  <a:gd name="T45" fmla="*/ 358803 h 210"/>
                  <a:gd name="T46" fmla="*/ 501050 w 300"/>
                  <a:gd name="T47" fmla="*/ 358803 h 210"/>
                  <a:gd name="T48" fmla="*/ 299262 w 300"/>
                  <a:gd name="T49" fmla="*/ 191362 h 210"/>
                  <a:gd name="T50" fmla="*/ 261640 w 300"/>
                  <a:gd name="T51" fmla="*/ 222116 h 210"/>
                  <a:gd name="T52" fmla="*/ 0 w 300"/>
                  <a:gd name="T53" fmla="*/ 10252 h 210"/>
                  <a:gd name="T54" fmla="*/ 0 w 300"/>
                  <a:gd name="T55" fmla="*/ 348551 h 210"/>
                  <a:gd name="T56" fmla="*/ 201788 w 300"/>
                  <a:gd name="T57" fmla="*/ 181110 h 210"/>
                  <a:gd name="T58" fmla="*/ 0 w 300"/>
                  <a:gd name="T59" fmla="*/ 10252 h 210"/>
                  <a:gd name="T60" fmla="*/ 311232 w 300"/>
                  <a:gd name="T61" fmla="*/ 181110 h 210"/>
                  <a:gd name="T62" fmla="*/ 513020 w 300"/>
                  <a:gd name="T63" fmla="*/ 348551 h 210"/>
                  <a:gd name="T64" fmla="*/ 513020 w 300"/>
                  <a:gd name="T65" fmla="*/ 10252 h 210"/>
                  <a:gd name="T66" fmla="*/ 311232 w 300"/>
                  <a:gd name="T67" fmla="*/ 181110 h 2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82305" tIns="41153" rIns="82305" bIns="41153"/>
              <a:lstStyle/>
              <a:p>
                <a:endParaRPr lang="en-US"/>
              </a:p>
            </p:txBody>
          </p:sp>
          <p:sp>
            <p:nvSpPr>
              <p:cNvPr id="18472" name="Freeform 128"/>
              <p:cNvSpPr>
                <a:spLocks noEditPoints="1"/>
              </p:cNvSpPr>
              <p:nvPr/>
            </p:nvSpPr>
            <p:spPr bwMode="black">
              <a:xfrm>
                <a:off x="7852181" y="3949548"/>
                <a:ext cx="513020" cy="358803"/>
              </a:xfrm>
              <a:custGeom>
                <a:avLst/>
                <a:gdLst>
                  <a:gd name="T0" fmla="*/ 11970 w 300"/>
                  <a:gd name="T1" fmla="*/ 0 h 210"/>
                  <a:gd name="T2" fmla="*/ 501050 w 300"/>
                  <a:gd name="T3" fmla="*/ 0 h 210"/>
                  <a:gd name="T4" fmla="*/ 256510 w 300"/>
                  <a:gd name="T5" fmla="*/ 205030 h 210"/>
                  <a:gd name="T6" fmla="*/ 11970 w 300"/>
                  <a:gd name="T7" fmla="*/ 0 h 210"/>
                  <a:gd name="T8" fmla="*/ 261640 w 300"/>
                  <a:gd name="T9" fmla="*/ 222116 h 210"/>
                  <a:gd name="T10" fmla="*/ 261640 w 300"/>
                  <a:gd name="T11" fmla="*/ 222116 h 210"/>
                  <a:gd name="T12" fmla="*/ 261640 w 300"/>
                  <a:gd name="T13" fmla="*/ 223825 h 210"/>
                  <a:gd name="T14" fmla="*/ 259930 w 300"/>
                  <a:gd name="T15" fmla="*/ 223825 h 210"/>
                  <a:gd name="T16" fmla="*/ 259930 w 300"/>
                  <a:gd name="T17" fmla="*/ 223825 h 210"/>
                  <a:gd name="T18" fmla="*/ 258220 w 300"/>
                  <a:gd name="T19" fmla="*/ 223825 h 210"/>
                  <a:gd name="T20" fmla="*/ 258220 w 300"/>
                  <a:gd name="T21" fmla="*/ 223825 h 210"/>
                  <a:gd name="T22" fmla="*/ 256510 w 300"/>
                  <a:gd name="T23" fmla="*/ 223825 h 210"/>
                  <a:gd name="T24" fmla="*/ 256510 w 300"/>
                  <a:gd name="T25" fmla="*/ 223825 h 210"/>
                  <a:gd name="T26" fmla="*/ 256510 w 300"/>
                  <a:gd name="T27" fmla="*/ 223825 h 210"/>
                  <a:gd name="T28" fmla="*/ 254800 w 300"/>
                  <a:gd name="T29" fmla="*/ 223825 h 210"/>
                  <a:gd name="T30" fmla="*/ 254800 w 300"/>
                  <a:gd name="T31" fmla="*/ 223825 h 210"/>
                  <a:gd name="T32" fmla="*/ 253090 w 300"/>
                  <a:gd name="T33" fmla="*/ 223825 h 210"/>
                  <a:gd name="T34" fmla="*/ 253090 w 300"/>
                  <a:gd name="T35" fmla="*/ 223825 h 210"/>
                  <a:gd name="T36" fmla="*/ 251380 w 300"/>
                  <a:gd name="T37" fmla="*/ 223825 h 210"/>
                  <a:gd name="T38" fmla="*/ 251380 w 300"/>
                  <a:gd name="T39" fmla="*/ 222116 h 210"/>
                  <a:gd name="T40" fmla="*/ 251380 w 300"/>
                  <a:gd name="T41" fmla="*/ 222116 h 210"/>
                  <a:gd name="T42" fmla="*/ 213758 w 300"/>
                  <a:gd name="T43" fmla="*/ 191362 h 210"/>
                  <a:gd name="T44" fmla="*/ 13681 w 300"/>
                  <a:gd name="T45" fmla="*/ 358803 h 210"/>
                  <a:gd name="T46" fmla="*/ 501050 w 300"/>
                  <a:gd name="T47" fmla="*/ 358803 h 210"/>
                  <a:gd name="T48" fmla="*/ 299262 w 300"/>
                  <a:gd name="T49" fmla="*/ 191362 h 210"/>
                  <a:gd name="T50" fmla="*/ 261640 w 300"/>
                  <a:gd name="T51" fmla="*/ 222116 h 210"/>
                  <a:gd name="T52" fmla="*/ 0 w 300"/>
                  <a:gd name="T53" fmla="*/ 10252 h 210"/>
                  <a:gd name="T54" fmla="*/ 0 w 300"/>
                  <a:gd name="T55" fmla="*/ 348551 h 210"/>
                  <a:gd name="T56" fmla="*/ 201788 w 300"/>
                  <a:gd name="T57" fmla="*/ 181110 h 210"/>
                  <a:gd name="T58" fmla="*/ 0 w 300"/>
                  <a:gd name="T59" fmla="*/ 10252 h 210"/>
                  <a:gd name="T60" fmla="*/ 311232 w 300"/>
                  <a:gd name="T61" fmla="*/ 181110 h 210"/>
                  <a:gd name="T62" fmla="*/ 513020 w 300"/>
                  <a:gd name="T63" fmla="*/ 348551 h 210"/>
                  <a:gd name="T64" fmla="*/ 513020 w 300"/>
                  <a:gd name="T65" fmla="*/ 10252 h 210"/>
                  <a:gd name="T66" fmla="*/ 311232 w 300"/>
                  <a:gd name="T67" fmla="*/ 181110 h 2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82305" tIns="41153" rIns="82305" bIns="41153"/>
              <a:lstStyle/>
              <a:p>
                <a:endParaRPr lang="en-US"/>
              </a:p>
            </p:txBody>
          </p:sp>
          <p:sp>
            <p:nvSpPr>
              <p:cNvPr id="18473" name="Freeform 128"/>
              <p:cNvSpPr>
                <a:spLocks noEditPoints="1"/>
              </p:cNvSpPr>
              <p:nvPr/>
            </p:nvSpPr>
            <p:spPr bwMode="black">
              <a:xfrm>
                <a:off x="8615744" y="3949548"/>
                <a:ext cx="513020" cy="358803"/>
              </a:xfrm>
              <a:custGeom>
                <a:avLst/>
                <a:gdLst>
                  <a:gd name="T0" fmla="*/ 11970 w 300"/>
                  <a:gd name="T1" fmla="*/ 0 h 210"/>
                  <a:gd name="T2" fmla="*/ 501050 w 300"/>
                  <a:gd name="T3" fmla="*/ 0 h 210"/>
                  <a:gd name="T4" fmla="*/ 256510 w 300"/>
                  <a:gd name="T5" fmla="*/ 205030 h 210"/>
                  <a:gd name="T6" fmla="*/ 11970 w 300"/>
                  <a:gd name="T7" fmla="*/ 0 h 210"/>
                  <a:gd name="T8" fmla="*/ 261640 w 300"/>
                  <a:gd name="T9" fmla="*/ 222116 h 210"/>
                  <a:gd name="T10" fmla="*/ 261640 w 300"/>
                  <a:gd name="T11" fmla="*/ 222116 h 210"/>
                  <a:gd name="T12" fmla="*/ 261640 w 300"/>
                  <a:gd name="T13" fmla="*/ 223825 h 210"/>
                  <a:gd name="T14" fmla="*/ 259930 w 300"/>
                  <a:gd name="T15" fmla="*/ 223825 h 210"/>
                  <a:gd name="T16" fmla="*/ 259930 w 300"/>
                  <a:gd name="T17" fmla="*/ 223825 h 210"/>
                  <a:gd name="T18" fmla="*/ 258220 w 300"/>
                  <a:gd name="T19" fmla="*/ 223825 h 210"/>
                  <a:gd name="T20" fmla="*/ 258220 w 300"/>
                  <a:gd name="T21" fmla="*/ 223825 h 210"/>
                  <a:gd name="T22" fmla="*/ 256510 w 300"/>
                  <a:gd name="T23" fmla="*/ 223825 h 210"/>
                  <a:gd name="T24" fmla="*/ 256510 w 300"/>
                  <a:gd name="T25" fmla="*/ 223825 h 210"/>
                  <a:gd name="T26" fmla="*/ 256510 w 300"/>
                  <a:gd name="T27" fmla="*/ 223825 h 210"/>
                  <a:gd name="T28" fmla="*/ 254800 w 300"/>
                  <a:gd name="T29" fmla="*/ 223825 h 210"/>
                  <a:gd name="T30" fmla="*/ 254800 w 300"/>
                  <a:gd name="T31" fmla="*/ 223825 h 210"/>
                  <a:gd name="T32" fmla="*/ 253090 w 300"/>
                  <a:gd name="T33" fmla="*/ 223825 h 210"/>
                  <a:gd name="T34" fmla="*/ 253090 w 300"/>
                  <a:gd name="T35" fmla="*/ 223825 h 210"/>
                  <a:gd name="T36" fmla="*/ 251380 w 300"/>
                  <a:gd name="T37" fmla="*/ 223825 h 210"/>
                  <a:gd name="T38" fmla="*/ 251380 w 300"/>
                  <a:gd name="T39" fmla="*/ 222116 h 210"/>
                  <a:gd name="T40" fmla="*/ 251380 w 300"/>
                  <a:gd name="T41" fmla="*/ 222116 h 210"/>
                  <a:gd name="T42" fmla="*/ 213758 w 300"/>
                  <a:gd name="T43" fmla="*/ 191362 h 210"/>
                  <a:gd name="T44" fmla="*/ 13681 w 300"/>
                  <a:gd name="T45" fmla="*/ 358803 h 210"/>
                  <a:gd name="T46" fmla="*/ 501050 w 300"/>
                  <a:gd name="T47" fmla="*/ 358803 h 210"/>
                  <a:gd name="T48" fmla="*/ 299262 w 300"/>
                  <a:gd name="T49" fmla="*/ 191362 h 210"/>
                  <a:gd name="T50" fmla="*/ 261640 w 300"/>
                  <a:gd name="T51" fmla="*/ 222116 h 210"/>
                  <a:gd name="T52" fmla="*/ 0 w 300"/>
                  <a:gd name="T53" fmla="*/ 10252 h 210"/>
                  <a:gd name="T54" fmla="*/ 0 w 300"/>
                  <a:gd name="T55" fmla="*/ 348551 h 210"/>
                  <a:gd name="T56" fmla="*/ 201788 w 300"/>
                  <a:gd name="T57" fmla="*/ 181110 h 210"/>
                  <a:gd name="T58" fmla="*/ 0 w 300"/>
                  <a:gd name="T59" fmla="*/ 10252 h 210"/>
                  <a:gd name="T60" fmla="*/ 311232 w 300"/>
                  <a:gd name="T61" fmla="*/ 181110 h 210"/>
                  <a:gd name="T62" fmla="*/ 513020 w 300"/>
                  <a:gd name="T63" fmla="*/ 348551 h 210"/>
                  <a:gd name="T64" fmla="*/ 513020 w 300"/>
                  <a:gd name="T65" fmla="*/ 10252 h 210"/>
                  <a:gd name="T66" fmla="*/ 311232 w 300"/>
                  <a:gd name="T67" fmla="*/ 181110 h 2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82305" tIns="41153" rIns="82305" bIns="41153"/>
              <a:lstStyle/>
              <a:p>
                <a:endParaRPr lang="en-US"/>
              </a:p>
            </p:txBody>
          </p:sp>
        </p:grpSp>
        <p:sp>
          <p:nvSpPr>
            <p:cNvPr id="18467" name="Rectangle 54"/>
            <p:cNvSpPr>
              <a:spLocks noChangeArrowheads="1"/>
            </p:cNvSpPr>
            <p:nvPr/>
          </p:nvSpPr>
          <p:spPr bwMode="auto">
            <a:xfrm>
              <a:off x="7280645" y="3920127"/>
              <a:ext cx="1330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1" hangingPunct="1"/>
              <a:r>
                <a:rPr lang="en-US" sz="1400" b="1">
                  <a:solidFill>
                    <a:schemeClr val="bg1"/>
                  </a:solidFill>
                </a:rPr>
                <a:t>D</a:t>
              </a:r>
            </a:p>
          </p:txBody>
        </p:sp>
        <p:sp>
          <p:nvSpPr>
            <p:cNvPr id="18468" name="Rectangle 55"/>
            <p:cNvSpPr>
              <a:spLocks noChangeArrowheads="1"/>
            </p:cNvSpPr>
            <p:nvPr/>
          </p:nvSpPr>
          <p:spPr bwMode="auto">
            <a:xfrm>
              <a:off x="8042166" y="3920127"/>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1" hangingPunct="1"/>
              <a:r>
                <a:rPr lang="en-US" sz="1400" b="1">
                  <a:solidFill>
                    <a:schemeClr val="bg1"/>
                  </a:solidFill>
                </a:rPr>
                <a:t>C</a:t>
              </a:r>
            </a:p>
          </p:txBody>
        </p:sp>
        <p:sp>
          <p:nvSpPr>
            <p:cNvPr id="18469" name="Rectangle 56"/>
            <p:cNvSpPr>
              <a:spLocks noChangeArrowheads="1"/>
            </p:cNvSpPr>
            <p:nvPr/>
          </p:nvSpPr>
          <p:spPr bwMode="auto">
            <a:xfrm>
              <a:off x="8816149" y="3923042"/>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pPr eaLnBrk="1" hangingPunct="1"/>
              <a:r>
                <a:rPr lang="en-US" sz="1400" b="1">
                  <a:solidFill>
                    <a:schemeClr val="bg1"/>
                  </a:solidFill>
                </a:rPr>
                <a:t>B</a:t>
              </a:r>
            </a:p>
          </p:txBody>
        </p:sp>
      </p:grpSp>
      <p:sp>
        <p:nvSpPr>
          <p:cNvPr id="58" name="Freeform 57"/>
          <p:cNvSpPr/>
          <p:nvPr/>
        </p:nvSpPr>
        <p:spPr bwMode="auto">
          <a:xfrm>
            <a:off x="9301163" y="3957638"/>
            <a:ext cx="647700" cy="171450"/>
          </a:xfrm>
          <a:custGeom>
            <a:avLst/>
            <a:gdLst>
              <a:gd name="connsiteX0" fmla="*/ 0 w 777922"/>
              <a:gd name="connsiteY0" fmla="*/ 164156 h 205100"/>
              <a:gd name="connsiteX1" fmla="*/ 272955 w 777922"/>
              <a:gd name="connsiteY1" fmla="*/ 383 h 205100"/>
              <a:gd name="connsiteX2" fmla="*/ 777922 w 777922"/>
              <a:gd name="connsiteY2" fmla="*/ 205100 h 205100"/>
            </a:gdLst>
            <a:ahLst/>
            <a:cxnLst>
              <a:cxn ang="0">
                <a:pos x="connsiteX0" y="connsiteY0"/>
              </a:cxn>
              <a:cxn ang="0">
                <a:pos x="connsiteX1" y="connsiteY1"/>
              </a:cxn>
              <a:cxn ang="0">
                <a:pos x="connsiteX2" y="connsiteY2"/>
              </a:cxn>
            </a:cxnLst>
            <a:rect l="l" t="t" r="r" b="b"/>
            <a:pathLst>
              <a:path w="777922" h="205100">
                <a:moveTo>
                  <a:pt x="0" y="164156"/>
                </a:moveTo>
                <a:cubicBezTo>
                  <a:pt x="71650" y="78857"/>
                  <a:pt x="143301" y="-6441"/>
                  <a:pt x="272955" y="383"/>
                </a:cubicBezTo>
                <a:cubicBezTo>
                  <a:pt x="402609" y="7207"/>
                  <a:pt x="590265" y="106153"/>
                  <a:pt x="777922" y="205100"/>
                </a:cubicBezTo>
              </a:path>
            </a:pathLst>
          </a:custGeom>
          <a:noFill/>
          <a:ln w="6667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59" name="Freeform 58"/>
          <p:cNvSpPr/>
          <p:nvPr/>
        </p:nvSpPr>
        <p:spPr bwMode="auto">
          <a:xfrm>
            <a:off x="6396038" y="3979863"/>
            <a:ext cx="647700" cy="171450"/>
          </a:xfrm>
          <a:custGeom>
            <a:avLst/>
            <a:gdLst>
              <a:gd name="connsiteX0" fmla="*/ 0 w 777922"/>
              <a:gd name="connsiteY0" fmla="*/ 164156 h 205100"/>
              <a:gd name="connsiteX1" fmla="*/ 272955 w 777922"/>
              <a:gd name="connsiteY1" fmla="*/ 383 h 205100"/>
              <a:gd name="connsiteX2" fmla="*/ 777922 w 777922"/>
              <a:gd name="connsiteY2" fmla="*/ 205100 h 205100"/>
            </a:gdLst>
            <a:ahLst/>
            <a:cxnLst>
              <a:cxn ang="0">
                <a:pos x="connsiteX0" y="connsiteY0"/>
              </a:cxn>
              <a:cxn ang="0">
                <a:pos x="connsiteX1" y="connsiteY1"/>
              </a:cxn>
              <a:cxn ang="0">
                <a:pos x="connsiteX2" y="connsiteY2"/>
              </a:cxn>
            </a:cxnLst>
            <a:rect l="l" t="t" r="r" b="b"/>
            <a:pathLst>
              <a:path w="777922" h="205100">
                <a:moveTo>
                  <a:pt x="0" y="164156"/>
                </a:moveTo>
                <a:cubicBezTo>
                  <a:pt x="71650" y="78857"/>
                  <a:pt x="143301" y="-6441"/>
                  <a:pt x="272955" y="383"/>
                </a:cubicBezTo>
                <a:cubicBezTo>
                  <a:pt x="402609" y="7207"/>
                  <a:pt x="590265" y="106153"/>
                  <a:pt x="777922" y="205100"/>
                </a:cubicBezTo>
              </a:path>
            </a:pathLst>
          </a:custGeom>
          <a:noFill/>
          <a:ln w="6667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64" name="Rectangle 63"/>
          <p:cNvSpPr/>
          <p:nvPr/>
        </p:nvSpPr>
        <p:spPr bwMode="auto">
          <a:xfrm>
            <a:off x="6373813" y="5487988"/>
            <a:ext cx="1655762" cy="457200"/>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65" name="Rectangle 64"/>
          <p:cNvSpPr/>
          <p:nvPr/>
        </p:nvSpPr>
        <p:spPr bwMode="auto">
          <a:xfrm>
            <a:off x="8143875" y="5221288"/>
            <a:ext cx="1657350" cy="457200"/>
          </a:xfrm>
          <a:prstGeom prst="rect">
            <a:avLst/>
          </a:prstGeom>
          <a:solidFill>
            <a:schemeClr val="accent1">
              <a:lumMod val="60000"/>
              <a:lumOff val="40000"/>
            </a:schemeClr>
          </a:solidFill>
          <a:ln w="28575">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66" name="Rectangle 65"/>
          <p:cNvSpPr/>
          <p:nvPr/>
        </p:nvSpPr>
        <p:spPr bwMode="auto">
          <a:xfrm>
            <a:off x="8142288" y="5754688"/>
            <a:ext cx="1657350" cy="457200"/>
          </a:xfrm>
          <a:prstGeom prst="rect">
            <a:avLst/>
          </a:prstGeom>
          <a:noFill/>
          <a:ln w="28575">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67" name="Rectangle 66"/>
          <p:cNvSpPr/>
          <p:nvPr/>
        </p:nvSpPr>
        <p:spPr bwMode="auto">
          <a:xfrm>
            <a:off x="6508750" y="5567363"/>
            <a:ext cx="320675" cy="319087"/>
          </a:xfrm>
          <a:prstGeom prst="rect">
            <a:avLst/>
          </a:prstGeom>
          <a:solidFill>
            <a:srgbClr val="FFFF00"/>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68" name="Rectangle 67"/>
          <p:cNvSpPr/>
          <p:nvPr/>
        </p:nvSpPr>
        <p:spPr bwMode="auto">
          <a:xfrm>
            <a:off x="7034213" y="5567363"/>
            <a:ext cx="320675" cy="319087"/>
          </a:xfrm>
          <a:prstGeom prst="rect">
            <a:avLst/>
          </a:prstGeom>
          <a:solidFill>
            <a:schemeClr val="accent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69" name="Rectangle 68"/>
          <p:cNvSpPr/>
          <p:nvPr/>
        </p:nvSpPr>
        <p:spPr bwMode="auto">
          <a:xfrm>
            <a:off x="7561263" y="5567363"/>
            <a:ext cx="319087" cy="319087"/>
          </a:xfrm>
          <a:prstGeom prst="rect">
            <a:avLst/>
          </a:prstGeom>
          <a:solidFill>
            <a:schemeClr val="tx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72" name="Rectangle 71"/>
          <p:cNvSpPr/>
          <p:nvPr/>
        </p:nvSpPr>
        <p:spPr bwMode="auto">
          <a:xfrm>
            <a:off x="9337675" y="5291138"/>
            <a:ext cx="320675" cy="319087"/>
          </a:xfrm>
          <a:prstGeom prst="rect">
            <a:avLst/>
          </a:prstGeom>
          <a:solidFill>
            <a:schemeClr val="tx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73" name="Rectangle 72"/>
          <p:cNvSpPr/>
          <p:nvPr/>
        </p:nvSpPr>
        <p:spPr bwMode="auto">
          <a:xfrm>
            <a:off x="8304213" y="5822950"/>
            <a:ext cx="320675" cy="319088"/>
          </a:xfrm>
          <a:prstGeom prst="rect">
            <a:avLst/>
          </a:prstGeom>
          <a:solidFill>
            <a:srgbClr val="FFFF00"/>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74" name="Rectangle 73"/>
          <p:cNvSpPr/>
          <p:nvPr/>
        </p:nvSpPr>
        <p:spPr bwMode="auto">
          <a:xfrm>
            <a:off x="8831263" y="5822950"/>
            <a:ext cx="319087" cy="319088"/>
          </a:xfrm>
          <a:prstGeom prst="rect">
            <a:avLst/>
          </a:prstGeom>
          <a:solidFill>
            <a:schemeClr val="accent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75" name="Rectangle 74"/>
          <p:cNvSpPr/>
          <p:nvPr/>
        </p:nvSpPr>
        <p:spPr bwMode="auto">
          <a:xfrm>
            <a:off x="9356725" y="5822950"/>
            <a:ext cx="320675" cy="319088"/>
          </a:xfrm>
          <a:prstGeom prst="rect">
            <a:avLst/>
          </a:prstGeom>
          <a:solidFill>
            <a:schemeClr val="tx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76" name="Freeform 75"/>
          <p:cNvSpPr/>
          <p:nvPr/>
        </p:nvSpPr>
        <p:spPr bwMode="auto">
          <a:xfrm flipV="1">
            <a:off x="9826625" y="5946775"/>
            <a:ext cx="647700" cy="169863"/>
          </a:xfrm>
          <a:custGeom>
            <a:avLst/>
            <a:gdLst>
              <a:gd name="connsiteX0" fmla="*/ 0 w 777922"/>
              <a:gd name="connsiteY0" fmla="*/ 164156 h 205100"/>
              <a:gd name="connsiteX1" fmla="*/ 272955 w 777922"/>
              <a:gd name="connsiteY1" fmla="*/ 383 h 205100"/>
              <a:gd name="connsiteX2" fmla="*/ 777922 w 777922"/>
              <a:gd name="connsiteY2" fmla="*/ 205100 h 205100"/>
            </a:gdLst>
            <a:ahLst/>
            <a:cxnLst>
              <a:cxn ang="0">
                <a:pos x="connsiteX0" y="connsiteY0"/>
              </a:cxn>
              <a:cxn ang="0">
                <a:pos x="connsiteX1" y="connsiteY1"/>
              </a:cxn>
              <a:cxn ang="0">
                <a:pos x="connsiteX2" y="connsiteY2"/>
              </a:cxn>
            </a:cxnLst>
            <a:rect l="l" t="t" r="r" b="b"/>
            <a:pathLst>
              <a:path w="777922" h="205100">
                <a:moveTo>
                  <a:pt x="0" y="164156"/>
                </a:moveTo>
                <a:cubicBezTo>
                  <a:pt x="71650" y="78857"/>
                  <a:pt x="143301" y="-6441"/>
                  <a:pt x="272955" y="383"/>
                </a:cubicBezTo>
                <a:cubicBezTo>
                  <a:pt x="402609" y="7207"/>
                  <a:pt x="590265" y="106153"/>
                  <a:pt x="777922" y="205100"/>
                </a:cubicBezTo>
              </a:path>
            </a:pathLst>
          </a:custGeom>
          <a:noFill/>
          <a:ln w="6667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77" name="Freeform 76"/>
          <p:cNvSpPr/>
          <p:nvPr/>
        </p:nvSpPr>
        <p:spPr bwMode="auto">
          <a:xfrm>
            <a:off x="9823450" y="5286375"/>
            <a:ext cx="647700" cy="169863"/>
          </a:xfrm>
          <a:custGeom>
            <a:avLst/>
            <a:gdLst>
              <a:gd name="connsiteX0" fmla="*/ 0 w 777922"/>
              <a:gd name="connsiteY0" fmla="*/ 164156 h 205100"/>
              <a:gd name="connsiteX1" fmla="*/ 272955 w 777922"/>
              <a:gd name="connsiteY1" fmla="*/ 383 h 205100"/>
              <a:gd name="connsiteX2" fmla="*/ 777922 w 777922"/>
              <a:gd name="connsiteY2" fmla="*/ 205100 h 205100"/>
            </a:gdLst>
            <a:ahLst/>
            <a:cxnLst>
              <a:cxn ang="0">
                <a:pos x="connsiteX0" y="connsiteY0"/>
              </a:cxn>
              <a:cxn ang="0">
                <a:pos x="connsiteX1" y="connsiteY1"/>
              </a:cxn>
              <a:cxn ang="0">
                <a:pos x="connsiteX2" y="connsiteY2"/>
              </a:cxn>
            </a:cxnLst>
            <a:rect l="l" t="t" r="r" b="b"/>
            <a:pathLst>
              <a:path w="777922" h="205100">
                <a:moveTo>
                  <a:pt x="0" y="164156"/>
                </a:moveTo>
                <a:cubicBezTo>
                  <a:pt x="71650" y="78857"/>
                  <a:pt x="143301" y="-6441"/>
                  <a:pt x="272955" y="383"/>
                </a:cubicBezTo>
                <a:cubicBezTo>
                  <a:pt x="402609" y="7207"/>
                  <a:pt x="590265" y="106153"/>
                  <a:pt x="777922" y="205100"/>
                </a:cubicBezTo>
              </a:path>
            </a:pathLst>
          </a:custGeom>
          <a:noFill/>
          <a:ln w="6667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
        <p:nvSpPr>
          <p:cNvPr id="78" name="Freeform 77"/>
          <p:cNvSpPr/>
          <p:nvPr/>
        </p:nvSpPr>
        <p:spPr bwMode="auto">
          <a:xfrm>
            <a:off x="5811838" y="5575300"/>
            <a:ext cx="647700" cy="171450"/>
          </a:xfrm>
          <a:custGeom>
            <a:avLst/>
            <a:gdLst>
              <a:gd name="connsiteX0" fmla="*/ 0 w 777922"/>
              <a:gd name="connsiteY0" fmla="*/ 164156 h 205100"/>
              <a:gd name="connsiteX1" fmla="*/ 272955 w 777922"/>
              <a:gd name="connsiteY1" fmla="*/ 383 h 205100"/>
              <a:gd name="connsiteX2" fmla="*/ 777922 w 777922"/>
              <a:gd name="connsiteY2" fmla="*/ 205100 h 205100"/>
            </a:gdLst>
            <a:ahLst/>
            <a:cxnLst>
              <a:cxn ang="0">
                <a:pos x="connsiteX0" y="connsiteY0"/>
              </a:cxn>
              <a:cxn ang="0">
                <a:pos x="connsiteX1" y="connsiteY1"/>
              </a:cxn>
              <a:cxn ang="0">
                <a:pos x="connsiteX2" y="connsiteY2"/>
              </a:cxn>
            </a:cxnLst>
            <a:rect l="l" t="t" r="r" b="b"/>
            <a:pathLst>
              <a:path w="777922" h="205100">
                <a:moveTo>
                  <a:pt x="0" y="164156"/>
                </a:moveTo>
                <a:cubicBezTo>
                  <a:pt x="71650" y="78857"/>
                  <a:pt x="143301" y="-6441"/>
                  <a:pt x="272955" y="383"/>
                </a:cubicBezTo>
                <a:cubicBezTo>
                  <a:pt x="402609" y="7207"/>
                  <a:pt x="590265" y="106153"/>
                  <a:pt x="777922" y="205100"/>
                </a:cubicBezTo>
              </a:path>
            </a:pathLst>
          </a:custGeom>
          <a:noFill/>
          <a:ln w="66675">
            <a:solidFill>
              <a:schemeClr val="accent2"/>
            </a:solidFill>
            <a:headEnd type="oval" w="med" len="med"/>
            <a:tailEnd type="triangle" w="med" len="med"/>
          </a:ln>
          <a:effectLst/>
        </p:spPr>
        <p:style>
          <a:lnRef idx="1">
            <a:schemeClr val="accent4"/>
          </a:lnRef>
          <a:fillRef idx="3">
            <a:schemeClr val="accent4"/>
          </a:fillRef>
          <a:effectRef idx="2">
            <a:schemeClr val="accent4"/>
          </a:effectRef>
          <a:fontRef idx="minor">
            <a:schemeClr val="lt1"/>
          </a:fontRef>
        </p:style>
        <p:txBody>
          <a:bodyPr lIns="76152" tIns="38074" rIns="76152" bIns="38074" anchor="ctr"/>
          <a:lstStyle/>
          <a:p>
            <a:pPr algn="ctr" defTabSz="913903" eaLnBrk="1" fontAlgn="auto" hangingPunct="1">
              <a:spcBef>
                <a:spcPts val="0"/>
              </a:spcBef>
              <a:spcAft>
                <a:spcPts val="0"/>
              </a:spcAft>
              <a:defRPr/>
            </a:pPr>
            <a:endParaRPr lang="en-US" sz="1700"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par>
                          <p:cTn id="19" fill="hold" nodeType="afterGroup">
                            <p:stCondLst>
                              <p:cond delay="1500"/>
                            </p:stCondLst>
                            <p:childTnLst>
                              <p:par>
                                <p:cTn id="20" presetID="10" presetClass="entr" presetSubtype="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750"/>
                                        <p:tgtEl>
                                          <p:spTgt spid="33"/>
                                        </p:tgtEl>
                                      </p:cBhvr>
                                    </p:animEffect>
                                  </p:childTnLst>
                                </p:cTn>
                              </p:par>
                            </p:childTnLst>
                          </p:cTn>
                        </p:par>
                        <p:par>
                          <p:cTn id="27" fill="hold" nodeType="afterGroup">
                            <p:stCondLst>
                              <p:cond delay="2750"/>
                            </p:stCondLst>
                            <p:childTnLst>
                              <p:par>
                                <p:cTn id="28" presetID="22" presetClass="entr" presetSubtype="8" fill="hold" nodeType="afterEffect">
                                  <p:stCondLst>
                                    <p:cond delay="10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750"/>
                                        <p:tgtEl>
                                          <p:spTgt spid="34"/>
                                        </p:tgtEl>
                                      </p:cBhvr>
                                    </p:animEffect>
                                  </p:childTnLst>
                                </p:cTn>
                              </p:par>
                            </p:childTnLst>
                          </p:cTn>
                        </p:par>
                        <p:par>
                          <p:cTn id="31" fill="hold" nodeType="afterGroup">
                            <p:stCondLst>
                              <p:cond delay="3600"/>
                            </p:stCondLst>
                            <p:childTnLst>
                              <p:par>
                                <p:cTn id="32" presetID="22" presetClass="exit" presetSubtype="8" fill="hold" nodeType="afterEffect">
                                  <p:stCondLst>
                                    <p:cond delay="100"/>
                                  </p:stCondLst>
                                  <p:childTnLst>
                                    <p:animEffect transition="out" filter="wipe(left)">
                                      <p:cBhvr>
                                        <p:cTn id="33" dur="750"/>
                                        <p:tgtEl>
                                          <p:spTgt spid="34"/>
                                        </p:tgtEl>
                                      </p:cBhvr>
                                    </p:animEffect>
                                    <p:set>
                                      <p:cBhvr>
                                        <p:cTn id="34" dur="1" fill="hold">
                                          <p:stCondLst>
                                            <p:cond delay="749"/>
                                          </p:stCondLst>
                                        </p:cTn>
                                        <p:tgtEl>
                                          <p:spTgt spid="34"/>
                                        </p:tgtEl>
                                        <p:attrNameLst>
                                          <p:attrName>style.visibility</p:attrName>
                                        </p:attrNameLst>
                                      </p:cBhvr>
                                      <p:to>
                                        <p:strVal val="hidden"/>
                                      </p:to>
                                    </p:set>
                                  </p:childTnLst>
                                </p:cTn>
                              </p:par>
                            </p:childTnLst>
                          </p:cTn>
                        </p:par>
                        <p:par>
                          <p:cTn id="35" fill="hold" nodeType="afterGroup">
                            <p:stCondLst>
                              <p:cond delay="4450"/>
                            </p:stCondLst>
                            <p:childTnLst>
                              <p:par>
                                <p:cTn id="36" presetID="22" presetClass="entr" presetSubtype="8"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left)">
                                      <p:cBhvr>
                                        <p:cTn id="38" dur="750"/>
                                        <p:tgtEl>
                                          <p:spTgt spid="35"/>
                                        </p:tgtEl>
                                      </p:cBhvr>
                                    </p:animEffect>
                                  </p:childTnLst>
                                </p:cTn>
                              </p:par>
                              <p:par>
                                <p:cTn id="39" presetID="22" presetClass="exit" presetSubtype="8" fill="hold" nodeType="withEffect">
                                  <p:stCondLst>
                                    <p:cond delay="0"/>
                                  </p:stCondLst>
                                  <p:childTnLst>
                                    <p:animEffect transition="out" filter="wipe(left)">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childTnLst>
                          </p:cTn>
                        </p:par>
                        <p:par>
                          <p:cTn id="42" fill="hold" nodeType="afterGroup">
                            <p:stCondLst>
                              <p:cond delay="5200"/>
                            </p:stCondLst>
                            <p:childTnLst>
                              <p:par>
                                <p:cTn id="43" presetID="22" presetClass="exit" presetSubtype="8" fill="hold" nodeType="afterEffect">
                                  <p:stCondLst>
                                    <p:cond delay="100"/>
                                  </p:stCondLst>
                                  <p:childTnLst>
                                    <p:animEffect transition="out" filter="wipe(left)">
                                      <p:cBhvr>
                                        <p:cTn id="44" dur="750"/>
                                        <p:tgtEl>
                                          <p:spTgt spid="35"/>
                                        </p:tgtEl>
                                      </p:cBhvr>
                                    </p:animEffect>
                                    <p:set>
                                      <p:cBhvr>
                                        <p:cTn id="45" dur="1" fill="hold">
                                          <p:stCondLst>
                                            <p:cond delay="749"/>
                                          </p:stCondLst>
                                        </p:cTn>
                                        <p:tgtEl>
                                          <p:spTgt spid="35"/>
                                        </p:tgtEl>
                                        <p:attrNameLst>
                                          <p:attrName>style.visibility</p:attrName>
                                        </p:attrNameLst>
                                      </p:cBhvr>
                                      <p:to>
                                        <p:strVal val="hidden"/>
                                      </p:to>
                                    </p:set>
                                  </p:childTnLst>
                                </p:cTn>
                              </p:par>
                            </p:childTnLst>
                          </p:cTn>
                        </p:par>
                        <p:par>
                          <p:cTn id="46" fill="hold" nodeType="afterGroup">
                            <p:stCondLst>
                              <p:cond delay="6050"/>
                            </p:stCondLst>
                            <p:childTnLst>
                              <p:par>
                                <p:cTn id="47" presetID="22" presetClass="entr" presetSubtype="2" fill="hold" nodeType="afterEffect">
                                  <p:stCondLst>
                                    <p:cond delay="10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750"/>
                                        <p:tgtEl>
                                          <p:spTgt spid="36"/>
                                        </p:tgtEl>
                                      </p:cBhvr>
                                    </p:animEffect>
                                  </p:childTnLst>
                                </p:cTn>
                              </p:par>
                            </p:childTnLst>
                          </p:cTn>
                        </p:par>
                        <p:par>
                          <p:cTn id="50" fill="hold" nodeType="afterGroup">
                            <p:stCondLst>
                              <p:cond delay="6900"/>
                            </p:stCondLst>
                            <p:childTnLst>
                              <p:par>
                                <p:cTn id="51" presetID="22" presetClass="exit" presetSubtype="2" fill="hold" nodeType="afterEffect">
                                  <p:stCondLst>
                                    <p:cond delay="100"/>
                                  </p:stCondLst>
                                  <p:childTnLst>
                                    <p:animEffect transition="out" filter="wipe(right)">
                                      <p:cBhvr>
                                        <p:cTn id="52" dur="750"/>
                                        <p:tgtEl>
                                          <p:spTgt spid="36"/>
                                        </p:tgtEl>
                                      </p:cBhvr>
                                    </p:animEffect>
                                    <p:set>
                                      <p:cBhvr>
                                        <p:cTn id="53" dur="1" fill="hold">
                                          <p:stCondLst>
                                            <p:cond delay="749"/>
                                          </p:stCondLst>
                                        </p:cTn>
                                        <p:tgtEl>
                                          <p:spTgt spid="36"/>
                                        </p:tgtEl>
                                        <p:attrNameLst>
                                          <p:attrName>style.visibility</p:attrName>
                                        </p:attrNameLst>
                                      </p:cBhvr>
                                      <p:to>
                                        <p:strVal val="hidden"/>
                                      </p:to>
                                    </p:set>
                                  </p:childTnLst>
                                </p:cTn>
                              </p:par>
                              <p:par>
                                <p:cTn id="54" presetID="10" presetClass="entr" presetSubtype="0" fill="hold" nodeType="withEffect">
                                  <p:stCondLst>
                                    <p:cond delay="25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750"/>
                                        <p:tgtEl>
                                          <p:spTgt spid="33"/>
                                        </p:tgtEl>
                                      </p:cBhvr>
                                    </p:animEffect>
                                  </p:childTnLst>
                                </p:cTn>
                              </p:par>
                            </p:childTnLst>
                          </p:cTn>
                        </p:par>
                        <p:par>
                          <p:cTn id="57" fill="hold" nodeType="afterGroup">
                            <p:stCondLst>
                              <p:cond delay="7900"/>
                            </p:stCondLst>
                            <p:childTnLst>
                              <p:par>
                                <p:cTn id="58" presetID="22" presetClass="entr" presetSubtype="2" fill="hold" nodeType="afterEffect">
                                  <p:stCondLst>
                                    <p:cond delay="10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750"/>
                                        <p:tgtEl>
                                          <p:spTgt spid="3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par>
                          <p:cTn id="66" fill="hold" nodeType="afterGroup">
                            <p:stCondLst>
                              <p:cond delay="500"/>
                            </p:stCondLst>
                            <p:childTnLst>
                              <p:par>
                                <p:cTn id="67" presetID="10" presetClass="entr" presetSubtype="0" fill="hold"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par>
                          <p:cTn id="70" fill="hold" nodeType="afterGroup">
                            <p:stCondLst>
                              <p:cond delay="1000"/>
                            </p:stCondLst>
                            <p:childTnLst>
                              <p:par>
                                <p:cTn id="71" presetID="10" presetClass="entr" presetSubtype="0" fill="hold"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par>
                          <p:cTn id="74" fill="hold" nodeType="afterGroup">
                            <p:stCondLst>
                              <p:cond delay="1500"/>
                            </p:stCondLst>
                            <p:childTnLst>
                              <p:par>
                                <p:cTn id="75" presetID="22" presetClass="entr" presetSubtype="8" fill="hold" nodeType="after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750"/>
                                        <p:tgtEl>
                                          <p:spTgt spid="59"/>
                                        </p:tgtEl>
                                      </p:cBhvr>
                                    </p:animEffect>
                                  </p:childTnLst>
                                </p:cTn>
                              </p:par>
                            </p:childTnLst>
                          </p:cTn>
                        </p:par>
                        <p:par>
                          <p:cTn id="78" fill="hold" nodeType="afterGroup">
                            <p:stCondLst>
                              <p:cond delay="2250"/>
                            </p:stCondLst>
                            <p:childTnLst>
                              <p:par>
                                <p:cTn id="79" presetID="22" presetClass="entr" presetSubtype="8" fill="hold" nodeType="after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wipe(left)">
                                      <p:cBhvr>
                                        <p:cTn id="81" dur="750"/>
                                        <p:tgtEl>
                                          <p:spTgt spid="58"/>
                                        </p:tgtEl>
                                      </p:cBhvr>
                                    </p:animEffect>
                                  </p:childTnLst>
                                </p:cTn>
                              </p:par>
                            </p:childTnLst>
                          </p:cTn>
                        </p:par>
                        <p:par>
                          <p:cTn id="82" fill="hold" nodeType="afterGroup">
                            <p:stCondLst>
                              <p:cond delay="3000"/>
                            </p:stCondLst>
                            <p:childTnLst>
                              <p:par>
                                <p:cTn id="83" presetID="10" presetClass="entr" presetSubtype="0" fill="hold" nodeType="after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fade">
                                      <p:cBhvr>
                                        <p:cTn id="85" dur="500"/>
                                        <p:tgtEl>
                                          <p:spTgt spid="6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fade">
                                      <p:cBhvr>
                                        <p:cTn id="90" dur="500"/>
                                        <p:tgtEl>
                                          <p:spTgt spid="18"/>
                                        </p:tgtEl>
                                      </p:cBhvr>
                                    </p:animEffect>
                                  </p:childTnLst>
                                </p:cTn>
                              </p:par>
                            </p:childTnLst>
                          </p:cTn>
                        </p:par>
                        <p:par>
                          <p:cTn id="91" fill="hold" nodeType="afterGroup">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fade">
                                      <p:cBhvr>
                                        <p:cTn id="100" dur="500"/>
                                        <p:tgtEl>
                                          <p:spTgt spid="66"/>
                                        </p:tgtEl>
                                      </p:cBhvr>
                                    </p:animEffect>
                                  </p:childTnLst>
                                </p:cTn>
                              </p:par>
                            </p:childTnLst>
                          </p:cTn>
                        </p:par>
                        <p:par>
                          <p:cTn id="101" fill="hold" nodeType="afterGroup">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fade">
                                      <p:cBhvr>
                                        <p:cTn id="104" dur="500"/>
                                        <p:tgtEl>
                                          <p:spTgt spid="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fade">
                                      <p:cBhvr>
                                        <p:cTn id="107" dur="500"/>
                                        <p:tgtEl>
                                          <p:spTgt spid="7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childTnLst>
                          </p:cTn>
                        </p:par>
                        <p:par>
                          <p:cTn id="111" fill="hold" nodeType="afterGroup">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fade">
                                      <p:cBhvr>
                                        <p:cTn id="114" dur="500"/>
                                        <p:tgtEl>
                                          <p:spTgt spid="7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fade">
                                      <p:cBhvr>
                                        <p:cTn id="117" dur="500"/>
                                        <p:tgtEl>
                                          <p:spTgt spid="68"/>
                                        </p:tgtEl>
                                      </p:cBhvr>
                                    </p:animEffect>
                                  </p:childTnLst>
                                </p:cTn>
                              </p:par>
                            </p:childTnLst>
                          </p:cTn>
                        </p:par>
                        <p:par>
                          <p:cTn id="118" fill="hold" nodeType="afterGroup">
                            <p:stCondLst>
                              <p:cond delay="2000"/>
                            </p:stCondLst>
                            <p:childTnLst>
                              <p:par>
                                <p:cTn id="119" presetID="10" presetClass="entr" presetSubtype="0" fill="hold" grpId="0" nodeType="after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fade">
                                      <p:cBhvr>
                                        <p:cTn id="124" dur="500"/>
                                        <p:tgtEl>
                                          <p:spTgt spid="73"/>
                                        </p:tgtEl>
                                      </p:cBhvr>
                                    </p:animEffect>
                                  </p:childTnLst>
                                </p:cTn>
                              </p:par>
                            </p:childTnLst>
                          </p:cTn>
                        </p:par>
                        <p:par>
                          <p:cTn id="125" fill="hold" nodeType="afterGroup">
                            <p:stCondLst>
                              <p:cond delay="2500"/>
                            </p:stCondLst>
                            <p:childTnLst>
                              <p:par>
                                <p:cTn id="126" presetID="22" presetClass="entr" presetSubtype="8" fill="hold" nodeType="after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wipe(left)">
                                      <p:cBhvr>
                                        <p:cTn id="128" dur="500"/>
                                        <p:tgtEl>
                                          <p:spTgt spid="78"/>
                                        </p:tgtEl>
                                      </p:cBhvr>
                                    </p:animEffect>
                                  </p:childTnLst>
                                </p:cTn>
                              </p:par>
                              <p:par>
                                <p:cTn id="129" presetID="22" presetClass="entr" presetSubtype="8" fill="hold" nodeType="with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left)">
                                      <p:cBhvr>
                                        <p:cTn id="131" dur="500"/>
                                        <p:tgtEl>
                                          <p:spTgt spid="77"/>
                                        </p:tgtEl>
                                      </p:cBhvr>
                                    </p:animEffect>
                                  </p:childTnLst>
                                </p:cTn>
                              </p:par>
                              <p:par>
                                <p:cTn id="132" presetID="22" presetClass="entr" presetSubtype="8" fill="hold"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wipe(left)">
                                      <p:cBhvr>
                                        <p:cTn id="13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4" grpId="0" animBg="1"/>
      <p:bldP spid="65" grpId="0" animBg="1"/>
      <p:bldP spid="66" grpId="0" animBg="1"/>
      <p:bldP spid="67" grpId="0" animBg="1"/>
      <p:bldP spid="68" grpId="0" animBg="1"/>
      <p:bldP spid="69" grpId="0" animBg="1"/>
      <p:bldP spid="72" grpId="0" animBg="1"/>
      <p:bldP spid="73" grpId="0" animBg="1"/>
      <p:bldP spid="74"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49149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Down Arrow 61"/>
          <p:cNvSpPr/>
          <p:nvPr/>
        </p:nvSpPr>
        <p:spPr bwMode="auto">
          <a:xfrm rot="16200000">
            <a:off x="9001919" y="4312444"/>
            <a:ext cx="479425" cy="243681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endParaRPr lang="en-US" sz="2200" dirty="0">
              <a:gradFill>
                <a:gsLst>
                  <a:gs pos="0">
                    <a:srgbClr val="FFFFFF"/>
                  </a:gs>
                  <a:gs pos="100000">
                    <a:srgbClr val="FFFFFF"/>
                  </a:gs>
                </a:gsLst>
                <a:lin ang="5400000" scaled="0"/>
              </a:gradFill>
            </a:endParaRPr>
          </a:p>
        </p:txBody>
      </p:sp>
      <p:sp>
        <p:nvSpPr>
          <p:cNvPr id="25" name="TextBox 24"/>
          <p:cNvSpPr txBox="1"/>
          <p:nvPr/>
        </p:nvSpPr>
        <p:spPr>
          <a:xfrm>
            <a:off x="150813" y="2713038"/>
            <a:ext cx="3978275" cy="3692525"/>
          </a:xfrm>
          <a:prstGeom prst="rect">
            <a:avLst/>
          </a:prstGeom>
          <a:noFill/>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US" dirty="0">
                <a:latin typeface="+mn-lt"/>
              </a:rPr>
              <a:t>Exposes WCF service residing within a corporate enterprise network to public cloud.</a:t>
            </a:r>
          </a:p>
          <a:p>
            <a:pPr marL="285750" indent="-285750" eaLnBrk="1" fontAlgn="auto" hangingPunct="1">
              <a:spcBef>
                <a:spcPts val="0"/>
              </a:spcBef>
              <a:spcAft>
                <a:spcPts val="0"/>
              </a:spcAft>
              <a:buFont typeface="Arial" panose="020B0604020202020204" pitchFamily="34" charset="0"/>
              <a:buChar char="•"/>
              <a:defRPr/>
            </a:pPr>
            <a:r>
              <a:rPr lang="en-US" dirty="0">
                <a:latin typeface="+mn-lt"/>
              </a:rPr>
              <a:t>Does not require to open up a firewall connection or make any changes to the corporate network infrastructure.</a:t>
            </a:r>
          </a:p>
          <a:p>
            <a:pPr marL="285750" indent="-285750" eaLnBrk="1" fontAlgn="auto" hangingPunct="1">
              <a:spcBef>
                <a:spcPts val="0"/>
              </a:spcBef>
              <a:spcAft>
                <a:spcPts val="0"/>
              </a:spcAft>
              <a:buFont typeface="Arial" panose="020B0604020202020204" pitchFamily="34" charset="0"/>
              <a:buChar char="•"/>
              <a:defRPr/>
            </a:pPr>
            <a:r>
              <a:rPr lang="en-US" dirty="0">
                <a:latin typeface="+mn-lt"/>
              </a:rPr>
              <a:t>Enables to build hybrid applications that run both on Windows Azure data center and on your own On-premise enterprise environment.</a:t>
            </a:r>
          </a:p>
          <a:p>
            <a:pPr eaLnBrk="1" fontAlgn="auto" hangingPunct="1">
              <a:spcBef>
                <a:spcPts val="0"/>
              </a:spcBef>
              <a:spcAft>
                <a:spcPts val="0"/>
              </a:spcAft>
              <a:defRPr/>
            </a:pPr>
            <a:endParaRPr lang="en-US" dirty="0">
              <a:latin typeface="+mn-lt"/>
            </a:endParaRPr>
          </a:p>
        </p:txBody>
      </p:sp>
      <p:sp>
        <p:nvSpPr>
          <p:cNvPr id="30" name="Title 5"/>
          <p:cNvSpPr>
            <a:spLocks noGrp="1"/>
          </p:cNvSpPr>
          <p:nvPr>
            <p:ph type="title"/>
          </p:nvPr>
        </p:nvSpPr>
        <p:spPr/>
        <p:txBody>
          <a:bodyPr>
            <a:normAutofit fontScale="90000"/>
          </a:bodyPr>
          <a:lstStyle/>
          <a:p>
            <a:pPr fontAlgn="auto">
              <a:spcAft>
                <a:spcPts val="0"/>
              </a:spcAft>
              <a:defRPr/>
            </a:pPr>
            <a:r>
              <a:rPr lang="en-US" dirty="0" smtClean="0"/>
              <a:t>Service </a:t>
            </a:r>
            <a:br>
              <a:rPr lang="en-US" dirty="0" smtClean="0"/>
            </a:br>
            <a:r>
              <a:rPr lang="en-US" dirty="0" smtClean="0"/>
              <a:t>Bus Relay</a:t>
            </a:r>
            <a:br>
              <a:rPr lang="en-US" dirty="0" smtClean="0"/>
            </a:br>
            <a:endParaRPr lang="en-US" dirty="0"/>
          </a:p>
        </p:txBody>
      </p:sp>
      <p:pic>
        <p:nvPicPr>
          <p:cNvPr id="36" name="Picture 35"/>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4042240" y="156480"/>
            <a:ext cx="980132" cy="872257"/>
          </a:xfrm>
          <a:prstGeom prst="rect">
            <a:avLst/>
          </a:prstGeom>
        </p:spPr>
      </p:pic>
      <p:pic>
        <p:nvPicPr>
          <p:cNvPr id="43" name="Picture 42"/>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37832" y="439178"/>
            <a:ext cx="2639966" cy="306861"/>
          </a:xfrm>
          <a:prstGeom prst="rect">
            <a:avLst/>
          </a:prstGeom>
        </p:spPr>
      </p:pic>
      <p:pic>
        <p:nvPicPr>
          <p:cNvPr id="20488"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22850" y="2424113"/>
            <a:ext cx="667067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4838" y="0"/>
            <a:ext cx="10748962" cy="1208088"/>
          </a:xfrm>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Service Bus Relay</a:t>
            </a:r>
          </a:p>
        </p:txBody>
      </p:sp>
      <p:pic>
        <p:nvPicPr>
          <p:cNvPr id="2457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7900" y="5053013"/>
            <a:ext cx="495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138" y="3719513"/>
            <a:ext cx="50006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900613" y="1824038"/>
            <a:ext cx="2924175" cy="13430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US" dirty="0"/>
              <a:t>Azure</a:t>
            </a:r>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a:p>
            <a:pPr eaLnBrk="1" fontAlgn="auto" hangingPunct="1">
              <a:spcBef>
                <a:spcPts val="0"/>
              </a:spcBef>
              <a:spcAft>
                <a:spcPts val="0"/>
              </a:spcAft>
              <a:defRPr/>
            </a:pPr>
            <a:endParaRPr lang="en-US" dirty="0"/>
          </a:p>
        </p:txBody>
      </p:sp>
      <p:sp>
        <p:nvSpPr>
          <p:cNvPr id="8" name="Oval 7"/>
          <p:cNvSpPr/>
          <p:nvPr/>
        </p:nvSpPr>
        <p:spPr>
          <a:xfrm>
            <a:off x="5357813" y="2109788"/>
            <a:ext cx="2009775" cy="1057275"/>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r>
              <a:rPr lang="en-US" dirty="0"/>
              <a:t>Relay Service</a:t>
            </a:r>
          </a:p>
        </p:txBody>
      </p:sp>
      <p:sp>
        <p:nvSpPr>
          <p:cNvPr id="10" name="Rounded Rectangle 9"/>
          <p:cNvSpPr/>
          <p:nvPr/>
        </p:nvSpPr>
        <p:spPr>
          <a:xfrm>
            <a:off x="1635125" y="4932363"/>
            <a:ext cx="1828800" cy="1069975"/>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r>
              <a:rPr lang="en-US" dirty="0"/>
              <a:t>Application A</a:t>
            </a:r>
          </a:p>
        </p:txBody>
      </p:sp>
      <p:sp>
        <p:nvSpPr>
          <p:cNvPr id="12" name="Rounded Rectangle 11"/>
          <p:cNvSpPr/>
          <p:nvPr/>
        </p:nvSpPr>
        <p:spPr>
          <a:xfrm>
            <a:off x="9525000" y="4932363"/>
            <a:ext cx="1828800" cy="1069975"/>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algn="ctr" eaLnBrk="1" fontAlgn="auto" hangingPunct="1">
              <a:spcBef>
                <a:spcPts val="0"/>
              </a:spcBef>
              <a:spcAft>
                <a:spcPts val="0"/>
              </a:spcAft>
              <a:defRPr/>
            </a:pPr>
            <a:r>
              <a:rPr lang="en-US" dirty="0"/>
              <a:t>Application B</a:t>
            </a:r>
          </a:p>
        </p:txBody>
      </p:sp>
      <p:sp>
        <p:nvSpPr>
          <p:cNvPr id="13" name="Right Arrow 12"/>
          <p:cNvSpPr/>
          <p:nvPr/>
        </p:nvSpPr>
        <p:spPr>
          <a:xfrm rot="19223111">
            <a:off x="1958975" y="3636963"/>
            <a:ext cx="3338513" cy="398462"/>
          </a:xfrm>
          <a:prstGeom prst="rightArrow">
            <a:avLst>
              <a:gd name="adj1" fmla="val 435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Send</a:t>
            </a:r>
          </a:p>
        </p:txBody>
      </p:sp>
      <p:pic>
        <p:nvPicPr>
          <p:cNvPr id="24586" name="Content Placeholder 13"/>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16150" y="4441825"/>
            <a:ext cx="877888" cy="490538"/>
          </a:xfrm>
        </p:spPr>
      </p:pic>
      <p:sp>
        <p:nvSpPr>
          <p:cNvPr id="18" name="Left Arrow 17"/>
          <p:cNvSpPr/>
          <p:nvPr/>
        </p:nvSpPr>
        <p:spPr>
          <a:xfrm rot="19194751">
            <a:off x="2730500" y="3906838"/>
            <a:ext cx="2838450" cy="3333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Receive</a:t>
            </a:r>
          </a:p>
        </p:txBody>
      </p:sp>
      <p:sp>
        <p:nvSpPr>
          <p:cNvPr id="20" name="Right Arrow 19"/>
          <p:cNvSpPr/>
          <p:nvPr/>
        </p:nvSpPr>
        <p:spPr>
          <a:xfrm rot="2709723">
            <a:off x="7023893" y="3974307"/>
            <a:ext cx="3052763" cy="400050"/>
          </a:xfrm>
          <a:prstGeom prst="rightArrow">
            <a:avLst>
              <a:gd name="adj1" fmla="val 4354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Receive</a:t>
            </a:r>
          </a:p>
        </p:txBody>
      </p:sp>
      <p:sp>
        <p:nvSpPr>
          <p:cNvPr id="22" name="Left Arrow 21"/>
          <p:cNvSpPr/>
          <p:nvPr/>
        </p:nvSpPr>
        <p:spPr>
          <a:xfrm rot="2747192">
            <a:off x="7295357" y="3709194"/>
            <a:ext cx="3130550" cy="3317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Send</a:t>
            </a:r>
          </a:p>
        </p:txBody>
      </p:sp>
      <p:pic>
        <p:nvPicPr>
          <p:cNvPr id="24591" name="Content Placeholder 1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7113" y="4622800"/>
            <a:ext cx="8778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2" name="Content Placeholder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29738" y="4441825"/>
            <a:ext cx="877887"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Left-Right Arrow 29"/>
          <p:cNvSpPr/>
          <p:nvPr/>
        </p:nvSpPr>
        <p:spPr>
          <a:xfrm>
            <a:off x="3463925" y="5276850"/>
            <a:ext cx="6061075" cy="3508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Direct Connection if possible</a:t>
            </a:r>
          </a:p>
        </p:txBody>
      </p:sp>
      <p:sp>
        <p:nvSpPr>
          <p:cNvPr id="4" name="Rounded Rectangle 3"/>
          <p:cNvSpPr/>
          <p:nvPr/>
        </p:nvSpPr>
        <p:spPr>
          <a:xfrm>
            <a:off x="1589088" y="1182688"/>
            <a:ext cx="1616075" cy="18494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r>
              <a:rPr lang="en-US" dirty="0"/>
              <a:t>Text</a:t>
            </a:r>
          </a:p>
          <a:p>
            <a:pPr algn="ctr" eaLnBrk="1" fontAlgn="auto" hangingPunct="1">
              <a:spcBef>
                <a:spcPts val="0"/>
              </a:spcBef>
              <a:spcAft>
                <a:spcPts val="0"/>
              </a:spcAft>
              <a:defRPr/>
            </a:pPr>
            <a:r>
              <a:rPr lang="en-US" dirty="0"/>
              <a:t>XML</a:t>
            </a:r>
          </a:p>
          <a:p>
            <a:pPr algn="ctr" eaLnBrk="1" fontAlgn="auto" hangingPunct="1">
              <a:spcBef>
                <a:spcPts val="0"/>
              </a:spcBef>
              <a:spcAft>
                <a:spcPts val="0"/>
              </a:spcAft>
              <a:defRPr/>
            </a:pPr>
            <a:r>
              <a:rPr lang="en-US" dirty="0"/>
              <a:t>Graphics</a:t>
            </a:r>
          </a:p>
          <a:p>
            <a:pPr algn="ctr" eaLnBrk="1" fontAlgn="auto" hangingPunct="1">
              <a:spcBef>
                <a:spcPts val="0"/>
              </a:spcBef>
              <a:spcAft>
                <a:spcPts val="0"/>
              </a:spcAft>
              <a:defRPr/>
            </a:pPr>
            <a:r>
              <a:rPr lang="en-US" dirty="0"/>
              <a:t>Binary Data</a:t>
            </a:r>
          </a:p>
          <a:p>
            <a:pPr algn="ctr" eaLnBrk="1" fontAlgn="auto" hangingPunct="1">
              <a:spcBef>
                <a:spcPts val="0"/>
              </a:spcBef>
              <a:spcAft>
                <a:spcPts val="0"/>
              </a:spcAft>
              <a:defRPr/>
            </a:pPr>
            <a:r>
              <a:rPr lang="en-US" dirty="0"/>
              <a:t>Streams</a:t>
            </a:r>
          </a:p>
        </p:txBody>
      </p:sp>
      <p:sp>
        <p:nvSpPr>
          <p:cNvPr id="6" name="Right Arrow 5"/>
          <p:cNvSpPr/>
          <p:nvPr/>
        </p:nvSpPr>
        <p:spPr>
          <a:xfrm rot="691091">
            <a:off x="3199920" y="2729648"/>
            <a:ext cx="875147" cy="346075"/>
          </a:xfrm>
          <a:prstGeom prst="rightArrow">
            <a:avLst/>
          </a:prstGeom>
        </p:spPr>
        <p:style>
          <a:lnRef idx="1">
            <a:schemeClr val="accent4"/>
          </a:lnRef>
          <a:fillRef idx="3">
            <a:schemeClr val="accent4"/>
          </a:fillRef>
          <a:effectRef idx="2">
            <a:schemeClr val="accent4"/>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7" name="Content Placeholder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313" y="4441825"/>
            <a:ext cx="877887"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586"/>
                                        </p:tgtEl>
                                        <p:attrNameLst>
                                          <p:attrName>style.visibility</p:attrName>
                                        </p:attrNameLst>
                                      </p:cBhvr>
                                      <p:to>
                                        <p:strVal val="visible"/>
                                      </p:to>
                                    </p:set>
                                    <p:anim calcmode="lin" valueType="num">
                                      <p:cBhvr additive="base">
                                        <p:cTn id="27" dur="500" fill="hold"/>
                                        <p:tgtEl>
                                          <p:spTgt spid="24586"/>
                                        </p:tgtEl>
                                        <p:attrNameLst>
                                          <p:attrName>ppt_x</p:attrName>
                                        </p:attrNameLst>
                                      </p:cBhvr>
                                      <p:tavLst>
                                        <p:tav tm="0">
                                          <p:val>
                                            <p:strVal val="#ppt_x"/>
                                          </p:val>
                                        </p:tav>
                                        <p:tav tm="100000">
                                          <p:val>
                                            <p:strVal val="#ppt_x"/>
                                          </p:val>
                                        </p:tav>
                                      </p:tavLst>
                                    </p:anim>
                                    <p:anim calcmode="lin" valueType="num">
                                      <p:cBhvr additive="base">
                                        <p:cTn id="28" dur="500" fill="hold"/>
                                        <p:tgtEl>
                                          <p:spTgt spid="2458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92"/>
                                        </p:tgtEl>
                                        <p:attrNameLst>
                                          <p:attrName>style.visibility</p:attrName>
                                        </p:attrNameLst>
                                      </p:cBhvr>
                                      <p:to>
                                        <p:strVal val="visible"/>
                                      </p:to>
                                    </p:set>
                                    <p:anim calcmode="lin" valueType="num">
                                      <p:cBhvr additive="base">
                                        <p:cTn id="35" dur="500" fill="hold"/>
                                        <p:tgtEl>
                                          <p:spTgt spid="24592"/>
                                        </p:tgtEl>
                                        <p:attrNameLst>
                                          <p:attrName>ppt_x</p:attrName>
                                        </p:attrNameLst>
                                      </p:cBhvr>
                                      <p:tavLst>
                                        <p:tav tm="0">
                                          <p:val>
                                            <p:strVal val="#ppt_x"/>
                                          </p:val>
                                        </p:tav>
                                        <p:tav tm="100000">
                                          <p:val>
                                            <p:strVal val="#ppt_x"/>
                                          </p:val>
                                        </p:tav>
                                      </p:tavLst>
                                    </p:anim>
                                    <p:anim calcmode="lin" valueType="num">
                                      <p:cBhvr additive="base">
                                        <p:cTn id="36" dur="500" fill="hold"/>
                                        <p:tgtEl>
                                          <p:spTgt spid="2459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591"/>
                                        </p:tgtEl>
                                        <p:attrNameLst>
                                          <p:attrName>style.visibility</p:attrName>
                                        </p:attrNameLst>
                                      </p:cBhvr>
                                      <p:to>
                                        <p:strVal val="visible"/>
                                      </p:to>
                                    </p:set>
                                    <p:anim calcmode="lin" valueType="num">
                                      <p:cBhvr additive="base">
                                        <p:cTn id="39" dur="500" fill="hold"/>
                                        <p:tgtEl>
                                          <p:spTgt spid="24591"/>
                                        </p:tgtEl>
                                        <p:attrNameLst>
                                          <p:attrName>ppt_x</p:attrName>
                                        </p:attrNameLst>
                                      </p:cBhvr>
                                      <p:tavLst>
                                        <p:tav tm="0">
                                          <p:val>
                                            <p:strVal val="#ppt_x"/>
                                          </p:val>
                                        </p:tav>
                                        <p:tav tm="100000">
                                          <p:val>
                                            <p:strVal val="#ppt_x"/>
                                          </p:val>
                                        </p:tav>
                                      </p:tavLst>
                                    </p:anim>
                                    <p:anim calcmode="lin" valueType="num">
                                      <p:cBhvr additive="base">
                                        <p:cTn id="40" dur="500" fill="hold"/>
                                        <p:tgtEl>
                                          <p:spTgt spid="2459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additive="base">
                                        <p:cTn id="65" dur="500" fill="hold"/>
                                        <p:tgtEl>
                                          <p:spTgt spid="4"/>
                                        </p:tgtEl>
                                        <p:attrNameLst>
                                          <p:attrName>ppt_x</p:attrName>
                                        </p:attrNameLst>
                                      </p:cBhvr>
                                      <p:tavLst>
                                        <p:tav tm="0">
                                          <p:val>
                                            <p:strVal val="#ppt_x"/>
                                          </p:val>
                                        </p:tav>
                                        <p:tav tm="100000">
                                          <p:val>
                                            <p:strVal val="#ppt_x"/>
                                          </p:val>
                                        </p:tav>
                                      </p:tavLst>
                                    </p:anim>
                                    <p:anim calcmode="lin" valueType="num">
                                      <p:cBhvr additive="base">
                                        <p:cTn id="6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13" grpId="0" animBg="1"/>
      <p:bldP spid="18" grpId="0" animBg="1"/>
      <p:bldP spid="20" grpId="0" animBg="1"/>
      <p:bldP spid="22" grpId="0" animBg="1"/>
      <p:bldP spid="30" grpId="0" animBg="1"/>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Queue</a:t>
            </a:r>
            <a:endParaRPr lang="en-US" dirty="0">
              <a:latin typeface="Segoe UI Light" panose="020B0502040204020203" pitchFamily="34" charset="0"/>
              <a:cs typeface="Segoe UI Light" panose="020B0502040204020203" pitchFamily="34" charset="0"/>
            </a:endParaRPr>
          </a:p>
        </p:txBody>
      </p:sp>
      <p:sp>
        <p:nvSpPr>
          <p:cNvPr id="5" name="Text Placeholder 25"/>
          <p:cNvSpPr txBox="1">
            <a:spLocks/>
          </p:cNvSpPr>
          <p:nvPr/>
        </p:nvSpPr>
        <p:spPr>
          <a:xfrm>
            <a:off x="520700" y="3101485"/>
            <a:ext cx="11156951" cy="1969770"/>
          </a:xfrm>
          <a:prstGeom prst="rect">
            <a:avLst/>
          </a:prstGeom>
        </p:spPr>
        <p:txBody>
          <a:bodyPr lIns="0" rIns="0"/>
          <a:lst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fontAlgn="auto">
              <a:spcAft>
                <a:spcPts val="0"/>
              </a:spcAft>
              <a:buFont typeface="Arial" pitchFamily="34" charset="0"/>
              <a:buNone/>
              <a:defRPr/>
            </a:pPr>
            <a:r>
              <a:rPr lang="en-US" sz="3600" dirty="0" smtClean="0">
                <a:solidFill>
                  <a:schemeClr val="tx1"/>
                </a:solidFill>
                <a:latin typeface="Segoe UI Light" pitchFamily="34" charset="0"/>
              </a:rPr>
              <a:t>Multiple </a:t>
            </a:r>
            <a:r>
              <a:rPr lang="en-US" sz="3600" dirty="0" smtClean="0">
                <a:solidFill>
                  <a:schemeClr val="tx1"/>
                </a:solidFill>
                <a:latin typeface="Segoe UI Light" pitchFamily="34" charset="0"/>
              </a:rPr>
              <a:t>sender/</a:t>
            </a:r>
            <a:r>
              <a:rPr lang="en-US" sz="3600" smtClean="0">
                <a:solidFill>
                  <a:schemeClr val="tx1"/>
                </a:solidFill>
                <a:latin typeface="Segoe UI Light" pitchFamily="34" charset="0"/>
              </a:rPr>
              <a:t>reciever</a:t>
            </a:r>
            <a:r>
              <a:rPr lang="en-US" sz="3600" dirty="0" smtClean="0">
                <a:solidFill>
                  <a:schemeClr val="tx1"/>
                </a:solidFill>
                <a:latin typeface="Segoe UI Light" pitchFamily="34" charset="0"/>
              </a:rPr>
              <a:t> </a:t>
            </a:r>
            <a:r>
              <a:rPr lang="en-US" sz="3600" dirty="0" smtClean="0">
                <a:solidFill>
                  <a:schemeClr val="tx1"/>
                </a:solidFill>
                <a:latin typeface="Segoe UI Light" pitchFamily="34" charset="0"/>
              </a:rPr>
              <a:t>on a single queue</a:t>
            </a:r>
            <a:endParaRPr lang="en-US" sz="3600" dirty="0">
              <a:solidFill>
                <a:schemeClr val="tx1"/>
              </a:solidFill>
              <a:latin typeface="Segoe UI Light" pitchFamily="34" charset="0"/>
            </a:endParaRPr>
          </a:p>
        </p:txBody>
      </p:sp>
      <p:grpSp>
        <p:nvGrpSpPr>
          <p:cNvPr id="34820" name="Group 13"/>
          <p:cNvGrpSpPr>
            <a:grpSpLocks/>
          </p:cNvGrpSpPr>
          <p:nvPr/>
        </p:nvGrpSpPr>
        <p:grpSpPr bwMode="auto">
          <a:xfrm>
            <a:off x="873125" y="1420813"/>
            <a:ext cx="10445750" cy="1055687"/>
            <a:chOff x="871782" y="3879139"/>
            <a:chExt cx="10445260" cy="1055077"/>
          </a:xfrm>
        </p:grpSpPr>
        <p:sp>
          <p:nvSpPr>
            <p:cNvPr id="15" name="Oval 14"/>
            <p:cNvSpPr/>
            <p:nvPr>
              <p:custDataLst>
                <p:tags r:id="rId2"/>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S</a:t>
              </a:r>
            </a:p>
          </p:txBody>
        </p:sp>
        <p:sp>
          <p:nvSpPr>
            <p:cNvPr id="16" name="Oval 15"/>
            <p:cNvSpPr/>
            <p:nvPr>
              <p:custDataLst>
                <p:tags r:id="rId3"/>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R</a:t>
              </a:r>
            </a:p>
          </p:txBody>
        </p:sp>
        <p:cxnSp>
          <p:nvCxnSpPr>
            <p:cNvPr id="17" name="Straight Arrow Connector 16"/>
            <p:cNvCxnSpPr/>
            <p:nvPr>
              <p:custDataLst>
                <p:tags r:id="rId4"/>
              </p:custDataLst>
            </p:nvPr>
          </p:nvCxnSpPr>
          <p:spPr>
            <a:xfrm flipV="1">
              <a:off x="1879798" y="4405884"/>
              <a:ext cx="2843079"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custDataLst>
                <p:tags r:id="rId5"/>
              </p:custDataLst>
            </p:nvPr>
          </p:nvCxnSpPr>
          <p:spPr>
            <a:xfrm>
              <a:off x="7465948" y="4405884"/>
              <a:ext cx="2843080"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sp>
          <p:nvSpPr>
            <p:cNvPr id="21" name="Rectangle 20"/>
            <p:cNvSpPr/>
            <p:nvPr/>
          </p:nvSpPr>
          <p:spPr bwMode="auto">
            <a:xfrm>
              <a:off x="4722876" y="3879139"/>
              <a:ext cx="274307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980" tIns="44991" rIns="89980" bIns="44991" anchor="ctr"/>
            <a:lstStyle/>
            <a:p>
              <a:pPr algn="ctr" defTabSz="899548" eaLnBrk="1" hangingPunct="1">
                <a:defRPr/>
              </a:pPr>
              <a:endParaRPr lang="en-US" dirty="0">
                <a:solidFill>
                  <a:srgbClr val="FFFFFF"/>
                </a:solidFill>
              </a:endParaRPr>
            </a:p>
          </p:txBody>
        </p:sp>
      </p:grpSp>
      <p:sp>
        <p:nvSpPr>
          <p:cNvPr id="13" name="Rectangle 12"/>
          <p:cNvSpPr/>
          <p:nvPr>
            <p:custDataLst>
              <p:tags r:id="rId1"/>
            </p:custDataLst>
          </p:nvPr>
        </p:nvSpPr>
        <p:spPr bwMode="auto">
          <a:xfrm>
            <a:off x="5480367" y="1775566"/>
            <a:ext cx="1231265" cy="34557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r>
              <a:rPr lang="en-US" sz="2000" dirty="0">
                <a:ln>
                  <a:solidFill>
                    <a:schemeClr val="bg1">
                      <a:alpha val="0"/>
                    </a:schemeClr>
                  </a:solidFill>
                </a:ln>
                <a:solidFill>
                  <a:schemeClr val="accent6">
                    <a:alpha val="99000"/>
                  </a:schemeClr>
                </a:solidFill>
              </a:rPr>
              <a:t>Queue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latin typeface="Segoe UI Light" panose="020B0502040204020203" pitchFamily="34" charset="0"/>
                <a:cs typeface="Segoe UI Light" panose="020B0502040204020203" pitchFamily="34" charset="0"/>
              </a:rPr>
              <a:t>Topics</a:t>
            </a:r>
            <a:endParaRPr lang="en-US" dirty="0">
              <a:latin typeface="Segoe UI Light" panose="020B0502040204020203" pitchFamily="34" charset="0"/>
              <a:cs typeface="Segoe UI Light" panose="020B0502040204020203" pitchFamily="34" charset="0"/>
            </a:endParaRPr>
          </a:p>
        </p:txBody>
      </p:sp>
      <p:sp>
        <p:nvSpPr>
          <p:cNvPr id="5" name="Text Placeholder 25"/>
          <p:cNvSpPr txBox="1">
            <a:spLocks/>
          </p:cNvSpPr>
          <p:nvPr/>
        </p:nvSpPr>
        <p:spPr>
          <a:xfrm>
            <a:off x="520700" y="3101485"/>
            <a:ext cx="11156951" cy="1969770"/>
          </a:xfrm>
          <a:prstGeom prst="rect">
            <a:avLst/>
          </a:prstGeom>
        </p:spPr>
        <p:txBody>
          <a:bodyPr lIns="0" rIns="0"/>
          <a:lst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fontAlgn="auto">
              <a:spcAft>
                <a:spcPts val="0"/>
              </a:spcAft>
              <a:buFont typeface="Arial" pitchFamily="34" charset="0"/>
              <a:buNone/>
              <a:defRPr/>
            </a:pPr>
            <a:r>
              <a:rPr lang="en-US" sz="3600" dirty="0" smtClean="0">
                <a:solidFill>
                  <a:schemeClr val="tx1"/>
                </a:solidFill>
                <a:latin typeface="Segoe UI Light" pitchFamily="34" charset="0"/>
              </a:rPr>
              <a:t>Multiple </a:t>
            </a:r>
            <a:r>
              <a:rPr lang="en-US" sz="3600" dirty="0">
                <a:solidFill>
                  <a:schemeClr val="tx1"/>
                </a:solidFill>
                <a:latin typeface="Segoe UI Light" pitchFamily="34" charset="0"/>
              </a:rPr>
              <a:t>subscribers </a:t>
            </a:r>
            <a:r>
              <a:rPr lang="en-US" sz="3600" dirty="0" smtClean="0">
                <a:solidFill>
                  <a:schemeClr val="tx1"/>
                </a:solidFill>
                <a:latin typeface="Segoe UI Light" pitchFamily="34" charset="0"/>
              </a:rPr>
              <a:t>each </a:t>
            </a:r>
            <a:r>
              <a:rPr lang="en-US" sz="3600" dirty="0">
                <a:solidFill>
                  <a:schemeClr val="tx1"/>
                </a:solidFill>
                <a:latin typeface="Segoe UI Light" pitchFamily="34" charset="0"/>
              </a:rPr>
              <a:t>with own cur/locks</a:t>
            </a:r>
          </a:p>
          <a:p>
            <a:pPr marL="3175" indent="0" fontAlgn="auto">
              <a:spcAft>
                <a:spcPts val="0"/>
              </a:spcAft>
              <a:buFont typeface="Arial" pitchFamily="34" charset="0"/>
              <a:buNone/>
              <a:defRPr/>
            </a:pPr>
            <a:r>
              <a:rPr lang="en-US" sz="3600" dirty="0">
                <a:solidFill>
                  <a:schemeClr val="tx1"/>
                </a:solidFill>
                <a:latin typeface="Segoe UI Light" pitchFamily="34" charset="0"/>
              </a:rPr>
              <a:t>Subscribers can filter with expressions on properties</a:t>
            </a:r>
          </a:p>
          <a:p>
            <a:pPr marL="3175" indent="0" fontAlgn="auto">
              <a:spcAft>
                <a:spcPts val="0"/>
              </a:spcAft>
              <a:buFont typeface="Arial" pitchFamily="34" charset="0"/>
              <a:buNone/>
              <a:defRPr/>
            </a:pPr>
            <a:r>
              <a:rPr lang="en-US" sz="3600" dirty="0">
                <a:solidFill>
                  <a:schemeClr val="tx1"/>
                </a:solidFill>
                <a:latin typeface="Segoe UI Light" pitchFamily="34" charset="0"/>
              </a:rPr>
              <a:t>Competing Consumers on each </a:t>
            </a:r>
            <a:r>
              <a:rPr lang="en-US" sz="3600" dirty="0" smtClean="0">
                <a:solidFill>
                  <a:schemeClr val="tx1"/>
                </a:solidFill>
                <a:latin typeface="Segoe UI Light" pitchFamily="34" charset="0"/>
              </a:rPr>
              <a:t>subscription</a:t>
            </a:r>
          </a:p>
          <a:p>
            <a:pPr marL="3175" indent="0" fontAlgn="auto">
              <a:spcAft>
                <a:spcPts val="0"/>
              </a:spcAft>
              <a:buFont typeface="Arial" pitchFamily="34" charset="0"/>
              <a:buNone/>
              <a:defRPr/>
            </a:pPr>
            <a:r>
              <a:rPr lang="en-US" sz="3600" dirty="0">
                <a:solidFill>
                  <a:schemeClr val="tx1"/>
                </a:solidFill>
                <a:latin typeface="Segoe UI Light" pitchFamily="34" charset="0"/>
              </a:rPr>
              <a:t>Register filter rules /subscription basis.</a:t>
            </a:r>
          </a:p>
        </p:txBody>
      </p:sp>
      <p:grpSp>
        <p:nvGrpSpPr>
          <p:cNvPr id="35844" name="Group 13"/>
          <p:cNvGrpSpPr>
            <a:grpSpLocks/>
          </p:cNvGrpSpPr>
          <p:nvPr/>
        </p:nvGrpSpPr>
        <p:grpSpPr bwMode="auto">
          <a:xfrm>
            <a:off x="873125" y="1420813"/>
            <a:ext cx="10445750" cy="1055687"/>
            <a:chOff x="871782" y="3879139"/>
            <a:chExt cx="10445260" cy="1055077"/>
          </a:xfrm>
        </p:grpSpPr>
        <p:sp>
          <p:nvSpPr>
            <p:cNvPr id="15" name="Oval 14"/>
            <p:cNvSpPr/>
            <p:nvPr>
              <p:custDataLst>
                <p:tags r:id="rId4"/>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S</a:t>
              </a:r>
            </a:p>
          </p:txBody>
        </p:sp>
        <p:sp>
          <p:nvSpPr>
            <p:cNvPr id="16" name="Oval 15"/>
            <p:cNvSpPr/>
            <p:nvPr>
              <p:custDataLst>
                <p:tags r:id="rId5"/>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R</a:t>
              </a:r>
            </a:p>
          </p:txBody>
        </p:sp>
        <p:cxnSp>
          <p:nvCxnSpPr>
            <p:cNvPr id="17" name="Straight Arrow Connector 16"/>
            <p:cNvCxnSpPr/>
            <p:nvPr>
              <p:custDataLst>
                <p:tags r:id="rId6"/>
              </p:custDataLst>
            </p:nvPr>
          </p:nvCxnSpPr>
          <p:spPr>
            <a:xfrm flipV="1">
              <a:off x="1879798" y="4405884"/>
              <a:ext cx="2843079"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custDataLst>
                <p:tags r:id="rId7"/>
              </p:custDataLst>
            </p:nvPr>
          </p:nvCxnSpPr>
          <p:spPr>
            <a:xfrm>
              <a:off x="7465948" y="4405884"/>
              <a:ext cx="2843080" cy="0"/>
            </a:xfrm>
            <a:prstGeom prst="straightConnector1">
              <a:avLst/>
            </a:prstGeom>
            <a:ln w="50800">
              <a:headEnd type="arrow"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35853" name="Group 18"/>
            <p:cNvGrpSpPr>
              <a:grpSpLocks/>
            </p:cNvGrpSpPr>
            <p:nvPr/>
          </p:nvGrpSpPr>
          <p:grpSpPr bwMode="auto">
            <a:xfrm>
              <a:off x="4722812" y="3879139"/>
              <a:ext cx="2743200" cy="1055077"/>
              <a:chOff x="4722812" y="1396710"/>
              <a:chExt cx="2743200" cy="1055077"/>
            </a:xfrm>
          </p:grpSpPr>
          <p:sp>
            <p:nvSpPr>
              <p:cNvPr id="21" name="Rectangle 20"/>
              <p:cNvSpPr/>
              <p:nvPr/>
            </p:nvSpPr>
            <p:spPr bwMode="auto">
              <a:xfrm>
                <a:off x="4722876" y="1396710"/>
                <a:ext cx="274307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980" tIns="44991" rIns="89980" bIns="44991" anchor="ctr"/>
              <a:lstStyle/>
              <a:p>
                <a:pPr algn="ctr" defTabSz="899548" eaLnBrk="1" hangingPunct="1">
                  <a:defRPr/>
                </a:pPr>
                <a:endParaRPr lang="en-US" dirty="0">
                  <a:solidFill>
                    <a:srgbClr val="FFFFFF"/>
                  </a:solidFill>
                </a:endParaRPr>
              </a:p>
            </p:txBody>
          </p:sp>
          <p:sp>
            <p:nvSpPr>
              <p:cNvPr id="22" name="Rectangle 21"/>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45718" rIns="0" bIns="45718" anchor="ctr"/>
              <a:lstStyle/>
              <a:p>
                <a:pPr defTabSz="914099" eaLnBrk="1" hangingPunct="1">
                  <a:defRPr/>
                </a:pPr>
                <a:r>
                  <a:rPr lang="en-US" sz="3200" dirty="0">
                    <a:ln>
                      <a:solidFill>
                        <a:schemeClr val="bg1">
                          <a:alpha val="0"/>
                        </a:schemeClr>
                      </a:solidFill>
                    </a:ln>
                    <a:solidFill>
                      <a:schemeClr val="bg1">
                        <a:alpha val="99000"/>
                      </a:schemeClr>
                    </a:solidFill>
                  </a:rPr>
                  <a:t>Topic</a:t>
                </a:r>
              </a:p>
            </p:txBody>
          </p:sp>
        </p:grpSp>
      </p:grpSp>
      <p:grpSp>
        <p:nvGrpSpPr>
          <p:cNvPr id="35845" name="Group 1"/>
          <p:cNvGrpSpPr>
            <a:grpSpLocks/>
          </p:cNvGrpSpPr>
          <p:nvPr/>
        </p:nvGrpSpPr>
        <p:grpSpPr bwMode="auto">
          <a:xfrm>
            <a:off x="6145213" y="1516063"/>
            <a:ext cx="1230312" cy="874712"/>
            <a:chOff x="6489179" y="1576560"/>
            <a:chExt cx="732041" cy="736602"/>
          </a:xfrm>
        </p:grpSpPr>
        <p:sp>
          <p:nvSpPr>
            <p:cNvPr id="13" name="Rectangle 12"/>
            <p:cNvSpPr/>
            <p:nvPr>
              <p:custDataLst>
                <p:tags r:id="rId1"/>
              </p:custDataLst>
            </p:nvPr>
          </p:nvSpPr>
          <p:spPr bwMode="auto">
            <a:xfrm>
              <a:off x="6489179" y="157656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r>
                <a:rPr lang="en-US" sz="2000" dirty="0">
                  <a:ln>
                    <a:solidFill>
                      <a:schemeClr val="bg1">
                        <a:alpha val="0"/>
                      </a:schemeClr>
                    </a:solidFill>
                  </a:ln>
                  <a:solidFill>
                    <a:schemeClr val="accent6">
                      <a:alpha val="99000"/>
                    </a:schemeClr>
                  </a:solidFill>
                </a:rPr>
                <a:t>Sub</a:t>
              </a:r>
            </a:p>
          </p:txBody>
        </p:sp>
        <p:sp>
          <p:nvSpPr>
            <p:cNvPr id="23" name="Rectangle 22"/>
            <p:cNvSpPr/>
            <p:nvPr>
              <p:custDataLst>
                <p:tags r:id="rId2"/>
              </p:custDataLst>
            </p:nvPr>
          </p:nvSpPr>
          <p:spPr bwMode="auto">
            <a:xfrm>
              <a:off x="6489179" y="1833185"/>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r>
                <a:rPr lang="en-US" sz="2000" dirty="0">
                  <a:ln>
                    <a:solidFill>
                      <a:schemeClr val="bg1">
                        <a:alpha val="0"/>
                      </a:schemeClr>
                    </a:solidFill>
                  </a:ln>
                  <a:solidFill>
                    <a:schemeClr val="accent6">
                      <a:alpha val="99000"/>
                    </a:schemeClr>
                  </a:solidFill>
                </a:rPr>
                <a:t>Sub</a:t>
              </a:r>
            </a:p>
          </p:txBody>
        </p:sp>
        <p:sp>
          <p:nvSpPr>
            <p:cNvPr id="24" name="Rectangle 23"/>
            <p:cNvSpPr/>
            <p:nvPr>
              <p:custDataLst>
                <p:tags r:id="rId3"/>
              </p:custDataLst>
            </p:nvPr>
          </p:nvSpPr>
          <p:spPr bwMode="auto">
            <a:xfrm>
              <a:off x="6489179" y="208981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r>
                <a:rPr lang="en-US" sz="2000" dirty="0">
                  <a:ln>
                    <a:solidFill>
                      <a:schemeClr val="bg1">
                        <a:alpha val="0"/>
                      </a:schemeClr>
                    </a:solidFill>
                  </a:ln>
                  <a:solidFill>
                    <a:schemeClr val="accent6">
                      <a:alpha val="99000"/>
                    </a:schemeClr>
                  </a:solidFill>
                </a:rPr>
                <a:t>Sub</a:t>
              </a: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latin typeface="Segoe UI Light" panose="020B0502040204020203" pitchFamily="34" charset="0"/>
                <a:cs typeface="Segoe UI Light" panose="020B0502040204020203" pitchFamily="34" charset="0"/>
              </a:rPr>
              <a:t>Why Topics?</a:t>
            </a:r>
          </a:p>
        </p:txBody>
      </p:sp>
      <p:sp>
        <p:nvSpPr>
          <p:cNvPr id="23" name="Oval 22"/>
          <p:cNvSpPr/>
          <p:nvPr>
            <p:custDataLst>
              <p:tags r:id="rId1"/>
            </p:custDataLst>
          </p:nvPr>
        </p:nvSpPr>
        <p:spPr bwMode="auto">
          <a:xfrm>
            <a:off x="873371" y="2244920"/>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S</a:t>
            </a:r>
          </a:p>
        </p:txBody>
      </p:sp>
      <p:sp>
        <p:nvSpPr>
          <p:cNvPr id="24" name="Oval 23"/>
          <p:cNvSpPr/>
          <p:nvPr>
            <p:custDataLst>
              <p:tags r:id="rId2"/>
            </p:custDataLst>
          </p:nvPr>
        </p:nvSpPr>
        <p:spPr bwMode="auto">
          <a:xfrm>
            <a:off x="10310446" y="1125391"/>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R</a:t>
            </a:r>
          </a:p>
        </p:txBody>
      </p:sp>
      <p:cxnSp>
        <p:nvCxnSpPr>
          <p:cNvPr id="25" name="Straight Arrow Connector 24"/>
          <p:cNvCxnSpPr/>
          <p:nvPr>
            <p:custDataLst>
              <p:tags r:id="rId3"/>
            </p:custDataLst>
          </p:nvPr>
        </p:nvCxnSpPr>
        <p:spPr>
          <a:xfrm flipV="1">
            <a:off x="1881188" y="2747963"/>
            <a:ext cx="2843212" cy="0"/>
          </a:xfrm>
          <a:prstGeom prst="straightConnector1">
            <a:avLst/>
          </a:prstGeom>
          <a:ln w="50800">
            <a:solidFill>
              <a:schemeClr val="accent4"/>
            </a:solidFill>
            <a:tailEnd type="arrow" w="lg" len="lg"/>
          </a:ln>
          <a:effectLst/>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custDataLst>
              <p:tags r:id="rId4"/>
            </p:custDataLst>
          </p:nvPr>
        </p:nvCxnSpPr>
        <p:spPr>
          <a:xfrm flipV="1">
            <a:off x="7467600" y="1628775"/>
            <a:ext cx="2843213" cy="1119188"/>
          </a:xfrm>
          <a:prstGeom prst="straightConnector1">
            <a:avLst/>
          </a:prstGeom>
          <a:ln w="50800">
            <a:headEnd type="none" w="lg" len="lg"/>
            <a:tailEnd type="arrow" w="lg" len="lg"/>
          </a:ln>
          <a:effectLst/>
        </p:spPr>
        <p:style>
          <a:lnRef idx="3">
            <a:schemeClr val="accent2"/>
          </a:lnRef>
          <a:fillRef idx="0">
            <a:schemeClr val="accent2"/>
          </a:fillRef>
          <a:effectRef idx="2">
            <a:schemeClr val="accent2"/>
          </a:effectRef>
          <a:fontRef idx="minor">
            <a:schemeClr val="tx1"/>
          </a:fontRef>
        </p:style>
      </p:cxnSp>
      <p:sp>
        <p:nvSpPr>
          <p:cNvPr id="39" name="Oval 38"/>
          <p:cNvSpPr/>
          <p:nvPr>
            <p:custDataLst>
              <p:tags r:id="rId5"/>
            </p:custDataLst>
          </p:nvPr>
        </p:nvSpPr>
        <p:spPr bwMode="auto">
          <a:xfrm>
            <a:off x="10060323" y="2133466"/>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R</a:t>
            </a:r>
          </a:p>
        </p:txBody>
      </p:sp>
      <p:sp>
        <p:nvSpPr>
          <p:cNvPr id="31" name="Oval 30"/>
          <p:cNvSpPr/>
          <p:nvPr>
            <p:custDataLst>
              <p:tags r:id="rId6"/>
            </p:custDataLst>
          </p:nvPr>
        </p:nvSpPr>
        <p:spPr bwMode="auto">
          <a:xfrm>
            <a:off x="10310444" y="2236079"/>
            <a:ext cx="1008185" cy="1005840"/>
          </a:xfrm>
          <a:prstGeom prst="ellipse">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R</a:t>
            </a:r>
          </a:p>
        </p:txBody>
      </p:sp>
      <p:cxnSp>
        <p:nvCxnSpPr>
          <p:cNvPr id="32" name="Straight Arrow Connector 31"/>
          <p:cNvCxnSpPr/>
          <p:nvPr>
            <p:custDataLst>
              <p:tags r:id="rId7"/>
            </p:custDataLst>
          </p:nvPr>
        </p:nvCxnSpPr>
        <p:spPr>
          <a:xfrm>
            <a:off x="7467600" y="2738438"/>
            <a:ext cx="2843213" cy="0"/>
          </a:xfrm>
          <a:prstGeom prst="straightConnector1">
            <a:avLst/>
          </a:prstGeom>
          <a:ln w="50800">
            <a:headEnd type="arrow" w="lg" len="sm"/>
            <a:tailEnd type="arrow" w="lg" len="lg"/>
          </a:ln>
          <a:effectLst/>
        </p:spPr>
        <p:style>
          <a:lnRef idx="3">
            <a:schemeClr val="accent2"/>
          </a:lnRef>
          <a:fillRef idx="0">
            <a:schemeClr val="accent2"/>
          </a:fillRef>
          <a:effectRef idx="2">
            <a:schemeClr val="accent2"/>
          </a:effectRef>
          <a:fontRef idx="minor">
            <a:schemeClr val="tx1"/>
          </a:fontRef>
        </p:style>
      </p:cxnSp>
      <p:sp>
        <p:nvSpPr>
          <p:cNvPr id="33" name="Oval 32"/>
          <p:cNvSpPr/>
          <p:nvPr>
            <p:custDataLst>
              <p:tags r:id="rId8"/>
            </p:custDataLst>
          </p:nvPr>
        </p:nvSpPr>
        <p:spPr bwMode="auto">
          <a:xfrm>
            <a:off x="10310446" y="3365722"/>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R</a:t>
            </a:r>
          </a:p>
        </p:txBody>
      </p:sp>
      <p:cxnSp>
        <p:nvCxnSpPr>
          <p:cNvPr id="34" name="Straight Arrow Connector 33"/>
          <p:cNvCxnSpPr/>
          <p:nvPr>
            <p:custDataLst>
              <p:tags r:id="rId9"/>
            </p:custDataLst>
          </p:nvPr>
        </p:nvCxnSpPr>
        <p:spPr>
          <a:xfrm>
            <a:off x="7467600" y="2747963"/>
            <a:ext cx="2843213" cy="1120775"/>
          </a:xfrm>
          <a:prstGeom prst="straightConnector1">
            <a:avLst/>
          </a:prstGeom>
          <a:ln w="50800">
            <a:headEnd type="none" w="lg" len="lg"/>
            <a:tailEnd type="arrow" w="lg" len="lg"/>
          </a:ln>
          <a:effectLst/>
        </p:spPr>
        <p:style>
          <a:lnRef idx="3">
            <a:schemeClr val="accent2"/>
          </a:lnRef>
          <a:fillRef idx="0">
            <a:schemeClr val="accent2"/>
          </a:fillRef>
          <a:effectRef idx="2">
            <a:schemeClr val="accent2"/>
          </a:effectRef>
          <a:fontRef idx="minor">
            <a:schemeClr val="tx1"/>
          </a:fontRef>
        </p:style>
      </p:cxnSp>
      <p:grpSp>
        <p:nvGrpSpPr>
          <p:cNvPr id="36876" name="Group 15"/>
          <p:cNvGrpSpPr>
            <a:grpSpLocks/>
          </p:cNvGrpSpPr>
          <p:nvPr/>
        </p:nvGrpSpPr>
        <p:grpSpPr bwMode="auto">
          <a:xfrm>
            <a:off x="4724400" y="2198688"/>
            <a:ext cx="2743200" cy="1054100"/>
            <a:chOff x="4722812" y="1396710"/>
            <a:chExt cx="2743200" cy="1055077"/>
          </a:xfrm>
        </p:grpSpPr>
        <p:sp>
          <p:nvSpPr>
            <p:cNvPr id="17" name="Rectangle 16"/>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980" tIns="44991" rIns="89980" bIns="44991" anchor="ctr"/>
            <a:lstStyle/>
            <a:p>
              <a:pPr algn="ctr" defTabSz="899548" eaLnBrk="1" hangingPunct="1">
                <a:defRPr/>
              </a:pPr>
              <a:endParaRPr lang="en-US" dirty="0">
                <a:solidFill>
                  <a:srgbClr val="FFFFFF"/>
                </a:solidFill>
              </a:endParaRPr>
            </a:p>
          </p:txBody>
        </p:sp>
        <p:sp>
          <p:nvSpPr>
            <p:cNvPr id="18" name="Rectangle 17"/>
            <p:cNvSpPr/>
            <p:nvPr/>
          </p:nvSpPr>
          <p:spPr bwMode="auto">
            <a:xfrm>
              <a:off x="4859972" y="1535628"/>
              <a:ext cx="2468880" cy="777240"/>
            </a:xfrm>
            <a:prstGeom prst="rect">
              <a:avLst/>
            </a:prstGeom>
            <a:no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45718" rIns="0" bIns="45718" anchor="ctr"/>
            <a:lstStyle/>
            <a:p>
              <a:pPr defTabSz="914099" eaLnBrk="1" hangingPunct="1">
                <a:defRPr/>
              </a:pPr>
              <a:r>
                <a:rPr lang="en-US" sz="3200" dirty="0">
                  <a:ln>
                    <a:solidFill>
                      <a:schemeClr val="bg1">
                        <a:alpha val="0"/>
                      </a:schemeClr>
                    </a:solidFill>
                  </a:ln>
                  <a:solidFill>
                    <a:schemeClr val="bg1">
                      <a:alpha val="99000"/>
                    </a:schemeClr>
                  </a:solidFill>
                </a:rPr>
                <a:t>Topic</a:t>
              </a:r>
            </a:p>
          </p:txBody>
        </p:sp>
      </p:grpSp>
      <p:cxnSp>
        <p:nvCxnSpPr>
          <p:cNvPr id="40" name="Straight Arrow Connector 39"/>
          <p:cNvCxnSpPr>
            <a:stCxn id="17" idx="3"/>
          </p:cNvCxnSpPr>
          <p:nvPr>
            <p:custDataLst>
              <p:tags r:id="rId10"/>
            </p:custDataLst>
          </p:nvPr>
        </p:nvCxnSpPr>
        <p:spPr>
          <a:xfrm flipV="1">
            <a:off x="7467600" y="2636838"/>
            <a:ext cx="2592388" cy="88900"/>
          </a:xfrm>
          <a:prstGeom prst="straightConnector1">
            <a:avLst/>
          </a:prstGeom>
          <a:ln w="50800">
            <a:headEnd type="arrow" w="lg" len="sm"/>
            <a:tailEnd type="arrow" w="lg" len="lg"/>
          </a:ln>
          <a:effectLst/>
        </p:spPr>
        <p:style>
          <a:lnRef idx="3">
            <a:schemeClr val="accent2"/>
          </a:lnRef>
          <a:fillRef idx="0">
            <a:schemeClr val="accent2"/>
          </a:fillRef>
          <a:effectRef idx="2">
            <a:schemeClr val="accent2"/>
          </a:effectRef>
          <a:fontRef idx="minor">
            <a:schemeClr val="tx1"/>
          </a:fontRef>
        </p:style>
      </p:cxnSp>
      <p:grpSp>
        <p:nvGrpSpPr>
          <p:cNvPr id="36878" name="Group 18"/>
          <p:cNvGrpSpPr>
            <a:grpSpLocks/>
          </p:cNvGrpSpPr>
          <p:nvPr/>
        </p:nvGrpSpPr>
        <p:grpSpPr bwMode="auto">
          <a:xfrm>
            <a:off x="6145213" y="2292350"/>
            <a:ext cx="1230312" cy="874713"/>
            <a:chOff x="6489179" y="1576560"/>
            <a:chExt cx="732041" cy="736602"/>
          </a:xfrm>
        </p:grpSpPr>
        <p:sp>
          <p:nvSpPr>
            <p:cNvPr id="20" name="Rectangle 19"/>
            <p:cNvSpPr/>
            <p:nvPr>
              <p:custDataLst>
                <p:tags r:id="rId15"/>
              </p:custDataLst>
            </p:nvPr>
          </p:nvSpPr>
          <p:spPr bwMode="auto">
            <a:xfrm>
              <a:off x="6489179" y="157656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r>
                <a:rPr lang="en-US" sz="2000" dirty="0">
                  <a:ln>
                    <a:solidFill>
                      <a:schemeClr val="bg1">
                        <a:alpha val="0"/>
                      </a:schemeClr>
                    </a:solidFill>
                  </a:ln>
                  <a:solidFill>
                    <a:schemeClr val="accent6">
                      <a:alpha val="99000"/>
                    </a:schemeClr>
                  </a:solidFill>
                </a:rPr>
                <a:t>Sub</a:t>
              </a:r>
            </a:p>
          </p:txBody>
        </p:sp>
        <p:sp>
          <p:nvSpPr>
            <p:cNvPr id="21" name="Rectangle 20"/>
            <p:cNvSpPr/>
            <p:nvPr>
              <p:custDataLst>
                <p:tags r:id="rId16"/>
              </p:custDataLst>
            </p:nvPr>
          </p:nvSpPr>
          <p:spPr bwMode="auto">
            <a:xfrm>
              <a:off x="6489179" y="1833185"/>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r>
                <a:rPr lang="en-US" sz="2000" dirty="0">
                  <a:ln>
                    <a:solidFill>
                      <a:schemeClr val="bg1">
                        <a:alpha val="0"/>
                      </a:schemeClr>
                    </a:solidFill>
                  </a:ln>
                  <a:solidFill>
                    <a:schemeClr val="accent6">
                      <a:alpha val="99000"/>
                    </a:schemeClr>
                  </a:solidFill>
                </a:rPr>
                <a:t>Sub</a:t>
              </a:r>
            </a:p>
          </p:txBody>
        </p:sp>
        <p:sp>
          <p:nvSpPr>
            <p:cNvPr id="22" name="Rectangle 21"/>
            <p:cNvSpPr/>
            <p:nvPr>
              <p:custDataLst>
                <p:tags r:id="rId17"/>
              </p:custDataLst>
            </p:nvPr>
          </p:nvSpPr>
          <p:spPr bwMode="auto">
            <a:xfrm>
              <a:off x="6489179" y="2089810"/>
              <a:ext cx="732041" cy="223352"/>
            </a:xfrm>
            <a:prstGeom prst="rect">
              <a:avLst/>
            </a:prstGeom>
            <a:solidFill>
              <a:schemeClr val="bg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eaLnBrk="1" hangingPunct="1">
                <a:defRPr/>
              </a:pPr>
              <a:r>
                <a:rPr lang="en-US" sz="2000" dirty="0">
                  <a:ln>
                    <a:solidFill>
                      <a:schemeClr val="bg1">
                        <a:alpha val="0"/>
                      </a:schemeClr>
                    </a:solidFill>
                  </a:ln>
                  <a:solidFill>
                    <a:schemeClr val="accent6">
                      <a:alpha val="99000"/>
                    </a:schemeClr>
                  </a:solidFill>
                </a:rPr>
                <a:t>Sub</a:t>
              </a:r>
            </a:p>
          </p:txBody>
        </p:sp>
      </p:grpSp>
      <p:sp>
        <p:nvSpPr>
          <p:cNvPr id="35" name="Rectangle 34"/>
          <p:cNvSpPr/>
          <p:nvPr>
            <p:custDataLst>
              <p:tags r:id="rId11"/>
            </p:custDataLst>
          </p:nvPr>
        </p:nvSpPr>
        <p:spPr bwMode="auto">
          <a:xfrm>
            <a:off x="519112" y="4058835"/>
            <a:ext cx="5029200" cy="25705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91404" bIns="45703"/>
          <a:lstStyle/>
          <a:p>
            <a:pPr defTabSz="913788" eaLnBrk="1" hangingPunct="1">
              <a:spcBef>
                <a:spcPts val="1200"/>
              </a:spcBef>
              <a:spcAft>
                <a:spcPts val="0"/>
              </a:spcAft>
              <a:buSzPct val="80000"/>
              <a:defRPr/>
            </a:pPr>
            <a:r>
              <a:rPr lang="en-US" sz="3200" dirty="0">
                <a:ln>
                  <a:solidFill>
                    <a:schemeClr val="bg1">
                      <a:alpha val="0"/>
                    </a:schemeClr>
                  </a:solidFill>
                </a:ln>
                <a:solidFill>
                  <a:schemeClr val="accent2">
                    <a:alpha val="99000"/>
                  </a:schemeClr>
                </a:solidFill>
                <a:latin typeface="Segoe UI Light" pitchFamily="34" charset="0"/>
              </a:rPr>
              <a:t>Message Distribution</a:t>
            </a:r>
          </a:p>
          <a:p>
            <a:pPr defTabSz="914363" eaLnBrk="1" hangingPunct="1">
              <a:spcBef>
                <a:spcPts val="300"/>
              </a:spcBef>
              <a:buSzPct val="80000"/>
              <a:defRPr/>
            </a:pPr>
            <a:r>
              <a:rPr lang="en-US" sz="2000" dirty="0">
                <a:ln>
                  <a:solidFill>
                    <a:schemeClr val="bg1">
                      <a:alpha val="0"/>
                    </a:schemeClr>
                  </a:solidFill>
                </a:ln>
                <a:solidFill>
                  <a:srgbClr val="595959">
                    <a:alpha val="99000"/>
                  </a:srgbClr>
                </a:solidFill>
              </a:rPr>
              <a:t>Each receiver gets its own copy of each message. Subscriptions are independent. Allows for many independent ‘taps’ into a message stream. Subscriber can filter down by interest. </a:t>
            </a:r>
          </a:p>
        </p:txBody>
      </p:sp>
      <p:sp>
        <p:nvSpPr>
          <p:cNvPr id="36" name="Rectangle 35"/>
          <p:cNvSpPr/>
          <p:nvPr>
            <p:custDataLst>
              <p:tags r:id="rId12"/>
            </p:custDataLst>
          </p:nvPr>
        </p:nvSpPr>
        <p:spPr bwMode="auto">
          <a:xfrm>
            <a:off x="5816988" y="4058836"/>
            <a:ext cx="6010840" cy="25705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0" rIns="91404" bIns="45703"/>
          <a:lstStyle/>
          <a:p>
            <a:pPr defTabSz="913788" eaLnBrk="1" hangingPunct="1">
              <a:spcBef>
                <a:spcPts val="1200"/>
              </a:spcBef>
              <a:spcAft>
                <a:spcPts val="0"/>
              </a:spcAft>
              <a:buSzPct val="80000"/>
              <a:defRPr/>
            </a:pPr>
            <a:r>
              <a:rPr lang="en-US" sz="3200" dirty="0">
                <a:ln>
                  <a:solidFill>
                    <a:srgbClr val="FFFFFF">
                      <a:alpha val="0"/>
                    </a:srgbClr>
                  </a:solidFill>
                </a:ln>
                <a:solidFill>
                  <a:srgbClr val="00AEEF">
                    <a:alpha val="99000"/>
                  </a:srgbClr>
                </a:solidFill>
                <a:latin typeface="Segoe UI Light" pitchFamily="34" charset="0"/>
              </a:rPr>
              <a:t>Constrained </a:t>
            </a:r>
            <a:br>
              <a:rPr lang="en-US" sz="3200" dirty="0">
                <a:ln>
                  <a:solidFill>
                    <a:srgbClr val="FFFFFF">
                      <a:alpha val="0"/>
                    </a:srgbClr>
                  </a:solidFill>
                </a:ln>
                <a:solidFill>
                  <a:srgbClr val="00AEEF">
                    <a:alpha val="99000"/>
                  </a:srgbClr>
                </a:solidFill>
                <a:latin typeface="Segoe UI Light" pitchFamily="34" charset="0"/>
              </a:rPr>
            </a:br>
            <a:r>
              <a:rPr lang="en-US" sz="3200" dirty="0">
                <a:ln>
                  <a:solidFill>
                    <a:srgbClr val="FFFFFF">
                      <a:alpha val="0"/>
                    </a:srgbClr>
                  </a:solidFill>
                </a:ln>
                <a:solidFill>
                  <a:srgbClr val="00AEEF">
                    <a:alpha val="99000"/>
                  </a:srgbClr>
                </a:solidFill>
                <a:latin typeface="Segoe UI Light" pitchFamily="34" charset="0"/>
              </a:rPr>
              <a:t>Message Distribution (Partitioning)</a:t>
            </a:r>
          </a:p>
          <a:p>
            <a:pPr defTabSz="914363" eaLnBrk="1" hangingPunct="1">
              <a:spcBef>
                <a:spcPts val="300"/>
              </a:spcBef>
              <a:buSzPct val="80000"/>
              <a:defRPr/>
            </a:pPr>
            <a:r>
              <a:rPr lang="en-US" sz="2000" dirty="0">
                <a:ln>
                  <a:solidFill>
                    <a:schemeClr val="bg1">
                      <a:alpha val="0"/>
                    </a:schemeClr>
                  </a:solidFill>
                </a:ln>
                <a:solidFill>
                  <a:srgbClr val="595959">
                    <a:alpha val="99000"/>
                  </a:srgbClr>
                </a:solidFill>
              </a:rPr>
              <a:t>Receiver get mutually exclusive slices of the </a:t>
            </a:r>
            <a:br>
              <a:rPr lang="en-US" sz="2000" dirty="0">
                <a:ln>
                  <a:solidFill>
                    <a:schemeClr val="bg1">
                      <a:alpha val="0"/>
                    </a:schemeClr>
                  </a:solidFill>
                </a:ln>
                <a:solidFill>
                  <a:srgbClr val="595959">
                    <a:alpha val="99000"/>
                  </a:srgbClr>
                </a:solidFill>
              </a:rPr>
            </a:br>
            <a:r>
              <a:rPr lang="en-US" sz="2000" dirty="0">
                <a:ln>
                  <a:solidFill>
                    <a:schemeClr val="bg1">
                      <a:alpha val="0"/>
                    </a:schemeClr>
                  </a:solidFill>
                </a:ln>
                <a:solidFill>
                  <a:srgbClr val="595959">
                    <a:alpha val="99000"/>
                  </a:srgbClr>
                </a:solidFill>
              </a:rPr>
              <a:t>message stream by creating appropriate </a:t>
            </a:r>
            <a:br>
              <a:rPr lang="en-US" sz="2000" dirty="0">
                <a:ln>
                  <a:solidFill>
                    <a:schemeClr val="bg1">
                      <a:alpha val="0"/>
                    </a:schemeClr>
                  </a:solidFill>
                </a:ln>
                <a:solidFill>
                  <a:srgbClr val="595959">
                    <a:alpha val="99000"/>
                  </a:srgbClr>
                </a:solidFill>
              </a:rPr>
            </a:br>
            <a:r>
              <a:rPr lang="en-US" sz="2000" dirty="0">
                <a:ln>
                  <a:solidFill>
                    <a:schemeClr val="bg1">
                      <a:alpha val="0"/>
                    </a:schemeClr>
                  </a:solidFill>
                </a:ln>
                <a:solidFill>
                  <a:srgbClr val="595959">
                    <a:alpha val="99000"/>
                  </a:srgbClr>
                </a:solidFill>
              </a:rPr>
              <a:t>filter expressions.</a:t>
            </a:r>
          </a:p>
        </p:txBody>
      </p:sp>
      <p:sp>
        <p:nvSpPr>
          <p:cNvPr id="37" name="Oval 36"/>
          <p:cNvSpPr/>
          <p:nvPr>
            <p:custDataLst>
              <p:tags r:id="rId13"/>
            </p:custDataLst>
          </p:nvPr>
        </p:nvSpPr>
        <p:spPr bwMode="auto">
          <a:xfrm>
            <a:off x="10564416" y="2371216"/>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4" tIns="91440" rIns="91404" bIns="91440" anchor="ctr"/>
          <a:lstStyle/>
          <a:p>
            <a:pPr algn="ctr" defTabSz="913788" eaLnBrk="1" hangingPunct="1">
              <a:defRPr/>
            </a:pPr>
            <a:r>
              <a:rPr lang="en-US" sz="3600" dirty="0">
                <a:ln>
                  <a:solidFill>
                    <a:schemeClr val="bg1">
                      <a:alpha val="0"/>
                    </a:schemeClr>
                  </a:solidFill>
                </a:ln>
                <a:solidFill>
                  <a:schemeClr val="bg1"/>
                </a:solidFill>
              </a:rPr>
              <a:t>R</a:t>
            </a:r>
          </a:p>
        </p:txBody>
      </p:sp>
      <p:cxnSp>
        <p:nvCxnSpPr>
          <p:cNvPr id="38" name="Straight Arrow Connector 37"/>
          <p:cNvCxnSpPr>
            <a:stCxn id="17" idx="3"/>
          </p:cNvCxnSpPr>
          <p:nvPr>
            <p:custDataLst>
              <p:tags r:id="rId14"/>
            </p:custDataLst>
          </p:nvPr>
        </p:nvCxnSpPr>
        <p:spPr>
          <a:xfrm>
            <a:off x="7467600" y="2725738"/>
            <a:ext cx="3097213" cy="147637"/>
          </a:xfrm>
          <a:prstGeom prst="straightConnector1">
            <a:avLst/>
          </a:prstGeom>
          <a:ln w="50800">
            <a:headEnd type="arrow" w="lg" len="sm"/>
            <a:tailEnd type="arrow" w="lg" len="lg"/>
          </a:ln>
          <a:effectLst/>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_yIBZFipSUuMl1T8qrxCB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yIBZFipSUuMl1T8qrxCB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6MXLXyudUm.MH.Xjo8E_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kYfYAfR9Uu0XMMgNqgub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yIBZFipSUuMl1T8qrxCB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6MXLXyudUm.MH.Xjo8E_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gkYfYAfR9Uu0XMMgNqgub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heme/theme1.xml><?xml version="1.0" encoding="utf-8"?>
<a:theme xmlns:a="http://schemas.openxmlformats.org/drawingml/2006/main" name="Windows8Tile">
  <a:themeElements>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fontScheme name="Custom 19">
      <a:majorFont>
        <a:latin typeface="Segoe Light"/>
        <a:ea typeface=""/>
        <a:cs typeface=""/>
      </a:majorFont>
      <a:minorFont>
        <a:latin typeface="Segoe"/>
        <a:ea typeface=""/>
        <a:cs typeface=""/>
      </a:minorFont>
    </a:fontScheme>
    <a:fmtScheme name="Custom">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dows8Tile" id="{8AF20151-4AD6-4D51-9A1E-C1BA91C36E86}" vid="{F37F64FD-6543-441F-8E59-283E8100E2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themeOverride>
</file>

<file path=ppt/theme/themeOverride2.xml><?xml version="1.0" encoding="utf-8"?>
<a:themeOverride xmlns:a="http://schemas.openxmlformats.org/drawingml/2006/main">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themeOverride>
</file>

<file path=ppt/theme/themeOverride3.xml><?xml version="1.0" encoding="utf-8"?>
<a:themeOverride xmlns:a="http://schemas.openxmlformats.org/drawingml/2006/main">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themeOverride>
</file>

<file path=ppt/theme/themeOverride4.xml><?xml version="1.0" encoding="utf-8"?>
<a:themeOverride xmlns:a="http://schemas.openxmlformats.org/drawingml/2006/main">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themeOverride>
</file>

<file path=ppt/theme/themeOverride5.xml><?xml version="1.0" encoding="utf-8"?>
<a:themeOverride xmlns:a="http://schemas.openxmlformats.org/drawingml/2006/main">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themeOverride>
</file>

<file path=ppt/theme/themeOverride6.xml><?xml version="1.0" encoding="utf-8"?>
<a:themeOverride xmlns:a="http://schemas.openxmlformats.org/drawingml/2006/main">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themeOverride>
</file>

<file path=ppt/theme/themeOverride7.xml><?xml version="1.0" encoding="utf-8"?>
<a:themeOverride xmlns:a="http://schemas.openxmlformats.org/drawingml/2006/main">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450bcba-b26b-4f17-afc0-0cd3b30b88d3">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6F9068FE871248BD38B77294B51771" ma:contentTypeVersion="3" ma:contentTypeDescription="Create a new document." ma:contentTypeScope="" ma:versionID="59e0f2a9a666926879c6115f892cd3c2">
  <xsd:schema xmlns:xsd="http://www.w3.org/2001/XMLSchema" xmlns:xs="http://www.w3.org/2001/XMLSchema" xmlns:p="http://schemas.microsoft.com/office/2006/metadata/properties" xmlns:ns2="6450bcba-b26b-4f17-afc0-0cd3b30b88d3" targetNamespace="http://schemas.microsoft.com/office/2006/metadata/properties" ma:root="true" ma:fieldsID="7a141c094cf242b53e754c43b079068e" ns2:_="">
    <xsd:import namespace="6450bcba-b26b-4f17-afc0-0cd3b30b88d3"/>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bcba-b26b-4f17-afc0-0cd3b30b88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70139-44C1-4CD1-ACBB-7EA25E4C606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6450bcba-b26b-4f17-afc0-0cd3b30b88d3"/>
    <ds:schemaRef ds:uri="http://www.w3.org/XML/1998/namespace"/>
  </ds:schemaRefs>
</ds:datastoreItem>
</file>

<file path=customXml/itemProps2.xml><?xml version="1.0" encoding="utf-8"?>
<ds:datastoreItem xmlns:ds="http://schemas.openxmlformats.org/officeDocument/2006/customXml" ds:itemID="{D8E054C9-9C28-4CE2-99AE-C32448CD090B}">
  <ds:schemaRefs>
    <ds:schemaRef ds:uri="http://schemas.microsoft.com/sharepoint/v3/contenttype/forms"/>
  </ds:schemaRefs>
</ds:datastoreItem>
</file>

<file path=customXml/itemProps3.xml><?xml version="1.0" encoding="utf-8"?>
<ds:datastoreItem xmlns:ds="http://schemas.openxmlformats.org/officeDocument/2006/customXml" ds:itemID="{18DB54C1-5282-43E8-8277-354A3B9BE1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bcba-b26b-4f17-afc0-0cd3b30b88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6739</TotalTime>
  <Words>862</Words>
  <Application>Microsoft Office PowerPoint</Application>
  <PresentationFormat>Widescreen</PresentationFormat>
  <Paragraphs>194</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Segoe</vt:lpstr>
      <vt:lpstr>Segoe Light</vt:lpstr>
      <vt:lpstr>Segoe UI</vt:lpstr>
      <vt:lpstr>Segoe UI Light</vt:lpstr>
      <vt:lpstr>Windows8Tile</vt:lpstr>
      <vt:lpstr>Building Bridges:  Azure Service Bus</vt:lpstr>
      <vt:lpstr>Agenda</vt:lpstr>
      <vt:lpstr>Windows Azure Service Bus</vt:lpstr>
      <vt:lpstr>Windows Azure Service Bus</vt:lpstr>
      <vt:lpstr>Service  Bus Relay </vt:lpstr>
      <vt:lpstr>Service Bus Relay</vt:lpstr>
      <vt:lpstr>Queue</vt:lpstr>
      <vt:lpstr>Topics</vt:lpstr>
      <vt:lpstr>Why Topics?</vt:lpstr>
      <vt:lpstr>Topics-Basic Info</vt:lpstr>
      <vt:lpstr>Limitations</vt:lpstr>
      <vt:lpstr>Other Features</vt:lpstr>
      <vt:lpstr>Hand On</vt:lpstr>
      <vt:lpstr>Event Hub</vt:lpstr>
      <vt:lpstr>Azure BizTalk Services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Bus</dc:title>
  <dc:creator>Pratik Pathak;Apurva Pathak</dc:creator>
  <cp:lastModifiedBy>Runeet Vashisht</cp:lastModifiedBy>
  <cp:revision>97</cp:revision>
  <dcterms:created xsi:type="dcterms:W3CDTF">2013-02-03T18:38:43Z</dcterms:created>
  <dcterms:modified xsi:type="dcterms:W3CDTF">2015-05-29T09:08:40Z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0x0101003C6F9068FE871248BD38B77294B51771</vt:lpwstr>
  </property>
  <property fmtid="{D5CDD505-2E9C-101B-9397-08002B2CF9AE}" pid="3" name="DocVizPreviewMetadata_Count">
    <vt:i4>21</vt:i4>
  </property>
  <property fmtid="{D5CDD505-2E9C-101B-9397-08002B2CF9AE}" pid="4" name="DocVizPreviewMetadata_0">
    <vt:lpwstr>300x150x1</vt:lpwstr>
  </property>
</Properties>
</file>