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382" r:id="rId3"/>
    <p:sldId id="383" r:id="rId4"/>
    <p:sldId id="392" r:id="rId5"/>
    <p:sldId id="391" r:id="rId6"/>
    <p:sldId id="393" r:id="rId7"/>
    <p:sldId id="387" r:id="rId8"/>
    <p:sldId id="394" r:id="rId9"/>
    <p:sldId id="397" r:id="rId10"/>
    <p:sldId id="399" r:id="rId11"/>
    <p:sldId id="396" r:id="rId12"/>
    <p:sldId id="395" r:id="rId13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274" autoAdjust="0"/>
  </p:normalViewPr>
  <p:slideViewPr>
    <p:cSldViewPr snapToGrid="0">
      <p:cViewPr varScale="1">
        <p:scale>
          <a:sx n="111" d="100"/>
          <a:sy n="111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ED83E691-9E40-45BC-8CB3-247639F76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5858219-CE49-4CFC-8835-8C37FE24E3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2030-7BCB-494B-8551-076F6604B4FA}" type="datetime1">
              <a:rPr lang="nb-NO" smtClean="0"/>
              <a:t>27.12.2022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A4637-C6AD-443E-B309-F0E705510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0AFA19-1655-4E32-9BE2-8BC79084B7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DFB7D-1EB1-42E7-8ACF-A7B42BC95A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E3029-6765-42B1-9673-C7FD8BC09E7C}" type="datetime1">
              <a:rPr lang="nb-NO" smtClean="0"/>
              <a:pPr/>
              <a:t>27.12.2022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92DBF7-F76E-4278-BC0F-9E1A1465BDD7}" type="datetime1">
              <a:rPr lang="nb-NO" smtClean="0"/>
              <a:pPr/>
              <a:t>27.12.2022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1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 dirty="0"/>
          </a:p>
        </p:txBody>
      </p:sp>
    </p:spTree>
    <p:extLst>
      <p:ext uri="{BB962C8B-B14F-4D97-AF65-F5344CB8AC3E}">
        <p14:creationId xmlns:p14="http://schemas.microsoft.com/office/powerpoint/2010/main" val="6464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EDCDF8-7798-4AC0-B641-35F0E9E87DF9}" type="datetime1">
              <a:rPr lang="nb-NO" smtClean="0"/>
              <a:pPr/>
              <a:t>27.12.2022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CPU-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cachen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deg:</a:t>
            </a:r>
            <a:b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Hvordan skrive 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-effektiv kode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4294967295"/>
          </p:nvPr>
        </p:nvSpPr>
        <p:spPr>
          <a:xfrm>
            <a:off x="828726" y="3291919"/>
            <a:ext cx="9582736" cy="240175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 Holm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Oslohack:22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runehol</a:t>
            </a: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cache_efficiency_talk</a:t>
            </a: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3B27-BEFB-2593-9357-60A847E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How does DRAM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93AF-A567-9676-C681-7DF3C30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1111"/>
            <a:ext cx="4856503" cy="5426459"/>
          </a:xfrm>
        </p:spPr>
        <p:txBody>
          <a:bodyPr>
            <a:normAutofit fontScale="92500" lnSpcReduction="20000"/>
          </a:bodyPr>
          <a:lstStyle/>
          <a:p>
            <a:r>
              <a:rPr lang="en-NO" dirty="0"/>
              <a:t>Cannot access random locations at full speed</a:t>
            </a:r>
          </a:p>
          <a:p>
            <a:r>
              <a:rPr lang="en-NO" dirty="0"/>
              <a:t>Instead, DRAM is split into one or more memory controllers, divided into multiple banks, and each bank can hold a page (few KB) in the row buffer for modification</a:t>
            </a:r>
          </a:p>
          <a:p>
            <a:endParaRPr lang="en-NO" dirty="0"/>
          </a:p>
          <a:p>
            <a:r>
              <a:rPr lang="en-NO" dirty="0"/>
              <a:t>To access a new page, the new page must be loaded into the row buffer</a:t>
            </a:r>
          </a:p>
          <a:p>
            <a:endParaRPr lang="en-NO" dirty="0"/>
          </a:p>
          <a:p>
            <a:r>
              <a:rPr lang="en-NO" dirty="0"/>
              <a:t>Switching between reads and writes also costs – DRAM controllers tend to have buffering of requests to get consecutive reads to the same page and writes to the same page</a:t>
            </a:r>
          </a:p>
        </p:txBody>
      </p:sp>
      <p:pic>
        <p:nvPicPr>
          <p:cNvPr id="5" name="Picture 2" descr="Characteristics of a DRAM-based memory system. ">
            <a:extLst>
              <a:ext uri="{FF2B5EF4-FFF2-40B4-BE49-F238E27FC236}">
                <a16:creationId xmlns:a16="http://schemas.microsoft.com/office/drawing/2014/main" id="{C2454EA4-1452-0986-B1EC-AF68D45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28" y="1287295"/>
            <a:ext cx="6856071" cy="26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3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9046-44B6-5445-9C44-E079D39A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How does DRAM work?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1E508-925D-D341-91F9-B24AE7B0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48426"/>
              </p:ext>
            </p:extLst>
          </p:nvPr>
        </p:nvGraphicFramePr>
        <p:xfrm>
          <a:off x="2159559" y="4818209"/>
          <a:ext cx="8847964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27621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106986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284189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264584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  <a:gridCol w="1264584">
                  <a:extLst>
                    <a:ext uri="{9D8B030D-6E8A-4147-A177-3AD203B41FA5}">
                      <a16:colId xmlns:a16="http://schemas.microsoft.com/office/drawing/2014/main" val="1473600244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sz="1400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  <p:pic>
        <p:nvPicPr>
          <p:cNvPr id="3074" name="Picture 2" descr="Characteristics of a DRAM-based memory system. ">
            <a:extLst>
              <a:ext uri="{FF2B5EF4-FFF2-40B4-BE49-F238E27FC236}">
                <a16:creationId xmlns:a16="http://schemas.microsoft.com/office/drawing/2014/main" id="{41D1D846-EC86-3C47-A758-B74933F6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28" y="1287295"/>
            <a:ext cx="6856071" cy="26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716EA-F26D-B241-AC15-4EA09D8AF9C4}"/>
              </a:ext>
            </a:extLst>
          </p:cNvPr>
          <p:cNvSpPr txBox="1">
            <a:spLocks/>
          </p:cNvSpPr>
          <p:nvPr/>
        </p:nvSpPr>
        <p:spPr>
          <a:xfrm>
            <a:off x="479424" y="1171111"/>
            <a:ext cx="4856503" cy="3067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Best access pattern: Sequential accesses to the same page, either all reads or all writes</a:t>
            </a:r>
          </a:p>
          <a:p>
            <a:r>
              <a:rPr lang="en-NO" dirty="0"/>
              <a:t>Worst access pattern: random addresses, mix of reads and writes</a:t>
            </a:r>
          </a:p>
          <a:p>
            <a:r>
              <a:rPr lang="en-NO" dirty="0"/>
              <a:t>Rule of thumb: Best memory access pattern to worst memory access pattern: 3x difference</a:t>
            </a:r>
          </a:p>
        </p:txBody>
      </p:sp>
    </p:spTree>
    <p:extLst>
      <p:ext uri="{BB962C8B-B14F-4D97-AF65-F5344CB8AC3E}">
        <p14:creationId xmlns:p14="http://schemas.microsoft.com/office/powerpoint/2010/main" val="241382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E233-37D2-984E-817E-BDA80B7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ED5-C74E-194E-B204-1565EE9D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11361476" cy="4948335"/>
          </a:xfrm>
        </p:spPr>
        <p:txBody>
          <a:bodyPr/>
          <a:lstStyle/>
          <a:p>
            <a:r>
              <a:rPr lang="en-NO" dirty="0"/>
              <a:t>Design data structures so data used together are in the same cache line</a:t>
            </a:r>
          </a:p>
          <a:p>
            <a:endParaRPr lang="en-NO" dirty="0"/>
          </a:p>
          <a:p>
            <a:r>
              <a:rPr lang="en-NO" dirty="0"/>
              <a:t>If this is not possible, prefer regular strides so the prefetcher can help you</a:t>
            </a:r>
          </a:p>
          <a:p>
            <a:endParaRPr lang="en-NO" dirty="0"/>
          </a:p>
          <a:p>
            <a:r>
              <a:rPr lang="en-NO" dirty="0"/>
              <a:t>But avoid high powers-of-two strides as to not get caught out by set associativity</a:t>
            </a:r>
          </a:p>
          <a:p>
            <a:endParaRPr lang="en-NO" dirty="0"/>
          </a:p>
          <a:p>
            <a:r>
              <a:rPr lang="en-NO" dirty="0"/>
              <a:t>Consider blocking if the problem allows for it</a:t>
            </a:r>
          </a:p>
          <a:p>
            <a:endParaRPr lang="en-NO" dirty="0"/>
          </a:p>
          <a:p>
            <a:r>
              <a:rPr lang="en-NO"/>
              <a:t>Find the slides </a:t>
            </a:r>
            <a:r>
              <a:rPr lang="en-NO" dirty="0"/>
              <a:t>and code at 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runehol</a:t>
            </a:r>
            <a:r>
              <a:rPr lang="en-GB" dirty="0"/>
              <a:t>/</a:t>
            </a:r>
            <a:r>
              <a:rPr lang="en-GB" dirty="0" err="1"/>
              <a:t>cache_efficiency_talk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58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A50-B560-6440-A646-FB2291E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9DB-435C-2942-8548-438C1635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The basic concept of caches is simple enough – small, recently used data are more quickly accessed</a:t>
            </a:r>
          </a:p>
          <a:p>
            <a:r>
              <a:rPr lang="en-NO" dirty="0"/>
              <a:t>But there are many compromises in actual implementations that show up</a:t>
            </a:r>
          </a:p>
          <a:p>
            <a:endParaRPr lang="en-NO" dirty="0"/>
          </a:p>
          <a:p>
            <a:r>
              <a:rPr lang="en-NO" dirty="0"/>
              <a:t>We’ll look at these in practice using a Raspberry Pi3B+ - a fairly standard low-end Arm system with 4 Cortex-A53 CPUs</a:t>
            </a:r>
          </a:p>
          <a:p>
            <a:endParaRPr lang="en-NO" dirty="0"/>
          </a:p>
          <a:p>
            <a:r>
              <a:rPr lang="en-NO" dirty="0"/>
              <a:t>A cache efficiency talk, not a SIMD talk - the examples have been set up to not vectorise. SIMD is big enough for a separate topic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An interactive talk - I’ll ask you what you think will happen at various times – respond when this happens</a:t>
            </a:r>
          </a:p>
        </p:txBody>
      </p:sp>
    </p:spTree>
    <p:extLst>
      <p:ext uri="{BB962C8B-B14F-4D97-AF65-F5344CB8AC3E}">
        <p14:creationId xmlns:p14="http://schemas.microsoft.com/office/powerpoint/2010/main" val="25547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D3A1-2194-6D41-BEDA-7CDE014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CPU cache hierarchy – Raspberry Pi 3B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4A1352-2F91-C949-AD46-C18746A27964}"/>
              </a:ext>
            </a:extLst>
          </p:cNvPr>
          <p:cNvGrpSpPr/>
          <p:nvPr/>
        </p:nvGrpSpPr>
        <p:grpSpPr>
          <a:xfrm>
            <a:off x="-578838" y="1176693"/>
            <a:ext cx="7807586" cy="5205057"/>
            <a:chOff x="170244" y="1010213"/>
            <a:chExt cx="7807586" cy="52050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FEFAC47-7FB8-DA45-9626-557E4B65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4" y="1010213"/>
              <a:ext cx="7807586" cy="5205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8BFA2-951B-BD4E-B033-2AFD13BE9AE0}"/>
                </a:ext>
              </a:extLst>
            </p:cNvPr>
            <p:cNvSpPr txBox="1"/>
            <p:nvPr/>
          </p:nvSpPr>
          <p:spPr>
            <a:xfrm>
              <a:off x="2918833" y="396743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176D9-4F38-2542-A5D8-2B0CDCA31D45}"/>
                </a:ext>
              </a:extLst>
            </p:cNvPr>
            <p:cNvSpPr txBox="1"/>
            <p:nvPr/>
          </p:nvSpPr>
          <p:spPr>
            <a:xfrm>
              <a:off x="1277157" y="395510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376F63-86DC-6341-9EE5-8F2267E2EFE4}"/>
                </a:ext>
              </a:extLst>
            </p:cNvPr>
            <p:cNvSpPr txBox="1"/>
            <p:nvPr/>
          </p:nvSpPr>
          <p:spPr>
            <a:xfrm>
              <a:off x="5017709" y="5150734"/>
              <a:ext cx="1313643" cy="2870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ctr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512 KB</a:t>
              </a:r>
            </a:p>
          </p:txBody>
        </p:sp>
      </p:grp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C5AC2F8-C0F1-B447-A9A2-F318E10D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0244"/>
              </p:ext>
            </p:extLst>
          </p:nvPr>
        </p:nvGraphicFramePr>
        <p:xfrm>
          <a:off x="6770183" y="1241129"/>
          <a:ext cx="5187570" cy="2372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355912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213553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411-5125-E044-9432-E5E5E14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2"/>
            <a:ext cx="11233150" cy="512829"/>
          </a:xfrm>
        </p:spPr>
        <p:txBody>
          <a:bodyPr anchor="t">
            <a:normAutofit fontScale="90000"/>
          </a:bodyPr>
          <a:lstStyle/>
          <a:p>
            <a:r>
              <a:rPr lang="en-NO" dirty="0"/>
              <a:t>Data manipulation in this talk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750C3E-858C-4F82-8586-8B524D4B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</p:spPr>
        <p:txBody>
          <a:bodyPr>
            <a:normAutofit fontScale="92500"/>
          </a:bodyPr>
          <a:lstStyle/>
          <a:p>
            <a:r>
              <a:rPr lang="en-US" dirty="0"/>
              <a:t>We’ll work over Matrix2Ds of float stored in linear layout, tightly packed</a:t>
            </a:r>
          </a:p>
          <a:p>
            <a:endParaRPr lang="en-US" dirty="0"/>
          </a:p>
          <a:p>
            <a:r>
              <a:rPr lang="en-US" dirty="0"/>
              <a:t>Not meant to be an example of best encapsulation practices – it’s just easier to reason about performance if you can see the actual implementation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on to the first example – summing the matrix contents!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8357E-5E32-8E4F-9057-8024E2D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4" y="1717063"/>
            <a:ext cx="5461651" cy="4279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16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C11-EE7E-0B4D-9D7E-29C6CDEE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83E-13D1-304A-A44F-BAF9434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769514" cy="4948335"/>
          </a:xfrm>
        </p:spPr>
        <p:txBody>
          <a:bodyPr/>
          <a:lstStyle/>
          <a:p>
            <a:r>
              <a:rPr lang="en-NO" dirty="0"/>
              <a:t>It’s too expensive to remember addresses for individual bytes in a cache</a:t>
            </a:r>
          </a:p>
          <a:p>
            <a:r>
              <a:rPr lang="en-NO" dirty="0"/>
              <a:t>Caches are therefore organised into lines</a:t>
            </a:r>
          </a:p>
          <a:p>
            <a:r>
              <a:rPr lang="en-NO" dirty="0"/>
              <a:t>In this and many other designs, the lines are 64 bytes each</a:t>
            </a:r>
          </a:p>
          <a:p>
            <a:endParaRPr lang="en-NO" dirty="0"/>
          </a:p>
          <a:p>
            <a:r>
              <a:rPr lang="en-NO" dirty="0"/>
              <a:t>If you load one byte, you get its 63 closest friends for free</a:t>
            </a:r>
          </a:p>
          <a:p>
            <a:r>
              <a:rPr lang="en-NO" dirty="0"/>
              <a:t>Therefore, prefer low-strided accesses and data structures that keep data used together close by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8B1B7-1081-D244-BE70-DBE5CB91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5436"/>
              </p:ext>
            </p:extLst>
          </p:nvPr>
        </p:nvGraphicFramePr>
        <p:xfrm>
          <a:off x="8374277" y="476250"/>
          <a:ext cx="3768028" cy="53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0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168919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45644-DA17-304E-BF16-F92CBE4262A2}"/>
              </a:ext>
            </a:extLst>
          </p:cNvPr>
          <p:cNvSpPr/>
          <p:nvPr/>
        </p:nvSpPr>
        <p:spPr>
          <a:xfrm>
            <a:off x="4581940" y="803630"/>
            <a:ext cx="2693707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</a:rPr>
              <a:t>l</a:t>
            </a:r>
            <a:r>
              <a:rPr lang="en-NO" dirty="0">
                <a:solidFill>
                  <a:schemeClr val="tx2"/>
                </a:solidFill>
              </a:rPr>
              <a:t>ine = address &amp; ~0x3F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4243A-1942-F047-AA39-D3AFA06889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98631" cy="20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0817D-5930-5041-8799-565B017DF9FD}"/>
              </a:ext>
            </a:extLst>
          </p:cNvPr>
          <p:cNvCxnSpPr>
            <a:cxnSpLocks/>
          </p:cNvCxnSpPr>
          <p:nvPr/>
        </p:nvCxnSpPr>
        <p:spPr>
          <a:xfrm>
            <a:off x="7275647" y="984144"/>
            <a:ext cx="1098631" cy="460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4DA183-E6DF-B547-A25C-9E12164B6F68}"/>
              </a:ext>
            </a:extLst>
          </p:cNvPr>
          <p:cNvCxnSpPr>
            <a:cxnSpLocks/>
          </p:cNvCxnSpPr>
          <p:nvPr/>
        </p:nvCxnSpPr>
        <p:spPr>
          <a:xfrm>
            <a:off x="7291765" y="967320"/>
            <a:ext cx="1078867" cy="795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C3C63-3C42-9A46-8C40-915A31F127E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02277" cy="1192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1FF1-D107-1649-8D58-5A02C38904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20755" cy="1623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AF50E1-0949-4241-9408-CF9BF6BAA19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36873" cy="2101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D695E9-0A5B-474E-AE14-AAD9D9D5DD6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71491" cy="4677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4694-593A-E84C-AA09-8A49B1C20F1B}"/>
              </a:ext>
            </a:extLst>
          </p:cNvPr>
          <p:cNvSpPr txBox="1"/>
          <p:nvPr/>
        </p:nvSpPr>
        <p:spPr>
          <a:xfrm>
            <a:off x="9359348" y="14530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35357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DC59-44E2-C24A-B769-4EF2E26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Set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D675-E849-AF44-BBE5-968F99DF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5868366" cy="4948335"/>
          </a:xfrm>
        </p:spPr>
        <p:txBody>
          <a:bodyPr>
            <a:normAutofit fontScale="92500" lnSpcReduction="10000"/>
          </a:bodyPr>
          <a:lstStyle/>
          <a:p>
            <a:r>
              <a:rPr lang="en-NO" dirty="0"/>
              <a:t>It’s too expensive to look at all 512 lines to find an address</a:t>
            </a:r>
          </a:p>
          <a:p>
            <a:r>
              <a:rPr lang="en-NO" dirty="0"/>
              <a:t>Lines are therefore divided into sets, usually indexed by the next-to-last bits of the address</a:t>
            </a:r>
          </a:p>
          <a:p>
            <a:r>
              <a:rPr lang="en-NO" dirty="0"/>
              <a:t>Cortex-A53: </a:t>
            </a:r>
          </a:p>
          <a:p>
            <a:pPr lvl="1"/>
            <a:r>
              <a:rPr lang="en-NO" dirty="0"/>
              <a:t>L1D: 4-way set associative</a:t>
            </a:r>
          </a:p>
          <a:p>
            <a:pPr lvl="1"/>
            <a:r>
              <a:rPr lang="en-NO" dirty="0"/>
              <a:t>L2: 16-way set associative</a:t>
            </a:r>
          </a:p>
          <a:p>
            <a:r>
              <a:rPr lang="en-NO" dirty="0"/>
              <a:t>If you have to do large strided accesses, avoid powers–of-two strides</a:t>
            </a:r>
          </a:p>
          <a:p>
            <a:r>
              <a:rPr lang="en-NO" dirty="0"/>
              <a:t>And don’t plan to fill caches to the brim. Rules of thumb:</a:t>
            </a:r>
          </a:p>
          <a:p>
            <a:pPr lvl="1"/>
            <a:r>
              <a:rPr lang="en-NO" dirty="0"/>
              <a:t>L1: 50% max occupancy</a:t>
            </a:r>
          </a:p>
          <a:p>
            <a:pPr lvl="1"/>
            <a:r>
              <a:rPr lang="en-NO" dirty="0"/>
              <a:t>L2: 75% max occupancy</a:t>
            </a:r>
          </a:p>
          <a:p>
            <a:endParaRPr lang="en-N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DA7BA-F268-6E4C-BA07-5904ECC02BB9}"/>
              </a:ext>
            </a:extLst>
          </p:cNvPr>
          <p:cNvGraphicFramePr>
            <a:graphicFrameLocks noGrp="1"/>
          </p:cNvGraphicFramePr>
          <p:nvPr/>
        </p:nvGraphicFramePr>
        <p:xfrm>
          <a:off x="6915284" y="346740"/>
          <a:ext cx="5009323" cy="55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36">
                  <a:extLst>
                    <a:ext uri="{9D8B030D-6E8A-4147-A177-3AD203B41FA5}">
                      <a16:colId xmlns:a16="http://schemas.microsoft.com/office/drawing/2014/main" val="2242278741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O" dirty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l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ctr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E2E47F-E553-194A-8163-70BCB79464DB}"/>
              </a:ext>
            </a:extLst>
          </p:cNvPr>
          <p:cNvSpPr/>
          <p:nvPr/>
        </p:nvSpPr>
        <p:spPr>
          <a:xfrm>
            <a:off x="2685327" y="206199"/>
            <a:ext cx="3264891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NO" dirty="0">
                <a:solidFill>
                  <a:schemeClr val="tx2"/>
                </a:solidFill>
              </a:rPr>
              <a:t>set = (address &amp; 0x1FC0)&gt;&gt;6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07CD9-4AE2-9E4E-A103-7AE19E9839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43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AF87DA-9985-1C4E-846D-D183B0E5D1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1977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9DE0D-4CF4-6B41-9FD1-729B1EC34B3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3667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780306-9724-1643-960B-FBE2AB272027}"/>
              </a:ext>
            </a:extLst>
          </p:cNvPr>
          <p:cNvSpPr txBox="1"/>
          <p:nvPr/>
        </p:nvSpPr>
        <p:spPr>
          <a:xfrm>
            <a:off x="9409043" y="7904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21947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80C-D6B7-DD49-A729-3424D391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Prefetcher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67EA58B-9880-E746-8444-195B3232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633"/>
              </p:ext>
            </p:extLst>
          </p:nvPr>
        </p:nvGraphicFramePr>
        <p:xfrm>
          <a:off x="6510130" y="583715"/>
          <a:ext cx="5592184" cy="23678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545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936528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385426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  <p:pic>
        <p:nvPicPr>
          <p:cNvPr id="2050" name="Picture 2" descr="Data prefetching reduces MAL">
            <a:extLst>
              <a:ext uri="{FF2B5EF4-FFF2-40B4-BE49-F238E27FC236}">
                <a16:creationId xmlns:a16="http://schemas.microsoft.com/office/drawing/2014/main" id="{AB59BA6B-E391-EC49-8540-4E80BB353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3" y="3685447"/>
            <a:ext cx="6148320" cy="29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prefetching targets different data patterns">
            <a:extLst>
              <a:ext uri="{FF2B5EF4-FFF2-40B4-BE49-F238E27FC236}">
                <a16:creationId xmlns:a16="http://schemas.microsoft.com/office/drawing/2014/main" id="{E53C29C1-FF54-C54B-8312-7A93DFAB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8"/>
          <a:stretch/>
        </p:blipFill>
        <p:spPr bwMode="auto">
          <a:xfrm>
            <a:off x="149782" y="5737570"/>
            <a:ext cx="6148320" cy="1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682BDA-4807-0943-AAFB-DA57C651057C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868366" cy="4948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CPUs come with prefetchers that monitor address patterns accessed</a:t>
            </a:r>
          </a:p>
          <a:p>
            <a:r>
              <a:rPr lang="en-NO" dirty="0"/>
              <a:t>If it spots accesses with regular strides, it can start fetching the next cache lines before the CPU hits the load instructions requesting them</a:t>
            </a:r>
          </a:p>
          <a:p>
            <a:r>
              <a:rPr lang="en-NO" dirty="0"/>
              <a:t>Until now, we’ve had access patterns the prefetcher understands, and been bandwidth limited</a:t>
            </a:r>
          </a:p>
          <a:p>
            <a:r>
              <a:rPr lang="en-NO" dirty="0"/>
              <a:t>But without predictable patterns, we become latency limited</a:t>
            </a:r>
          </a:p>
        </p:txBody>
      </p:sp>
    </p:spTree>
    <p:extLst>
      <p:ext uri="{BB962C8B-B14F-4D97-AF65-F5344CB8AC3E}">
        <p14:creationId xmlns:p14="http://schemas.microsoft.com/office/powerpoint/2010/main" val="8020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891-B8EE-EF4C-AF95-BC4F468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Matrix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9AB-ADCD-034E-B8E9-59352319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438210" cy="4948335"/>
          </a:xfrm>
        </p:spPr>
        <p:txBody>
          <a:bodyPr/>
          <a:lstStyle/>
          <a:p>
            <a:r>
              <a:rPr lang="en-NO" dirty="0"/>
              <a:t>Sometimes it isn’t easy to avoid high-strided accesses</a:t>
            </a:r>
          </a:p>
          <a:p>
            <a:r>
              <a:rPr lang="en-NO" dirty="0"/>
              <a:t>For a matrix transpose, either we access the source or the destination matrix with high strides</a:t>
            </a:r>
          </a:p>
          <a:p>
            <a:endParaRPr lang="en-NO" dirty="0"/>
          </a:p>
          <a:p>
            <a:r>
              <a:rPr lang="en-NO" dirty="0"/>
              <a:t>But maybe there are things we can do?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6CC08E-F0C4-1147-A398-DF72AAE107B9}"/>
              </a:ext>
            </a:extLst>
          </p:cNvPr>
          <p:cNvGraphicFramePr>
            <a:graphicFrameLocks noGrp="1"/>
          </p:cNvGraphicFramePr>
          <p:nvPr/>
        </p:nvGraphicFramePr>
        <p:xfrm>
          <a:off x="8004312" y="640153"/>
          <a:ext cx="15505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6">
                  <a:extLst>
                    <a:ext uri="{9D8B030D-6E8A-4147-A177-3AD203B41FA5}">
                      <a16:colId xmlns:a16="http://schemas.microsoft.com/office/drawing/2014/main" val="3478737103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462091091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2446335356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0344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3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2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259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2DB534-07FA-2B48-8E73-D0F577F06A87}"/>
              </a:ext>
            </a:extLst>
          </p:cNvPr>
          <p:cNvGraphicFramePr>
            <a:graphicFrameLocks noGrp="1"/>
          </p:cNvGraphicFramePr>
          <p:nvPr/>
        </p:nvGraphicFramePr>
        <p:xfrm>
          <a:off x="9816341" y="2095362"/>
          <a:ext cx="19215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>
                  <a:extLst>
                    <a:ext uri="{9D8B030D-6E8A-4147-A177-3AD203B41FA5}">
                      <a16:colId xmlns:a16="http://schemas.microsoft.com/office/drawing/2014/main" val="2839640306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162711774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271886008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3236707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75150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1332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18AE014B-CB6B-9D42-98C2-0C903B7B9B01}"/>
              </a:ext>
            </a:extLst>
          </p:cNvPr>
          <p:cNvSpPr/>
          <p:nvPr/>
        </p:nvSpPr>
        <p:spPr>
          <a:xfrm>
            <a:off x="9023557" y="1211600"/>
            <a:ext cx="1298713" cy="162544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12F-6D47-5918-115C-4A8CA6A3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42499" cy="654760"/>
          </a:xfrm>
        </p:spPr>
        <p:txBody>
          <a:bodyPr>
            <a:normAutofit fontScale="90000"/>
          </a:bodyPr>
          <a:lstStyle/>
          <a:p>
            <a:r>
              <a:rPr lang="en-NO" dirty="0"/>
              <a:t>One final mystery – why does DRAM speed vary?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535A-D757-DB10-4AB3-794233D3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In the preceding tests, we’ve seen wildly varying DRAM speeds</a:t>
            </a:r>
          </a:p>
          <a:p>
            <a:r>
              <a:rPr lang="en-NO" dirty="0"/>
              <a:t>We have less variation if we consider bandwidth amplification</a:t>
            </a:r>
          </a:p>
          <a:p>
            <a:pPr lvl="1"/>
            <a:r>
              <a:rPr lang="en-NO" dirty="0"/>
              <a:t>If we ask for 4 bytes, and the cache line isn’t present in L1 or L2, the cache system will go and fetch 64 bytes instead of 4 bytes from DRAM</a:t>
            </a:r>
          </a:p>
          <a:p>
            <a:r>
              <a:rPr lang="en-NO" dirty="0"/>
              <a:t>But there’s still a factor 3 difference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1E9AB-DCC1-8830-6DB6-B6189359E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272"/>
              </p:ext>
            </p:extLst>
          </p:nvPr>
        </p:nvGraphicFramePr>
        <p:xfrm>
          <a:off x="1605023" y="3645278"/>
          <a:ext cx="8426369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64226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230042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426943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405158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239724"/>
      </p:ext>
    </p:extLst>
  </p:cSld>
  <p:clrMapOvr>
    <a:masterClrMapping/>
  </p:clrMapOvr>
</p:sld>
</file>

<file path=ppt/theme/theme1.xml><?xml version="1.0" encoding="utf-8"?>
<a:theme xmlns:a="http://schemas.openxmlformats.org/drawingml/2006/main" name="Velkomstdoku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1_TF16391504" id="{2C3F3ADF-26DC-4120-B86B-8C3BB2B161B1}" vid="{2789773C-BC50-4E52-AEA4-0F36AFA3D9D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Velkomstdokument</Template>
  <TotalTime>1735</TotalTime>
  <Words>1158</Words>
  <Application>Microsoft Macintosh PowerPoint</Application>
  <PresentationFormat>Widescreen</PresentationFormat>
  <Paragraphs>257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Velkomstdokument</vt:lpstr>
      <vt:lpstr>CPU-cachen og deg: Hvordan skrive cache-effektiv kode</vt:lpstr>
      <vt:lpstr>Intro</vt:lpstr>
      <vt:lpstr>CPU cache hierarchy – Raspberry Pi 3B</vt:lpstr>
      <vt:lpstr>Data manipulation in this talk</vt:lpstr>
      <vt:lpstr>Line size</vt:lpstr>
      <vt:lpstr>Set associativity</vt:lpstr>
      <vt:lpstr>Prefetcher</vt:lpstr>
      <vt:lpstr>Matrix transpose</vt:lpstr>
      <vt:lpstr>One final mystery – why does DRAM speed vary?</vt:lpstr>
      <vt:lpstr>How does DRAM work?</vt:lpstr>
      <vt:lpstr>How does DRAM work?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cache friendly code</dc:title>
  <dc:subject/>
  <dc:creator>Rune Holm</dc:creator>
  <cp:keywords/>
  <dc:description/>
  <cp:lastModifiedBy>Rune Holm</cp:lastModifiedBy>
  <cp:revision>12</cp:revision>
  <dcterms:created xsi:type="dcterms:W3CDTF">2022-12-20T12:35:03Z</dcterms:created>
  <dcterms:modified xsi:type="dcterms:W3CDTF">2022-12-27T16:27:12Z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