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62" r:id="rId4"/>
    <p:sldId id="293" r:id="rId5"/>
    <p:sldId id="280" r:id="rId6"/>
    <p:sldId id="288" r:id="rId7"/>
    <p:sldId id="292" r:id="rId8"/>
    <p:sldId id="278" r:id="rId9"/>
    <p:sldId id="289" r:id="rId10"/>
    <p:sldId id="291" r:id="rId11"/>
    <p:sldId id="273" r:id="rId12"/>
    <p:sldId id="267" r:id="rId13"/>
    <p:sldId id="290" r:id="rId14"/>
    <p:sldId id="296" r:id="rId15"/>
    <p:sldId id="269" r:id="rId16"/>
    <p:sldId id="283" r:id="rId17"/>
    <p:sldId id="284" r:id="rId18"/>
    <p:sldId id="294" r:id="rId19"/>
    <p:sldId id="295" r:id="rId20"/>
    <p:sldId id="286" r:id="rId21"/>
    <p:sldId id="287" r:id="rId22"/>
    <p:sldId id="285" r:id="rId23"/>
    <p:sldId id="271" r:id="rId24"/>
    <p:sldId id="272" r:id="rId25"/>
    <p:sldId id="258" r:id="rId26"/>
    <p:sldId id="282" r:id="rId27"/>
    <p:sldId id="260" r:id="rId28"/>
    <p:sldId id="259" r:id="rId29"/>
    <p:sldId id="261"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3" autoAdjust="0"/>
    <p:restoredTop sz="80305" autoAdjust="0"/>
  </p:normalViewPr>
  <p:slideViewPr>
    <p:cSldViewPr>
      <p:cViewPr varScale="1">
        <p:scale>
          <a:sx n="71" d="100"/>
          <a:sy n="71" d="100"/>
        </p:scale>
        <p:origin x="-540" y="-102"/>
      </p:cViewPr>
      <p:guideLst>
        <p:guide orient="horz" pos="2160"/>
        <p:guide pos="2880"/>
      </p:guideLst>
    </p:cSldViewPr>
  </p:slideViewPr>
  <p:outlineViewPr>
    <p:cViewPr>
      <p:scale>
        <a:sx n="33" d="100"/>
        <a:sy n="33" d="100"/>
      </p:scale>
      <p:origin x="0" y="183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AFD12369-B08A-4827-8E5F-C8A9E3349FDE}" type="datetimeFigureOut">
              <a:rPr lang="en-US"/>
              <a:pPr>
                <a:defRPr/>
              </a:pPr>
              <a:t>9/2/2011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FF53409E-C348-4C3A-B1BE-0620CA10F15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nb-NO" smtClean="0"/>
              <a:t>Hva har kompisen til mikael palin med camel spotting å gjøre?</a:t>
            </a:r>
            <a:endParaRPr lang="en-US" smtClean="0"/>
          </a:p>
          <a:p>
            <a:pPr>
              <a:spcBef>
                <a:spcPct val="0"/>
              </a:spcBef>
            </a:pPr>
            <a:endParaRPr lang="nb-NO" smtClean="0"/>
          </a:p>
          <a:p>
            <a:pPr>
              <a:spcBef>
                <a:spcPct val="0"/>
              </a:spcBef>
            </a:pPr>
            <a:endParaRPr lang="nb-NO" smtClean="0"/>
          </a:p>
          <a:p>
            <a:pPr>
              <a:spcBef>
                <a:spcPct val="0"/>
              </a:spcBef>
            </a:pPr>
            <a:r>
              <a:rPr lang="nb-NO" smtClean="0"/>
              <a:t>Om oss:</a:t>
            </a:r>
          </a:p>
          <a:p>
            <a:pPr>
              <a:spcBef>
                <a:spcPct val="0"/>
              </a:spcBef>
            </a:pPr>
            <a:r>
              <a:rPr lang="nb-NO" smtClean="0"/>
              <a:t>Vi er nok en bedrift som er litt mer opptatt av transaksjonell sikkerhet enn andre...</a:t>
            </a:r>
            <a:endParaRPr lang="en-US" smtClean="0"/>
          </a:p>
        </p:txBody>
      </p:sp>
      <p:sp>
        <p:nvSpPr>
          <p:cNvPr id="256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2F0CB04-6E6D-4FEB-B98A-C4C2173AE593}" type="slidenum">
              <a:rPr lang="en-US"/>
              <a:pPr fontAlgn="base">
                <a:spcBef>
                  <a:spcPct val="0"/>
                </a:spcBef>
                <a:spcAft>
                  <a:spcPct val="0"/>
                </a:spcAft>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nb-NO" smtClean="0"/>
              <a:t>Mainframe</a:t>
            </a:r>
          </a:p>
          <a:p>
            <a:pPr>
              <a:spcBef>
                <a:spcPct val="0"/>
              </a:spcBef>
            </a:pPr>
            <a:r>
              <a:rPr lang="nb-NO" smtClean="0"/>
              <a:t>Java – stay etc..</a:t>
            </a:r>
            <a:endParaRPr lang="en-US" smtClean="0"/>
          </a:p>
        </p:txBody>
      </p:sp>
      <p:sp>
        <p:nvSpPr>
          <p:cNvPr id="337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351403D-4B64-421B-B3F4-DDBFC716405E}" type="slidenum">
              <a:rPr lang="en-US"/>
              <a:pPr fontAlgn="base">
                <a:spcBef>
                  <a:spcPct val="0"/>
                </a:spcBef>
                <a:spcAft>
                  <a:spcPct val="0"/>
                </a:spcAft>
              </a:pPr>
              <a:t>25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nb-NO" smtClean="0"/>
              <a:t>Aktivt community, satsing på lettvektsutvikling.. Mange store bpel orienterte rammeverk etc...</a:t>
            </a:r>
            <a:endParaRPr lang="en-US" smtClean="0"/>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0F2DEF0-BAE7-42EB-98A0-346D655F9FD4}" type="slidenum">
              <a:rPr lang="en-US"/>
              <a:pPr fontAlgn="base">
                <a:spcBef>
                  <a:spcPct val="0"/>
                </a:spcBef>
                <a:spcAft>
                  <a:spcPct val="0"/>
                </a:spcAft>
              </a:pPr>
              <a:t>27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nb-NO" smtClean="0"/>
              <a:t>Camel har utrolig mye kraft i lite og konsis kode. Alt blir veldig enkelt, men det er veldig lett å trå feil!</a:t>
            </a:r>
          </a:p>
          <a:p>
            <a:pPr>
              <a:spcBef>
                <a:spcPct val="0"/>
              </a:spcBef>
            </a:pPr>
            <a:endParaRPr lang="en-US" smtClean="0"/>
          </a:p>
        </p:txBody>
      </p:sp>
      <p:sp>
        <p:nvSpPr>
          <p:cNvPr id="358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8E2C480-B8A3-4B5C-86A3-C969409CFDC0}" type="slidenum">
              <a:rPr lang="en-US"/>
              <a:pPr fontAlgn="base">
                <a:spcBef>
                  <a:spcPct val="0"/>
                </a:spcBef>
                <a:spcAft>
                  <a:spcPct val="0"/>
                </a:spcAft>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nb-NO" smtClean="0"/>
              <a:t>For mye tekst</a:t>
            </a:r>
            <a:endParaRPr lang="en-US" smtClean="0"/>
          </a:p>
          <a:p>
            <a:pPr>
              <a:spcBef>
                <a:spcPct val="0"/>
              </a:spcBef>
            </a:pPr>
            <a:endParaRPr lang="en-US" smtClean="0"/>
          </a:p>
        </p:txBody>
      </p:sp>
      <p:sp>
        <p:nvSpPr>
          <p:cNvPr id="27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019181C-F302-44A4-95C3-9FC7CF63AA23}" type="slidenum">
              <a:rPr lang="en-US"/>
              <a:pPr fontAlgn="base">
                <a:spcBef>
                  <a:spcPct val="0"/>
                </a:spcBef>
                <a:spcAft>
                  <a:spcPct val="0"/>
                </a:spcAft>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nb-NO" smtClean="0"/>
              <a:t>For mye tekst</a:t>
            </a:r>
            <a:endParaRPr lang="en-US" smtClean="0"/>
          </a:p>
          <a:p>
            <a:pPr>
              <a:spcBef>
                <a:spcPct val="0"/>
              </a:spcBef>
            </a:pPr>
            <a:endParaRPr lang="en-US" smtClean="0"/>
          </a:p>
        </p:txBody>
      </p:sp>
      <p:sp>
        <p:nvSpPr>
          <p:cNvPr id="27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019181C-F302-44A4-95C3-9FC7CF63AA23}" type="slidenum">
              <a:rPr lang="en-US"/>
              <a:pPr fontAlgn="base">
                <a:spcBef>
                  <a:spcPct val="0"/>
                </a:spcBef>
                <a:spcAft>
                  <a:spcPct val="0"/>
                </a:spcAft>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nb-NO" smtClean="0"/>
              <a:t>For mye tekst</a:t>
            </a:r>
            <a:endParaRPr lang="en-US" smtClean="0"/>
          </a:p>
          <a:p>
            <a:pPr>
              <a:spcBef>
                <a:spcPct val="0"/>
              </a:spcBef>
            </a:pPr>
            <a:endParaRPr lang="en-US" smtClean="0"/>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0E3F8AB-7201-4851-9411-E31018DECB05}" type="slidenum">
              <a:rPr lang="en-US"/>
              <a:pPr fontAlgn="base">
                <a:spcBef>
                  <a:spcPct val="0"/>
                </a:spcBef>
                <a:spcAft>
                  <a:spcPct val="0"/>
                </a:spcAft>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nb-NO" smtClean="0"/>
              <a:t>Felles begrepsapparat =&gt; felles design og arkitektur?</a:t>
            </a:r>
            <a:endParaRPr lang="en-US" smtClean="0"/>
          </a:p>
        </p:txBody>
      </p:sp>
      <p:sp>
        <p:nvSpPr>
          <p:cNvPr id="297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C69E5E7-6E97-4517-97D7-B5273B3DB77B}" type="slidenum">
              <a:rPr lang="en-US"/>
              <a:pPr fontAlgn="base">
                <a:spcBef>
                  <a:spcPct val="0"/>
                </a:spcBef>
                <a:spcAft>
                  <a:spcPct val="0"/>
                </a:spcAft>
              </a:pPr>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nb-NO" dirty="0" smtClean="0"/>
              <a:t>Overdrevet kompleks og lang rute i stedet for en enkelt service som opererer direkte mot database?</a:t>
            </a:r>
          </a:p>
          <a:p>
            <a:pPr>
              <a:spcBef>
                <a:spcPct val="0"/>
              </a:spcBef>
            </a:pPr>
            <a:endParaRPr lang="nb-NO" dirty="0" smtClean="0"/>
          </a:p>
          <a:p>
            <a:pPr>
              <a:spcBef>
                <a:spcPct val="0"/>
              </a:spcBef>
            </a:pPr>
            <a:r>
              <a:rPr lang="nb-NO" dirty="0" smtClean="0"/>
              <a:t>Choice when mrf filter til å hente inn filer med et suffix i stedet for file.listfile(.txt)..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F53409E-C348-4C3A-B1BE-0620CA10F15A}" type="slidenum">
              <a:rPr lang="en-US" smtClean="0"/>
              <a:pPr>
                <a:defRPr/>
              </a:pPr>
              <a:t>16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nb-NO" dirty="0" smtClean="0"/>
              <a:t>Ja, hvorfor ikke? Du trenger ikke basere hele designet ditt på camel selv om du tar det i bruk.</a:t>
            </a:r>
          </a:p>
          <a:p>
            <a:pPr>
              <a:spcBef>
                <a:spcPct val="0"/>
              </a:spcBef>
            </a:pPr>
            <a:r>
              <a:rPr lang="nb-NO" dirty="0" smtClean="0"/>
              <a:t>Særlig om du ikke har noe særlig eget allerede for integrasjon, og kanskje manglende erfaring med integrasjon?</a:t>
            </a:r>
          </a:p>
          <a:p>
            <a:pPr>
              <a:spcBef>
                <a:spcPct val="0"/>
              </a:spcBef>
            </a:pPr>
            <a:r>
              <a:rPr lang="nb-NO" dirty="0" smtClean="0"/>
              <a:t>Men du må fortsatt forvente å bruke meste parten av tiden på å forstå hva som skjer inni camel, antagelig nok tid til at du godt kunne skrevet alt selv, men det hadde ikke blitt noe bedre!</a:t>
            </a:r>
          </a:p>
          <a:p>
            <a:pPr>
              <a:spcBef>
                <a:spcPct val="0"/>
              </a:spcBef>
            </a:pPr>
            <a:endParaRPr lang="nb-NO" dirty="0" smtClean="0"/>
          </a:p>
          <a:p>
            <a:pPr>
              <a:spcBef>
                <a:spcPct val="0"/>
              </a:spcBef>
            </a:pPr>
            <a:r>
              <a:rPr lang="nb-NO" dirty="0" smtClean="0"/>
              <a:t>Hvis du er som oss veldig opptatt av transaksjoner vil du måtte gjøre en hel del for å få camel ruta di sikker, men dersom du lager applikasjoner som gjør veldig mye integrasjon, og hvor hver melding kanskje ikke har så høy verdi og krav til sikkerhet så vil du kunne få det mye enklere...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F53409E-C348-4C3A-B1BE-0620CA10F15A}" type="slidenum">
              <a:rPr lang="en-US" smtClean="0"/>
              <a:pPr>
                <a:defRPr/>
              </a:pPr>
              <a:t>17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nb-NO" smtClean="0"/>
              <a:t>Spring integration, mule, roll your own?</a:t>
            </a: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F6D26E-3947-40FB-850D-DCD63F1C490E}" type="slidenum">
              <a:rPr lang="en-US"/>
              <a:pPr fontAlgn="base">
                <a:spcBef>
                  <a:spcPct val="0"/>
                </a:spcBef>
                <a:spcAft>
                  <a:spcPct val="0"/>
                </a:spcAft>
              </a:pPr>
              <a:t>23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nb-NO" dirty="0" smtClean="0"/>
              <a:t>Ja, hvorfor ikke? Du trenger ikke basere hele designet ditt på camel selv om du tar det i bruk.</a:t>
            </a:r>
          </a:p>
          <a:p>
            <a:pPr>
              <a:spcBef>
                <a:spcPct val="0"/>
              </a:spcBef>
            </a:pPr>
            <a:r>
              <a:rPr lang="nb-NO" dirty="0" smtClean="0"/>
              <a:t>Særlig om du ikke har noe særlig eget allerede for integrasjon, og kanskje manglende erfaring med integrasjon?</a:t>
            </a:r>
          </a:p>
          <a:p>
            <a:pPr>
              <a:spcBef>
                <a:spcPct val="0"/>
              </a:spcBef>
            </a:pPr>
            <a:r>
              <a:rPr lang="nb-NO" dirty="0" smtClean="0"/>
              <a:t>Men du må fortsatt forvente å bruke meste parten av tiden på å forstå hva som skjer inni camel, antagelig nok tid til at du godt kunne skrevet alt selv, men det hadde ikke blitt noe bedre!</a:t>
            </a:r>
          </a:p>
          <a:p>
            <a:pPr>
              <a:spcBef>
                <a:spcPct val="0"/>
              </a:spcBef>
            </a:pPr>
            <a:endParaRPr lang="nb-NO" dirty="0" smtClean="0"/>
          </a:p>
          <a:p>
            <a:pPr>
              <a:spcBef>
                <a:spcPct val="0"/>
              </a:spcBef>
            </a:pPr>
            <a:r>
              <a:rPr lang="nb-NO" dirty="0" smtClean="0"/>
              <a:t>Hvis du er som oss veldig opptatt av transaksjoner vil du måtte gjøre en hel del for å få camel ruta di sikker, men dersom du lager applikasjoner som gjør veldig mye integrasjon, og hvor hver melding kanskje ikke har så høy verdi og krav til sikkerhet så vil du kunne få det mye enklere...</a:t>
            </a:r>
            <a:endParaRPr lang="en-US" dirty="0"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91480E2-4D1C-4BFD-B4A4-375A3FAA87D7}" type="slidenum">
              <a:rPr lang="en-US"/>
              <a:pPr fontAlgn="base">
                <a:spcBef>
                  <a:spcPct val="0"/>
                </a:spcBef>
                <a:spcAft>
                  <a:spcPct val="0"/>
                </a:spcAft>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906A0A7-229B-4CB8-AD7F-DE45A4285B3B}" type="datetimeFigureOut">
              <a:rPr lang="en-US"/>
              <a:pPr>
                <a:defRPr/>
              </a:pPr>
              <a:t>9/2/2011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BF32480-6B68-43CD-ADF9-28D66701577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0B3B8F5-0632-443E-A591-0B43039E035A}" type="datetimeFigureOut">
              <a:rPr lang="en-US"/>
              <a:pPr>
                <a:defRPr/>
              </a:pPr>
              <a:t>9/2/2011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8727A4D-D4C5-4B38-BEEC-E7EB92C5BBF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9B183E8-2936-4944-95B9-A7B43E3E7608}" type="datetimeFigureOut">
              <a:rPr lang="en-US"/>
              <a:pPr>
                <a:defRPr/>
              </a:pPr>
              <a:t>9/2/2011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7093688-261D-439C-B74C-DDF18154B47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BF6C17D-5442-4E09-B398-A6C6DE53B067}" type="datetimeFigureOut">
              <a:rPr lang="en-US"/>
              <a:pPr>
                <a:defRPr/>
              </a:pPr>
              <a:t>9/2/2011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B6276EA-AB12-44D1-8896-EFC0F59C6FC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F4A2077-6621-4153-AECB-EBA52DD01352}" type="datetimeFigureOut">
              <a:rPr lang="en-US"/>
              <a:pPr>
                <a:defRPr/>
              </a:pPr>
              <a:t>9/2/2011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988FFB-AFE7-4681-8766-9DB41715D20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9779D4A-C4BB-423E-B2A2-0518EE5E8370}" type="datetimeFigureOut">
              <a:rPr lang="en-US"/>
              <a:pPr>
                <a:defRPr/>
              </a:pPr>
              <a:t>9/2/2011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E5C8A01-CB56-4CFF-A99D-973D0A8CC78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632F80E-6ECA-4F78-B2D2-518715DDFC69}" type="datetimeFigureOut">
              <a:rPr lang="en-US"/>
              <a:pPr>
                <a:defRPr/>
              </a:pPr>
              <a:t>9/2/2011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6B2234D-855C-4FE1-AEE0-AABF76D3095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D721BB8-3170-41CB-B2CE-6C8C0913A811}" type="datetimeFigureOut">
              <a:rPr lang="en-US"/>
              <a:pPr>
                <a:defRPr/>
              </a:pPr>
              <a:t>9/2/2011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48625A4-6DAD-42A0-A2BB-A0D629A4641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6C8FFC3-83E6-47F8-A2D1-EF097DC93795}" type="datetimeFigureOut">
              <a:rPr lang="en-US"/>
              <a:pPr>
                <a:defRPr/>
              </a:pPr>
              <a:t>9/2/2011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E825FCA-1965-411C-847A-9BD08FF81D8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F423FDC-937C-4DDD-B439-95871B4C2ADE}" type="datetimeFigureOut">
              <a:rPr lang="en-US"/>
              <a:pPr>
                <a:defRPr/>
              </a:pPr>
              <a:t>9/2/2011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AAF107-BDEF-464F-A7F2-374505EB84B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81BD158-5518-4E86-9E19-6B23469221B9}" type="datetimeFigureOut">
              <a:rPr lang="en-US"/>
              <a:pPr>
                <a:defRPr/>
              </a:pPr>
              <a:t>9/2/2011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90D749B-E4EE-4488-8E21-8F0DE955831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B009CF9-8888-4FD4-B552-C80EA4D230B8}" type="datetimeFigureOut">
              <a:rPr lang="en-US"/>
              <a:pPr>
                <a:defRPr/>
              </a:pPr>
              <a:t>9/2/2011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09A75EC-AF2A-42A8-96A8-CDBCECAAD25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file:///C:\workspace\github\presentasjon\Monty%20Python%20-%20Camel%20Spotting%20-%20YouTube.mp4"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jpe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runepeter@github.com/runepeter/camel-stuff.gi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50" name="Title 3"/>
          <p:cNvSpPr>
            <a:spLocks noGrp="1"/>
          </p:cNvSpPr>
          <p:nvPr>
            <p:ph type="ctrTitle"/>
          </p:nvPr>
        </p:nvSpPr>
        <p:spPr/>
        <p:txBody>
          <a:bodyPr/>
          <a:lstStyle/>
          <a:p>
            <a:r>
              <a:rPr lang="nb-NO" smtClean="0">
                <a:solidFill>
                  <a:srgbClr val="92D050"/>
                </a:solidFill>
              </a:rPr>
              <a:t>Camel spotting!</a:t>
            </a:r>
            <a:br>
              <a:rPr lang="nb-NO" smtClean="0">
                <a:solidFill>
                  <a:srgbClr val="92D050"/>
                </a:solidFill>
              </a:rPr>
            </a:br>
            <a:r>
              <a:rPr lang="nb-NO" sz="2000" smtClean="0">
                <a:solidFill>
                  <a:srgbClr val="92D050"/>
                </a:solidFill>
              </a:rPr>
              <a:t>Featuring:</a:t>
            </a:r>
            <a:endParaRPr lang="en-US" sz="2000" smtClean="0">
              <a:solidFill>
                <a:srgbClr val="92D050"/>
              </a:solidFill>
            </a:endParaRPr>
          </a:p>
        </p:txBody>
      </p:sp>
      <p:pic>
        <p:nvPicPr>
          <p:cNvPr id="2051" name="Picture 2"/>
          <p:cNvPicPr>
            <a:picLocks noChangeAspect="1" noChangeArrowheads="1"/>
          </p:cNvPicPr>
          <p:nvPr/>
        </p:nvPicPr>
        <p:blipFill>
          <a:blip r:embed="rId2" cstate="print"/>
          <a:srcRect/>
          <a:stretch>
            <a:fillRect/>
          </a:stretch>
        </p:blipFill>
        <p:spPr bwMode="auto">
          <a:xfrm>
            <a:off x="3657600" y="4114800"/>
            <a:ext cx="1524000" cy="1143000"/>
          </a:xfrm>
          <a:prstGeom prst="rect">
            <a:avLst/>
          </a:prstGeom>
          <a:noFill/>
          <a:ln w="9525">
            <a:noFill/>
            <a:miter lim="800000"/>
            <a:headEnd/>
            <a:tailEnd/>
          </a:ln>
        </p:spPr>
      </p:pic>
      <p:pic>
        <p:nvPicPr>
          <p:cNvPr id="2052" name="Picture 2" descr="Bjørn Nordlund"/>
          <p:cNvPicPr>
            <a:picLocks noChangeAspect="1" noChangeArrowheads="1"/>
          </p:cNvPicPr>
          <p:nvPr/>
        </p:nvPicPr>
        <p:blipFill>
          <a:blip r:embed="rId3" cstate="print"/>
          <a:srcRect/>
          <a:stretch>
            <a:fillRect/>
          </a:stretch>
        </p:blipFill>
        <p:spPr bwMode="auto">
          <a:xfrm>
            <a:off x="1905000" y="3352800"/>
            <a:ext cx="1219200" cy="1828800"/>
          </a:xfrm>
          <a:prstGeom prst="rect">
            <a:avLst/>
          </a:prstGeom>
          <a:noFill/>
          <a:ln w="9525">
            <a:noFill/>
            <a:miter lim="800000"/>
            <a:headEnd/>
            <a:tailEnd/>
          </a:ln>
        </p:spPr>
      </p:pic>
      <p:sp>
        <p:nvSpPr>
          <p:cNvPr id="2053" name="AutoShape 4" descr="data:image/jpg;base64,/9j/4AAQSkZJRgABAQAAAQABAAD/2wCEAAkGBhQQEBAREBAVEhQUFBUWFRUWFRQSFBcUFRQWFxUUFBQXHCYgFxojGRQXHy8gIycpLC0sFR4xNTAqNSYrLCkBCQoKBQUFDQUFDSkYEhgpKSkpKSkpKSkpKSkpKSkpKSkpKSkpKSkpKSkpKSkpKSkpKSkpKSkpKSkpKSkpKSkpKf/AABEIAKkAoAMBIgACEQEDEQH/xAAcAAABBQEBAQAAAAAAAAAAAAACAQQFBgcAAwj/xAA7EAABAwIDBgQDCAECBwAAAAABAAIRAwQFEiEGMUFRYXETIoGRBzKxI0JyocHR4fAVUrIUJGJjc4LS/8QAFAEBAAAAAAAAAAAAAAAAAAAAAP/EABQRAQAAAAAAAAAAAAAAAAAAAAD/2gAMAwEAAhEDEQA/ANdCWFwCKEHBLC4BKEHAJV0Kq7ebYCypinT1r1QcnJjdxqH9EB7Vbb07Rr6dL7WuB8o+VhI0L3cO29Y+6gXlznPLnvcC46kmf5XpSpuJOZ0zJJcd5OpJPEpvWr+G4Q4f3ugcXFz4EZJPccOfdR5xJrzGoOsHrv1Ti4vm6E+aQZ7H9VXbm8AcSBxQWaoGmnqIPvPdNaNTKRxb0TWnd+IG5YDhplnf0/vNeljRzHK4wdd/KdED9tVrwdNTz/bmnuz+OVsPrtqUy59IHz0pLQ4HodAeqYmgKbTrq0xB5EpsHFxcC7XUb93RBvWz+01C+ZnoPkiMzDo9v4h+o0UqQvnbBcVrWNw24o6lsh7CYD2feaT6LdNmtoqd/btrUtOD2H5mPG9p+vZBJwkhGUKACkhEQkKD0CULgihBwSwuAShB25YLtBduvbuvVLtMxAJ4U26Na0dvqtq2jxVtra16zjGVhy9XnRgA/EQsCouynR2p9dY1gf3cg52JeF5Q2AN54lR9zT8UyxuvSTHtx6KWtMHNd2UDXeSdTH0Ct2HbMtotMN/dBm4wt4+YZZHFNH4ec0kLXHYUHjVqa3WyYIgDVBllRpBkaI/8g7Tnz6K04pss5hmCVA17Ag6tMIG4xEuMuk/xr6p3dVw6Kg0c6Mw6bp/L81H16JGoBHJeZcdNI03eyCbp1M7CRyM+i9dmtqqthcsqUycs/a050qM4z14g81HW1wGAN57+3JA6lmeXHTXd0QfTGH4gy4pMrUnZmPEtP6HkRy6L3KzX4N4sSLi1cdGkVGD8Wj49QD6laWUAFIURQlB6IgkCIIFCIIQiCDJviRtCa93/AMGDFOgQXR96q4cegBj1KgnUmMEaTun9FA4liD6t7dVXaF1ap75oj0ACkcOf4ldjSZya+qC6YNYikyY1MSVN0jO9RlJ2gUjRO5A4axehYlpJXOQNbi0DxqAVXcU2Xa6SArUXIDB3oMuutmnAxCja+zr9dFrlSxaRuUdeYaI0CDI7jDXMgkJq9xHm4HT1WhYjhuadFQ76madR1MjiD/IQWr4U3Z/ylID77Kgd2yz7aLdSsB+GAc3F7aOLKg/9Sw7uq38oAKQoihKD0CIIQiCAgue+ASdwBPsuUbtLiPgWtZ41dlLWDm9who9zKD5zvbmXEf8Ace/3JKm9kbfzPqHiSqtVtnMrPpv+YGDy110Vz2ebENHJBb7cp+x2gUVRdCk6BkIHTK8cUNS4KEU0ZooPE3RStuOqPwAvN9Hkgctuea8a9WU3qUivJ7oCBjfDeVRNpmBtdjyPmbHqD/Ku18/RU/almYNPIH+/kg9fhyXHFrVtMTlLy48m5DJW/FfPnworObi9AD7zajXdss/oF9BlAJQlEUJQegRBCEoQEqJ8T67nCjQG4hzjBjUkMb+WZXsKlbZUw66ZI3UQfao6fqEGRY5hbqdzT3mWNgnid0en6q3YBYZGEnfu/dM8TuA+qxzh8hdHdWGwZ9m3tPugKiyeyk7dzWjeoC+rtZJc4R3UBdbVUBLRUPpJ+iDSGXLeYSOuAsdfjzc0suHHuHBWLCdpDGr8yC/NqBE0gqvUMYBG9ehxbqgm6qYXLFFv2opsPmcvejjtKr8rwTy4oGOIugqrY7cCHN6R9ZVlxQ6gql4xU+0f7e4hBb/gnhbX3Nzcu1dTY1jehfOY+zY9VsZWa/A22i1uanF1YN9GsH/0VpJQIUJSlIUBhKEISoDCq+19vFW3qRIy1KZ92vH+1ys8qK2otXVLZ3hiXsLagHE5fmA6lshBlG0bQw0WREuc6eYjcrDaDytjkFB7W37Xst6jdRJ17xAPL+FOYU7M1vYIBu8Lp1T56c+gj2MT7KJuMBoNkeCPQSPUK3Mt01urIOkQgoVxg1MZsjA2dNAR9V2F7LEa69+HorrSwVg1IJ7nT2Xq+mAd0IGFrgLPDJO9VXG3VGT4YlX+u3LS9CoF1sHaESgoP/NGCGh44gj+VIWmMhkf8RbGn/1DUKwuw/K7QQO0j2XubHOILQe4QM2PDw1zHS3vIhQN/YeJVLd8ukqzCzbTByty8/3UNYW7n3FVzdTIYz8biBu9kGn/AAxsfCsd0ZqjiOwhv1aVbCm+H2Yo0qdJu5jQ32Gp917lAhQlKUJQHKJAiCAgUqFKCgqG2uxlKrb3FSmBTeGmo6PkcW6klvA9Qq3htcMa0HkPotFx+mXWly1upNGoAOuUrK88spkb9PTugsf+Sgb0zusfDASYVcxHEDThoBJO4LwsLd9Rwc/0HAILLYY1UrvgNyN3yd5T+tUMgHVQtV5ptluhG7+8l42m04c4CoMrh6j0KCzX4+zidwUNReNTEwvWriucEhMW3zQC0EE9EEvSqMcAQQV7+EIVRdcGk7MCYO8KZtMRzAGUHYo3KCei8PhjbeNcy4SKeaqeWY+Vn6n0QYxWLmODRLj5QOrtB9Vo+zWAss7dlJrRmyjO7i58aknvKCVlIVyRByElKShJQFKUFDKUIDBSoAUsoCIkLG6lN1GrXt36upvME8Wky1w9FscrJPilU8LEKb2iJosz9fM4D6IGl1QzhtRu9sj33phc3degDVbTFRgHmAkOA59k6wy8BMT5Xbu/JTFGlHl3hBG2uOio2XUXNEAk8IPGR3XldWdKoJY7KVLWtr4XiimzOHDSnIEc8pPDjCeC3taoe57RTMx5vIRHET/dEFTGHv3eJI7pza4eGa5vfkrA/AaFMMPiHWJ8w104Qq5jWGeNlp0yQwzmdJneYAQet09h8ucE9DK8rOi5jyAZbE9tf2Ti1wGnRY1rGxHHiTzlHVcGyNzRq4/QIJDALTxru2byearvw0xIn1yj1WpFVLYDCyKbrp4g1QBTHKiNR6uOvsrYUHJCulDKBUJXEpECopQJUBgrpQptimKMtqNSvVdlZTaXOO89gOJJQPQVke3VVt1f12NIPh0mMkf6gTOvQuUVjXxirXJNO3YabXGJkh0HT5hqmezBzXFRp4sn2I/dAOHAtlupcw/0q5WZzsniq3f2ppu8RvYjm1S+zd2HAt9uxQPKnOSCEFS8cdHhrx1AP1T+4s51CjbizcP4QHTqCIDG9NF7+FxO9NrakRvTt/lElBH4ld+G3QiT/ZVUvbg1KVR25gBA6nmfdPMXuDUflB+b8mj90yxtwZbuaOjRG7XRA/wb4n3dvTbSp+HVZTEBrwfEDBwJBE6cVbcF+L3jVqdKrammHuDczXh0F2g0iYlY+SGuY4gxGpHzCDoVadicCNzfUhkMMcKjngA0yGmZ6E6buKDe5SErpSSg4pCuJQkoClKglLKA5UTtVhBu7OvQaQHPb5SdRIIIn2hSkpZQfNmIWLreo2nUY5pDoOaGnQj7o+Ue8qRwK68O7YToHS333fmtV2y+HtK/+1a40q4Gj97TG4Pb+o/NZNj2C1rSqWVWFrgZa77pjix3FBea9CR3UA5rraqHtHknUctfopfB78XFFj+O49xvXvc2sjdKB5h+KNe0Gf7zTms8b5VPqWrqTpYYHLh/COjjLxoWk9oQWsRChNosVFNhbz/uiaVsdcBAaZ66D8lC1KTnvzvJcf7oEHrZUy6XneT7DdCidprgOcyk3cNT34KWuLkMbOmir2GYfVvK+Wiwve7gOAHEngEAULZ9SpSZSaXvcSA0CZmND0W87F7Jsw+hlA+0fBqEGRP+lvQSU32J2LZY0w54a6u4eZ2/KD9xh+pVolByQrpSSgWUJXFIg4FLKRKECylBQpUBJtf4dSrsyVqbajeTgD69F7pSgrNLYGhSLvALqYcZyzmbPSdQmd7gtSiJIzN5jX3CuQSVdx7IM3uLQFRlTDoO5Wa53u7pjVQQjrXom1ZoEqarKOutxQQ1tglW/rChQHVzj8rG83Fa3snsjSw+lkpjM8jz1CPM48ujeiiPhp8l1/5G/wC1XNAspFy5AkrpXJECLkq5B//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latin typeface="Calibri" pitchFamily="34" charset="0"/>
            </a:endParaRPr>
          </a:p>
        </p:txBody>
      </p:sp>
      <p:pic>
        <p:nvPicPr>
          <p:cNvPr id="2054" name="Picture 6" descr="http://profile.ak.fbcdn.net/hprofile-ak-snc4/41660_551631775_5085_n.jpg"/>
          <p:cNvPicPr>
            <a:picLocks noChangeAspect="1" noChangeArrowheads="1"/>
          </p:cNvPicPr>
          <p:nvPr/>
        </p:nvPicPr>
        <p:blipFill>
          <a:blip r:embed="rId4" cstate="print"/>
          <a:srcRect/>
          <a:stretch>
            <a:fillRect/>
          </a:stretch>
        </p:blipFill>
        <p:spPr bwMode="auto">
          <a:xfrm>
            <a:off x="5791200" y="4267200"/>
            <a:ext cx="1150938" cy="1219200"/>
          </a:xfrm>
          <a:prstGeom prst="rect">
            <a:avLst/>
          </a:prstGeom>
          <a:noFill/>
          <a:ln w="9525">
            <a:noFill/>
            <a:miter lim="800000"/>
            <a:headEnd/>
            <a:tailEnd/>
          </a:ln>
        </p:spPr>
      </p:pic>
      <p:sp>
        <p:nvSpPr>
          <p:cNvPr id="2055" name="TextBox 6"/>
          <p:cNvSpPr txBox="1">
            <a:spLocks noChangeArrowheads="1"/>
          </p:cNvSpPr>
          <p:nvPr/>
        </p:nvSpPr>
        <p:spPr bwMode="auto">
          <a:xfrm>
            <a:off x="1905000" y="4876800"/>
            <a:ext cx="1828800" cy="276225"/>
          </a:xfrm>
          <a:prstGeom prst="rect">
            <a:avLst/>
          </a:prstGeom>
          <a:noFill/>
          <a:ln w="9525">
            <a:noFill/>
            <a:miter lim="800000"/>
            <a:headEnd/>
            <a:tailEnd/>
          </a:ln>
        </p:spPr>
        <p:txBody>
          <a:bodyPr>
            <a:spAutoFit/>
          </a:bodyPr>
          <a:lstStyle/>
          <a:p>
            <a:r>
              <a:rPr lang="nb-NO" sz="1200">
                <a:solidFill>
                  <a:schemeClr val="bg1"/>
                </a:solidFill>
                <a:latin typeface="Calibri" pitchFamily="34" charset="0"/>
              </a:rPr>
              <a:t>Bjørn Nordlund</a:t>
            </a:r>
            <a:endParaRPr lang="en-US" sz="1200">
              <a:solidFill>
                <a:schemeClr val="bg1"/>
              </a:solidFill>
              <a:latin typeface="Calibri" pitchFamily="34" charset="0"/>
            </a:endParaRPr>
          </a:p>
        </p:txBody>
      </p:sp>
      <p:sp>
        <p:nvSpPr>
          <p:cNvPr id="2056" name="TextBox 7"/>
          <p:cNvSpPr txBox="1">
            <a:spLocks noChangeArrowheads="1"/>
          </p:cNvSpPr>
          <p:nvPr/>
        </p:nvSpPr>
        <p:spPr bwMode="auto">
          <a:xfrm>
            <a:off x="4038600" y="5257800"/>
            <a:ext cx="679994" cy="276999"/>
          </a:xfrm>
          <a:prstGeom prst="rect">
            <a:avLst/>
          </a:prstGeom>
          <a:noFill/>
          <a:ln w="9525">
            <a:noFill/>
            <a:miter lim="800000"/>
            <a:headEnd/>
            <a:tailEnd/>
          </a:ln>
        </p:spPr>
        <p:txBody>
          <a:bodyPr wrap="none">
            <a:spAutoFit/>
          </a:bodyPr>
          <a:lstStyle/>
          <a:p>
            <a:r>
              <a:rPr lang="nb-NO" sz="1200" dirty="0" smtClean="0">
                <a:solidFill>
                  <a:schemeClr val="bg1"/>
                </a:solidFill>
                <a:latin typeface="Calibri" pitchFamily="34" charset="0"/>
              </a:rPr>
              <a:t>Eric Idle</a:t>
            </a:r>
            <a:endParaRPr lang="en-US" sz="1200" dirty="0">
              <a:solidFill>
                <a:schemeClr val="bg1"/>
              </a:solidFill>
              <a:latin typeface="Calibri" pitchFamily="34" charset="0"/>
            </a:endParaRPr>
          </a:p>
        </p:txBody>
      </p:sp>
      <p:sp>
        <p:nvSpPr>
          <p:cNvPr id="2057" name="TextBox 8"/>
          <p:cNvSpPr txBox="1">
            <a:spLocks noChangeArrowheads="1"/>
          </p:cNvSpPr>
          <p:nvPr/>
        </p:nvSpPr>
        <p:spPr bwMode="auto">
          <a:xfrm>
            <a:off x="5638800" y="5486400"/>
            <a:ext cx="1506538" cy="276225"/>
          </a:xfrm>
          <a:prstGeom prst="rect">
            <a:avLst/>
          </a:prstGeom>
          <a:noFill/>
          <a:ln w="9525">
            <a:noFill/>
            <a:miter lim="800000"/>
            <a:headEnd/>
            <a:tailEnd/>
          </a:ln>
        </p:spPr>
        <p:txBody>
          <a:bodyPr wrap="none">
            <a:spAutoFit/>
          </a:bodyPr>
          <a:lstStyle/>
          <a:p>
            <a:r>
              <a:rPr lang="nb-NO" sz="1200">
                <a:solidFill>
                  <a:schemeClr val="bg1"/>
                </a:solidFill>
                <a:latin typeface="Calibri" pitchFamily="34" charset="0"/>
              </a:rPr>
              <a:t>Rune Peter Bjørnstad</a:t>
            </a:r>
            <a:endParaRPr lang="en-US" sz="120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0" y="2667000"/>
            <a:ext cx="6248400" cy="369332"/>
          </a:xfrm>
          <a:prstGeom prst="rect">
            <a:avLst/>
          </a:prstGeom>
          <a:noFill/>
        </p:spPr>
        <p:txBody>
          <a:bodyPr wrap="square" rtlCol="0">
            <a:spAutoFit/>
          </a:bodyPr>
          <a:lstStyle/>
          <a:p>
            <a:r>
              <a:rPr lang="nb-NO" dirty="0" smtClean="0"/>
              <a:t>git reset --hard v3 (changing configuration to production)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nb-NO" smtClean="0"/>
              <a:t>hmmm</a:t>
            </a:r>
            <a:endParaRPr lang="en-US" smtClean="0"/>
          </a:p>
        </p:txBody>
      </p:sp>
      <p:sp>
        <p:nvSpPr>
          <p:cNvPr id="8195" name="Content Placeholder 2"/>
          <p:cNvSpPr>
            <a:spLocks noGrp="1"/>
          </p:cNvSpPr>
          <p:nvPr>
            <p:ph idx="1"/>
          </p:nvPr>
        </p:nvSpPr>
        <p:spPr/>
        <p:txBody>
          <a:bodyPr/>
          <a:lstStyle/>
          <a:p>
            <a:pPr>
              <a:buFont typeface="Arial" pitchFamily="34" charset="0"/>
              <a:buNone/>
            </a:pPr>
            <a:endParaRPr lang="nb-NO" sz="2800" smtClean="0"/>
          </a:p>
          <a:p>
            <a:pPr>
              <a:buFont typeface="Arial" pitchFamily="34" charset="0"/>
              <a:buNone/>
            </a:pPr>
            <a:endParaRPr lang="nb-NO" sz="2800" smtClean="0"/>
          </a:p>
          <a:p>
            <a:pPr algn="ctr">
              <a:buFont typeface="Arial" pitchFamily="34" charset="0"/>
              <a:buNone/>
            </a:pPr>
            <a:r>
              <a:rPr lang="nb-NO" sz="2800" smtClean="0"/>
              <a:t>1,5 sekunder X 1000 = 1500 sekunder = 25 minutter</a:t>
            </a:r>
          </a:p>
          <a:p>
            <a:pPr>
              <a:buFont typeface="Arial" pitchFamily="34" charset="0"/>
              <a:buNone/>
            </a:pPr>
            <a:endParaRPr lang="nb-NO" sz="2800" smtClean="0"/>
          </a:p>
          <a:p>
            <a:pPr algn="ctr">
              <a:buFont typeface="Arial" pitchFamily="34" charset="0"/>
              <a:buNone/>
            </a:pPr>
            <a:r>
              <a:rPr lang="nb-NO" sz="2800" smtClean="0"/>
              <a:t>(det finnes maling som tørker raskere)</a:t>
            </a:r>
            <a:endParaRPr lang="en-US" sz="28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1600200"/>
            <a:ext cx="8229600" cy="1143000"/>
          </a:xfrm>
        </p:spPr>
        <p:txBody>
          <a:bodyPr/>
          <a:lstStyle/>
          <a:p>
            <a:r>
              <a:rPr lang="nb-NO" smtClean="0"/>
              <a:t>Løs det!</a:t>
            </a:r>
            <a:endParaRPr lang="en-US" smtClean="0"/>
          </a:p>
        </p:txBody>
      </p:sp>
      <p:sp>
        <p:nvSpPr>
          <p:cNvPr id="9219" name="AutoShape 2" descr="data:image/jpg;base64,/9j/4AAQSkZJRgABAQAAAQABAAD/2wCEAAkGBhQQEBQUEBQVFBQUFBUUFxcUFBQUFBUUFBQVFRQUFBUXHCYeFxkkGRcUHy8gIycpLCwsFR4xNTAqNSYrLCkBCQoKDgwOGg8PGjUfHR8qLCwsLCwsLCkpLCksKSkpLCosKSwpLSkpKSksKSkpKSksKSksKSwpKSwsKSkpKSwpLP/AABEIAOAA4AMBIgACEQEDEQH/xAAcAAACAgMBAQAAAAAAAAAAAAAAAQIGAwUHBAj/xAA/EAACAQICBQkECAYCAwAAAAAAAQIDEQQSBQYhMUETUWFxgZGhscEHIlLRFBYjMkJikuEVQ1NUgvCDojNEcv/EABoBAQACAwEAAAAAAAAAAAAAAAABAwIEBQb/xAAuEQACAgEDAwEHBAMBAAAAAAAAAQIRAwQSURMhMQUUIkFCUmGRMnGBobHR8BX/2gAMAwEAAhEDEQA/AO4gAAAAAAAAAAAK5XNN694bCtxbdSa3xhts+ZyexGMpKPdlmPFPI9sFbLIBzat7YLP3cPddNTb4RIw9sfPh+6p84lXtGPk3f/L1VXt/tf7Olgc+Xtepr71Ca6pxfojPS9rmGe+nVXZF+pPXx8mD9O1K+Rl6Ap0falhOPKr/AAv5Mzw9peCf8yS66cvRGXVhyVvR6hfI/wAFqArUfaJgX/O74TXoZPr9gv7iP6Z/InqQ5MfZc30P8MsIGgWveC/uId0vkTWu2C/uKfj8hvjyY+z5fpf4ZvANNHXDBv8A9il+oz0tY8NL7tek/wDkj8yd0eSHhyLzF/g2QGOnWjJXi1Jc6aa8CZkVDAAAAAAAAAAAAAAAAAAAAhWqKMW3uSu+wAqvtB1heHoZKcss573xUejmvznGq+Ibb6S06+6RdWrt47epcF3FQkczUSuf7HtPStOseBS+LI3DMDEyg6xOVS5FS2kRoEE51bkcxG40ANyJRqGNsLkgm5ByhAYBLlCSqMxDRAN3ofTVWjJSpzlF9D81xOr6ra4rEJQq2jU4PdGfyZxOi9pa9FSajF8bF+LI4s5+v0OPNC2qfJ2m4yv6sae5aOSo/tIrf8S5+ssB0k7Vo8VkxyxycZAAASVgAAAAAAAAAAAafWXFZaWVb5u3Yt/obcqetmJ9+3wx89vyDLMSuSRyzWOvmry6NhqGj1Y2rmnJ87fmWHQ+rNGWF5fEzlFNv7u618q4NvacpRc5No908sdNiju+yKkRsXD6qYetsw2Ji5cIzW191n4Fax+j50KjhUVpLufSnxREoOPczxamGV0vPD7M8lgsZqGHlOSjFNybskt7fMZ8foupQllqwcW1dXttXRYxp1Zc5xvbfc8QEkjJLDSUVJxeV7nZ2fU9xFEtowgiQOm1vTV+fYSCLAyck7Xs7br22d5FICyNhpHqoaOqVNsKc5LnjFteCIV8FOn9+Mo//UWvMUzFTi3V9xUltLVgFaK6kVegtpa8KvdXUvInH5J1H6DY4TEOnJSi7NO6OkaI0iq9JTW/dJc0lvRzGBYNVtJ8lVUW/dnsfRL8L9O03sUqdHmfUMG+O5eUXwBDNk88AAAAAAAAAAABznW3Gf8All1peR0HFVcsJPmi34HKNbK9qdudleR1Fm9oYb8yX3KTLazomJo0YYCjTxMpQi1HbHfmtm5t20502bHS2sNTEwhGeVKG6ytfZa77jQxzUYvlnrNVp5ZpQp0k7fP2N1hMFgaU41FiZPK8yjl23W1bkajWXSyxVfNBbLKMed2vt67s1Bu9WcfQoSdSupSmvuJJNX5+sbt3uvsiHh6V5e85JUjeaI0bHR9H6RXV6slaEfhvw6HzvhuHp9/TcDGul79NvMlw4SXVuZrauvtdybWTLwi43sua+9mz0JrgqzlTxKpwjKLV0sqfBp3fMXqcJe4n2OfPDqIvryjck77P4cVRRYradSnQo/RqWHrWXKQUYr8yindPg7s59Tw0PpKgpJw5RLNwy5t/cbrXrSKlWpqnJPJHfF3s27711Irxy2RbNnVwefJjgu3l3/g1WO0FOhiI0pK6lJKL4Si2lc3PtBqLPSgkllg33uyXcj36vaap4uMIYm3K02pQk9ma3G/PzriabWusq2OypqyyQvfZ07e1mTUVB7fiyuE8k88VkXeCd8P7nv1jSpaOw9O1nLL4Ru/Fo8mgdC0qdB4rErNFfchwbvZN8+3gZ9fMSpSpU4NNQi27O9r2S8ES0XpOhiMKsNiJcm4/dlw2O6d/Rkuuo/suxXHetMmr96VuvNNnhxOvVZ7KSjTityjFPzPPjtb61ai6dRQae+WXb2cF1nu+pdO93iqWXnur+Z5dMYfB0qeSi5VKt9s7+709DMGppNt/2bWL2ZyShC3zT7fu2ajCRvJdZaqC2Fc0ZD30WSkVQOhqX2SM8D00meeBnpmwjk5PB0TQuP5ajGT3r3ZdaNgVPVDF2nKD3SV11r9vIthtxdo8vnhsyNAAAZFIAAAAAAAa7T9bLQl02RyXW6rdxR0zWqtaMI9b9Pmcn1jqZqvVsNfUP3TtekQvLfBo2Im0KxoHrbIASYmKFiaAYkBYXBjACxJgxisSQPMxDBAgENIEicIkMzibHRNPb1I31M1Oiaey/OzbwM4GvqH3M0DNAwwPRBGwjmZDY6Ir5KsJc0lfqex+Z0A5vRR0PB1c1OD54p+BsQ8HC1q95MzAAFhzwAAAAAEAVDW3EfaP8sV82cn0nXcpuXBsvOu+kbOpbfKTivIpmkstOnFcWu00dTK+3B6r0jHtjufxPAqyYzxrFWMix8eMV3tGish6BwPTlFYxfTIczXaTWIh8Ul2Jme9GG1ksgZBcrH412pjU/wA0fEnciNoOAshPN0x7wu+jvJ3IimRyCyE7vo70F+rvG5DayGUaiPN1d44r80V1jcidrEomajTvvMrwCUMyq03+VN5u5oWFpuTSuYtmcKfc3GDp2ij3RR5KMbJLmPZAviaWbyZoGemjBBHppouic/Iemii6aBq3oxXwtx9fUp1BFp1al7kl+a/p6F8DjatXE3QABacwAAAAMeIqZYSlzJvuRkNZrHiOTw1Rvmt3/tcMmKt0cj1kxXKYhR4R95+bKnpHGOpNvhfZ1Gwx2Ovyk+M20urj6GjntOPmluZ77R4unBLhCbE2MCijcsVwuOwWJoncCkSzEUhtEULJ57i5RkUCFCyWcTrMQxRO4fKByjINBYiiUzJGsbbRuNtJGlR6KE7Mjw7Rn2aov845oKS6yVJni1bxfKU3B9h6qGy65mb0XdM5WVNXF/A9cEemkjzwPTRNiJzch7aC2Fp1dhanf/eLKsnaJcNCwtS/3mLo+Tj6p+7/ACbAAAtOaAAAAFP9p2P5PCZVvnK3h+5b2ct9rmOvWpUl+GOZ9r/YqzOoM3dBj6meK/k5xjJblzI8kjNXd2zE0clq2e6j2RGwrEhWFCxAx2CxFE2IEOwNChZFoZILE0LEwHYLEULEgQ7ARRNiJxYgRi0WRZutA47k6kebcy111ap0SSZQ8POzLnQrZ6FOfGLyv0LsMu1FGpj3UuexsaR7KKPFRZ76KN6Jws3Y9tOF7Lna8y56Ojamu3zKhhleUev0Lnho2hHqRfA4eqfhGUAAsNIAAABHD/aBjuVx1Z8ItQX+Ks/U7bXqqMZSe6KbfYrnztpPEOpOcnvlKUu9mrqX2SO36NC8kpcI1kiLMqiRcTRPVWY7BYnlDKCLINCMmUVhRNkEFjJlFYgWRyhYk4hYCyAx5R2BNkLDsOwNChZFjCxKxFGSZKDLNoDEXpzpvmzLs3+BWIo2mia+WafZ2MhdpWWSW+NFwwU7xRtcOjSaNnvRvMIjexnntWtrZs8BG812/IuUVZFS0RC9Tu8y3G1A89qX7wAAGZqgAAAabXDF8lga8uORxXXK0fU4JiDsntQxGXBJfHUiuxJv0OM1HtNDUu5Ueo9GhWJy5ZjyiaJiNc7NkMoZSdgsBZDKGUyWFYCyGUHEnYGhQsgoCymSw2hQsxZQcTJYLCibMWUMplyiygmzHlCxkyjsQTZBRM2HlZkFEyRRi0XQkWjRNb3l0otGDKTo2ra3Qy7YB3XYbWB2cf1KNdzfaAhefavBFnK/q7Da31v0LAb0fB5TO/fYAAGRQAAABz/2uVvs6EeeU5dyS9TlMt50n2uVftKMeaEn3yt6HNmc7N+tnr/TFWnX/fETQrEmgKjoCAYIAQWHYABBYYABYRIACNgsSYWJJEKxICARSCwx2BIIkkKxKJiyyLPfgZl60PK8E+goOFkXbV2pen1MtwPuafqKvHZeNXado9nm7m5NboKNqfd5GyOkvB4rK7mwAAJKwEMUnZAHJPajis+Lt8FNR7drfn4FGLnrrgakqrqWumuHB3e8qTo9Bzcv6mey0DXQikzDYDJyYnArNwgBPIGQAgBPKGUAgOw7DykgjYCeUMpAIASSFYkkQWJZQsARAlYLAkSJRFYkkQZIzYd7S46rzupLqKbS3ls1Ul9pbnt5onG6mV6xXgZ1PRUbU+09h58DG1OPVfvPQdRHgpeQAAJIAjPcyQmgCp1IHmqYKD3xT7Pmi2vR9P4UQloqm/w+LMWkyxTa8FNlomm99OH6UY56Cov+XH9KRdHoenzPvIfwOn+bvXyI2Lgs68uWUl6v0P6ce4hLVig/5cV1XLs9Aw55eBCWr0fifciOnHgyWpyL5mUiWqdD4P8As/mQep1B7lJf5F4+ry4S/wCv7kfq+/iXcyOlHgzWsyr5mUX6m0U9ub9X7EpamUX8S/y/Yuj1fn8UfEHoOf5e8dKHBPtub6mUWeo9PhKa7mY5ajR3Z33IvctCTW5L9RB6HqfDbqaZj0YcGa1+f6igT1FfCou2P7mN6jz+OPdI6B/Cqi/DLzIywE9zhLuZHQgWL1LPyc9nqRUW6UPH5GN6l1vy/q/Y6H9DkvwvuZH6M/h8COhEzXqmZcHOnqfX+FfqRjnqrXX4L9Ukzo/JPmt4XCNPs/3pI9njyZr1XLwjm31Zr/034fMh/AK39OXcdNdL/XuJwp9RD065LF6vk4RzKGgq39Of6WW7VfQE6clUns2bI8e0ssKfQeyhHcTDTpO7MM/q2TJBwqrNxRjaKXQiYkM2jhgAAAAAAAAAAAAAAAAAAAAAAAAAAAAAAAAAAAAJxRF0Yvgu5EwAMX0aPwx7kL6JD4Y9yMwAGH6JD4V3DWGit0UZQAAAAAAAAD//2Q=="/>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latin typeface="Calibri" pitchFamily="34" charset="0"/>
            </a:endParaRPr>
          </a:p>
        </p:txBody>
      </p:sp>
      <p:sp>
        <p:nvSpPr>
          <p:cNvPr id="9220" name="AutoShape 4" descr="data:image/jpg;base64,/9j/4AAQSkZJRgABAQAAAQABAAD/2wCEAAkGBhQQEBQUEBQVFBQUFBUUFxcUFBQUFBUUFBQVFRQUFBUXHCYeFxkkGRcUHy8gIycpLCwsFR4xNTAqNSYrLCkBCQoKDgwOGg8PGjUfHR8qLCwsLCwsLCkpLCksKSkpLCosKSwpLSkpKSksKSkpKSksKSksKSwpKSwsKSkpKSwpLP/AABEIAOAA4AMBIgACEQEDEQH/xAAcAAACAgMBAQAAAAAAAAAAAAAAAQIGAwUHBAj/xAA/EAACAQICBQkECAYCAwAAAAAAAQIDEQQSBQYhMUETUWFxgZGhscEHIlLRFBYjMkJikuEVQ1NUgvCDojNEcv/EABoBAQACAwEAAAAAAAAAAAAAAAABAwIEBQb/xAAuEQACAgEDAwEHBAMBAAAAAAAAAQIRAwQSURMhMQUUIkFCUmGRMnGBobHR8BX/2gAMAwEAAhEDEQA/AO4gAAAAAAAAAAAK5XNN694bCtxbdSa3xhts+ZyexGMpKPdlmPFPI9sFbLIBzat7YLP3cPddNTb4RIw9sfPh+6p84lXtGPk3f/L1VXt/tf7Olgc+Xtepr71Ca6pxfojPS9rmGe+nVXZF+pPXx8mD9O1K+Rl6Ap0falhOPKr/AAv5Mzw9peCf8yS66cvRGXVhyVvR6hfI/wAFqArUfaJgX/O74TXoZPr9gv7iP6Z/InqQ5MfZc30P8MsIGgWveC/uId0vkTWu2C/uKfj8hvjyY+z5fpf4ZvANNHXDBv8A9il+oz0tY8NL7tek/wDkj8yd0eSHhyLzF/g2QGOnWjJXi1Jc6aa8CZkVDAAAAAAAAAAAAAAAAAAAAhWqKMW3uSu+wAqvtB1heHoZKcss573xUejmvznGq+Ibb6S06+6RdWrt47epcF3FQkczUSuf7HtPStOseBS+LI3DMDEyg6xOVS5FS2kRoEE51bkcxG40ANyJRqGNsLkgm5ByhAYBLlCSqMxDRAN3ofTVWjJSpzlF9D81xOr6ra4rEJQq2jU4PdGfyZxOi9pa9FSajF8bF+LI4s5+v0OPNC2qfJ2m4yv6sae5aOSo/tIrf8S5+ssB0k7Vo8VkxyxycZAAASVgAAAAAAAAAAAafWXFZaWVb5u3Yt/obcqetmJ9+3wx89vyDLMSuSRyzWOvmry6NhqGj1Y2rmnJ87fmWHQ+rNGWF5fEzlFNv7u618q4NvacpRc5No908sdNiju+yKkRsXD6qYetsw2Ji5cIzW191n4Fax+j50KjhUVpLufSnxREoOPczxamGV0vPD7M8lgsZqGHlOSjFNybskt7fMZ8foupQllqwcW1dXttXRYxp1Zc5xvbfc8QEkjJLDSUVJxeV7nZ2fU9xFEtowgiQOm1vTV+fYSCLAyck7Xs7br22d5FICyNhpHqoaOqVNsKc5LnjFteCIV8FOn9+Mo//UWvMUzFTi3V9xUltLVgFaK6kVegtpa8KvdXUvInH5J1H6DY4TEOnJSi7NO6OkaI0iq9JTW/dJc0lvRzGBYNVtJ8lVUW/dnsfRL8L9O03sUqdHmfUMG+O5eUXwBDNk88AAAAAAAAAAABznW3Gf8All1peR0HFVcsJPmi34HKNbK9qdudleR1Fm9oYb8yX3KTLazomJo0YYCjTxMpQi1HbHfmtm5t20502bHS2sNTEwhGeVKG6ytfZa77jQxzUYvlnrNVp5ZpQp0k7fP2N1hMFgaU41FiZPK8yjl23W1bkajWXSyxVfNBbLKMed2vt67s1Bu9WcfQoSdSupSmvuJJNX5+sbt3uvsiHh6V5e85JUjeaI0bHR9H6RXV6slaEfhvw6HzvhuHp9/TcDGul79NvMlw4SXVuZrauvtdybWTLwi43sua+9mz0JrgqzlTxKpwjKLV0sqfBp3fMXqcJe4n2OfPDqIvryjck77P4cVRRYradSnQo/RqWHrWXKQUYr8yindPg7s59Tw0PpKgpJw5RLNwy5t/cbrXrSKlWpqnJPJHfF3s27711Irxy2RbNnVwefJjgu3l3/g1WO0FOhiI0pK6lJKL4Si2lc3PtBqLPSgkllg33uyXcj36vaap4uMIYm3K02pQk9ma3G/PzriabWusq2OypqyyQvfZ07e1mTUVB7fiyuE8k88VkXeCd8P7nv1jSpaOw9O1nLL4Ru/Fo8mgdC0qdB4rErNFfchwbvZN8+3gZ9fMSpSpU4NNQi27O9r2S8ES0XpOhiMKsNiJcm4/dlw2O6d/Rkuuo/suxXHetMmr96VuvNNnhxOvVZ7KSjTityjFPzPPjtb61ai6dRQae+WXb2cF1nu+pdO93iqWXnur+Z5dMYfB0qeSi5VKt9s7+709DMGppNt/2bWL2ZyShC3zT7fu2ajCRvJdZaqC2Fc0ZD30WSkVQOhqX2SM8D00meeBnpmwjk5PB0TQuP5ajGT3r3ZdaNgVPVDF2nKD3SV11r9vIthtxdo8vnhsyNAAAZFIAAAAAAAa7T9bLQl02RyXW6rdxR0zWqtaMI9b9Pmcn1jqZqvVsNfUP3TtekQvLfBo2Im0KxoHrbIASYmKFiaAYkBYXBjACxJgxisSQPMxDBAgENIEicIkMzibHRNPb1I31M1Oiaey/OzbwM4GvqH3M0DNAwwPRBGwjmZDY6Ir5KsJc0lfqex+Z0A5vRR0PB1c1OD54p+BsQ8HC1q95MzAAFhzwAAAAAEAVDW3EfaP8sV82cn0nXcpuXBsvOu+kbOpbfKTivIpmkstOnFcWu00dTK+3B6r0jHtjufxPAqyYzxrFWMix8eMV3tGish6BwPTlFYxfTIczXaTWIh8Ul2Jme9GG1ksgZBcrH412pjU/wA0fEnciNoOAshPN0x7wu+jvJ3IimRyCyE7vo70F+rvG5DayGUaiPN1d44r80V1jcidrEomajTvvMrwCUMyq03+VN5u5oWFpuTSuYtmcKfc3GDp2ij3RR5KMbJLmPZAviaWbyZoGemjBBHppouic/Iemii6aBq3oxXwtx9fUp1BFp1al7kl+a/p6F8DjatXE3QABacwAAAAMeIqZYSlzJvuRkNZrHiOTw1Rvmt3/tcMmKt0cj1kxXKYhR4R95+bKnpHGOpNvhfZ1Gwx2Ovyk+M20urj6GjntOPmluZ77R4unBLhCbE2MCijcsVwuOwWJoncCkSzEUhtEULJ57i5RkUCFCyWcTrMQxRO4fKByjINBYiiUzJGsbbRuNtJGlR6KE7Mjw7Rn2aov845oKS6yVJni1bxfKU3B9h6qGy65mb0XdM5WVNXF/A9cEemkjzwPTRNiJzch7aC2Fp1dhanf/eLKsnaJcNCwtS/3mLo+Tj6p+7/ACbAAAtOaAAAAFP9p2P5PCZVvnK3h+5b2ct9rmOvWpUl+GOZ9r/YqzOoM3dBj6meK/k5xjJblzI8kjNXd2zE0clq2e6j2RGwrEhWFCxAx2CxFE2IEOwNChZFoZILE0LEwHYLEULEgQ7ARRNiJxYgRi0WRZutA47k6kebcy111ap0SSZQ8POzLnQrZ6FOfGLyv0LsMu1FGpj3UuexsaR7KKPFRZ76KN6Jws3Y9tOF7Lna8y56Ojamu3zKhhleUev0Lnho2hHqRfA4eqfhGUAAsNIAAABHD/aBjuVx1Z8ItQX+Ks/U7bXqqMZSe6KbfYrnztpPEOpOcnvlKUu9mrqX2SO36NC8kpcI1kiLMqiRcTRPVWY7BYnlDKCLINCMmUVhRNkEFjJlFYgWRyhYk4hYCyAx5R2BNkLDsOwNChZFjCxKxFGSZKDLNoDEXpzpvmzLs3+BWIo2mia+WafZ2MhdpWWSW+NFwwU7xRtcOjSaNnvRvMIjexnntWtrZs8BG812/IuUVZFS0RC9Tu8y3G1A89qX7wAAGZqgAAAabXDF8lga8uORxXXK0fU4JiDsntQxGXBJfHUiuxJv0OM1HtNDUu5Ueo9GhWJy5ZjyiaJiNc7NkMoZSdgsBZDKGUyWFYCyGUHEnYGhQsgoCymSw2hQsxZQcTJYLCibMWUMplyiygmzHlCxkyjsQTZBRM2HlZkFEyRRi0XQkWjRNb3l0otGDKTo2ra3Qy7YB3XYbWB2cf1KNdzfaAhefavBFnK/q7Da31v0LAb0fB5TO/fYAAGRQAAABz/2uVvs6EeeU5dyS9TlMt50n2uVftKMeaEn3yt6HNmc7N+tnr/TFWnX/fETQrEmgKjoCAYIAQWHYABBYYABYRIACNgsSYWJJEKxICARSCwx2BIIkkKxKJiyyLPfgZl60PK8E+goOFkXbV2pen1MtwPuafqKvHZeNXado9nm7m5NboKNqfd5GyOkvB4rK7mwAAJKwEMUnZAHJPajis+Lt8FNR7drfn4FGLnrrgakqrqWumuHB3e8qTo9Bzcv6mey0DXQikzDYDJyYnArNwgBPIGQAgBPKGUAgOw7DykgjYCeUMpAIASSFYkkQWJZQsARAlYLAkSJRFYkkQZIzYd7S46rzupLqKbS3ls1Ul9pbnt5onG6mV6xXgZ1PRUbU+09h58DG1OPVfvPQdRHgpeQAAJIAjPcyQmgCp1IHmqYKD3xT7Pmi2vR9P4UQloqm/w+LMWkyxTa8FNlomm99OH6UY56Cov+XH9KRdHoenzPvIfwOn+bvXyI2Lgs68uWUl6v0P6ce4hLVig/5cV1XLs9Aw55eBCWr0fifciOnHgyWpyL5mUiWqdD4P8As/mQep1B7lJf5F4+ry4S/wCv7kfq+/iXcyOlHgzWsyr5mUX6m0U9ub9X7EpamUX8S/y/Yuj1fn8UfEHoOf5e8dKHBPtub6mUWeo9PhKa7mY5ajR3Z33IvctCTW5L9RB6HqfDbqaZj0YcGa1+f6igT1FfCou2P7mN6jz+OPdI6B/Cqi/DLzIywE9zhLuZHQgWL1LPyc9nqRUW6UPH5GN6l1vy/q/Y6H9DkvwvuZH6M/h8COhEzXqmZcHOnqfX+FfqRjnqrXX4L9Ukzo/JPmt4XCNPs/3pI9njyZr1XLwjm31Zr/034fMh/AK39OXcdNdL/XuJwp9RD065LF6vk4RzKGgq39Of6WW7VfQE6clUns2bI8e0ssKfQeyhHcTDTpO7MM/q2TJBwqrNxRjaKXQiYkM2jhgAAAAAAAAAAAAAAAAAAAAAAAAAAAAAAAAAAAAJxRF0Yvgu5EwAMX0aPwx7kL6JD4Y9yMwAGH6JD4V3DWGit0UZQAAAAAAAAD//2Q=="/>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latin typeface="Calibri" pitchFamily="34" charset="0"/>
            </a:endParaRPr>
          </a:p>
        </p:txBody>
      </p:sp>
      <p:pic>
        <p:nvPicPr>
          <p:cNvPr id="9221" name="Picture 6" descr="http://uv-blog.uio.no/wpmu/wp-content/blogs.dir/18/old-mediafiles/bilder/panic-button.jpg"/>
          <p:cNvPicPr>
            <a:picLocks noChangeAspect="1" noChangeArrowheads="1"/>
          </p:cNvPicPr>
          <p:nvPr/>
        </p:nvPicPr>
        <p:blipFill>
          <a:blip r:embed="rId2" cstate="print"/>
          <a:srcRect/>
          <a:stretch>
            <a:fillRect/>
          </a:stretch>
        </p:blipFill>
        <p:spPr bwMode="auto">
          <a:xfrm>
            <a:off x="3276600" y="2514600"/>
            <a:ext cx="3305175" cy="3295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2667000"/>
            <a:ext cx="8534400" cy="1477328"/>
          </a:xfrm>
          <a:prstGeom prst="rect">
            <a:avLst/>
          </a:prstGeom>
          <a:noFill/>
        </p:spPr>
        <p:txBody>
          <a:bodyPr wrap="square" rtlCol="0">
            <a:spAutoFit/>
          </a:bodyPr>
          <a:lstStyle/>
          <a:p>
            <a:r>
              <a:rPr lang="nb-NO" dirty="0" smtClean="0"/>
              <a:t>git reset --hard v4 (threads – transaction problems)</a:t>
            </a:r>
          </a:p>
          <a:p>
            <a:r>
              <a:rPr lang="nb-NO" dirty="0" smtClean="0"/>
              <a:t>git reset --hard v5 (jms concurrentConsumers – no timeout)</a:t>
            </a:r>
          </a:p>
          <a:p>
            <a:r>
              <a:rPr lang="nb-NO" dirty="0" smtClean="0"/>
              <a:t>git reset --hard </a:t>
            </a:r>
            <a:r>
              <a:rPr lang="nb-NO" dirty="0" smtClean="0"/>
              <a:t>v6 (timeout and compensating transaction - </a:t>
            </a:r>
            <a:r>
              <a:rPr lang="nb-NO" dirty="0" smtClean="0"/>
              <a:t>transaction problems</a:t>
            </a:r>
            <a:r>
              <a:rPr lang="nb-NO" dirty="0" smtClean="0"/>
              <a:t>)</a:t>
            </a:r>
            <a:endParaRPr lang="en-US" dirty="0" smtClean="0"/>
          </a:p>
          <a:p>
            <a:r>
              <a:rPr lang="nb-NO" dirty="0" smtClean="0"/>
              <a:t>git reset --hard </a:t>
            </a:r>
            <a:r>
              <a:rPr lang="nb-NO" dirty="0" smtClean="0"/>
              <a:t>v7 (removing on completion – final solution)</a:t>
            </a: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nb-NO" dirty="0" smtClean="0"/>
              <a:t>Fordeler, ulemper, konklusjoner</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endParaRPr lang="en-US" dirty="0" smtClean="0"/>
          </a:p>
        </p:txBody>
      </p:sp>
      <p:sp>
        <p:nvSpPr>
          <p:cNvPr id="10243" name="Content Placeholder 2"/>
          <p:cNvSpPr>
            <a:spLocks noGrp="1"/>
          </p:cNvSpPr>
          <p:nvPr>
            <p:ph idx="1"/>
          </p:nvPr>
        </p:nvSpPr>
        <p:spPr/>
        <p:txBody>
          <a:bodyPr/>
          <a:lstStyle/>
          <a:p>
            <a:endParaRPr lang="en-US" smtClean="0"/>
          </a:p>
        </p:txBody>
      </p:sp>
      <p:pic>
        <p:nvPicPr>
          <p:cNvPr id="10244" name="Picture 2" descr="http://graffletopia.com/images/previews/137/original.png?1250609325"/>
          <p:cNvPicPr>
            <a:picLocks noChangeAspect="1" noChangeArrowheads="1"/>
          </p:cNvPicPr>
          <p:nvPr/>
        </p:nvPicPr>
        <p:blipFill>
          <a:blip r:embed="rId3" cstate="print"/>
          <a:srcRect/>
          <a:stretch>
            <a:fillRect/>
          </a:stretch>
        </p:blipFill>
        <p:spPr bwMode="auto">
          <a:xfrm>
            <a:off x="1752600" y="2133600"/>
            <a:ext cx="523875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cstate="print"/>
          <a:srcRect/>
          <a:stretch>
            <a:fillRect/>
          </a:stretch>
        </p:blipFill>
        <p:spPr bwMode="auto">
          <a:xfrm>
            <a:off x="1143000" y="762000"/>
            <a:ext cx="6705600" cy="50292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cstate="print"/>
          <a:srcRect/>
          <a:stretch>
            <a:fillRect/>
          </a:stretch>
        </p:blipFill>
        <p:spPr bwMode="auto">
          <a:xfrm>
            <a:off x="1828800" y="228600"/>
            <a:ext cx="4857750" cy="6477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endParaRPr lang="en-US" smtClean="0"/>
          </a:p>
        </p:txBody>
      </p:sp>
      <p:pic>
        <p:nvPicPr>
          <p:cNvPr id="4" name="Monty Python - Camel Spotting - YouTube.mp4">
            <a:hlinkClick r:id="" action="ppaction://media"/>
          </p:cNvPr>
          <p:cNvPicPr>
            <a:picLocks noGrp="1" noRot="1" noChangeAspect="1"/>
          </p:cNvPicPr>
          <p:nvPr>
            <p:ph idx="1"/>
            <a:videoFile r:link="rId1"/>
          </p:nvPr>
        </p:nvPicPr>
        <p:blipFill>
          <a:blip r:embed="rId4" cstate="print"/>
          <a:srcRect/>
          <a:stretch>
            <a:fillRect/>
          </a:stretch>
        </p:blipFill>
        <p:spPr>
          <a:xfrm>
            <a:off x="3048000" y="2719388"/>
            <a:ext cx="3048000" cy="2286000"/>
          </a:xfr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endParaRPr lang="en-US" smtClean="0"/>
          </a:p>
        </p:txBody>
      </p:sp>
      <p:sp>
        <p:nvSpPr>
          <p:cNvPr id="17411" name="Content Placeholder 2"/>
          <p:cNvSpPr>
            <a:spLocks noGrp="1"/>
          </p:cNvSpPr>
          <p:nvPr>
            <p:ph idx="1"/>
          </p:nvPr>
        </p:nvSpPr>
        <p:spPr/>
        <p:txBody>
          <a:bodyPr/>
          <a:lstStyle/>
          <a:p>
            <a:endParaRPr 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endParaRPr lang="en-US" smtClean="0"/>
          </a:p>
        </p:txBody>
      </p:sp>
      <p:sp>
        <p:nvSpPr>
          <p:cNvPr id="18435" name="Content Placeholder 2"/>
          <p:cNvSpPr>
            <a:spLocks noGrp="1"/>
          </p:cNvSpPr>
          <p:nvPr>
            <p:ph idx="1"/>
          </p:nvPr>
        </p:nvSpPr>
        <p:spPr/>
        <p:txBody>
          <a:bodyPr/>
          <a:lstStyle/>
          <a:p>
            <a:endParaRPr 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endParaRPr lang="en-US" smtClean="0"/>
          </a:p>
        </p:txBody>
      </p:sp>
      <p:sp>
        <p:nvSpPr>
          <p:cNvPr id="16387" name="Content Placeholder 2"/>
          <p:cNvSpPr>
            <a:spLocks noGrp="1"/>
          </p:cNvSpPr>
          <p:nvPr>
            <p:ph idx="1"/>
          </p:nvPr>
        </p:nvSpPr>
        <p:spPr/>
        <p:txBody>
          <a:bodyPr/>
          <a:lstStyle/>
          <a:p>
            <a:endParaRPr 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nb-NO" smtClean="0"/>
              <a:t>Alternativer?</a:t>
            </a:r>
            <a:endParaRPr lang="en-US" smtClean="0"/>
          </a:p>
        </p:txBody>
      </p:sp>
      <p:sp>
        <p:nvSpPr>
          <p:cNvPr id="14339" name="Content Placeholder 2"/>
          <p:cNvSpPr>
            <a:spLocks noGrp="1"/>
          </p:cNvSpPr>
          <p:nvPr>
            <p:ph idx="1"/>
          </p:nvPr>
        </p:nvSpPr>
        <p:spPr/>
        <p:txBody>
          <a:bodyPr/>
          <a:lstStyle/>
          <a:p>
            <a:endParaRPr lang="en-US" smtClean="0"/>
          </a:p>
        </p:txBody>
      </p:sp>
      <p:pic>
        <p:nvPicPr>
          <p:cNvPr id="14340" name="Picture 2"/>
          <p:cNvPicPr>
            <a:picLocks noChangeAspect="1" noChangeArrowheads="1"/>
          </p:cNvPicPr>
          <p:nvPr/>
        </p:nvPicPr>
        <p:blipFill>
          <a:blip r:embed="rId3" cstate="print"/>
          <a:srcRect/>
          <a:stretch>
            <a:fillRect/>
          </a:stretch>
        </p:blipFill>
        <p:spPr bwMode="auto">
          <a:xfrm>
            <a:off x="914400" y="2886075"/>
            <a:ext cx="3038475" cy="1152525"/>
          </a:xfrm>
          <a:prstGeom prst="rect">
            <a:avLst/>
          </a:prstGeom>
          <a:noFill/>
          <a:ln w="9525">
            <a:noFill/>
            <a:miter lim="800000"/>
            <a:headEnd/>
            <a:tailEnd/>
          </a:ln>
        </p:spPr>
      </p:pic>
      <p:pic>
        <p:nvPicPr>
          <p:cNvPr id="14341" name="Picture 3"/>
          <p:cNvPicPr>
            <a:picLocks noChangeAspect="1" noChangeArrowheads="1"/>
          </p:cNvPicPr>
          <p:nvPr/>
        </p:nvPicPr>
        <p:blipFill>
          <a:blip r:embed="rId4" cstate="print"/>
          <a:srcRect/>
          <a:stretch>
            <a:fillRect/>
          </a:stretch>
        </p:blipFill>
        <p:spPr bwMode="auto">
          <a:xfrm>
            <a:off x="4559300" y="1919288"/>
            <a:ext cx="2076450" cy="447675"/>
          </a:xfrm>
          <a:prstGeom prst="rect">
            <a:avLst/>
          </a:prstGeom>
          <a:noFill/>
          <a:ln w="9525">
            <a:noFill/>
            <a:miter lim="800000"/>
            <a:headEnd/>
            <a:tailEnd/>
          </a:ln>
        </p:spPr>
      </p:pic>
      <p:pic>
        <p:nvPicPr>
          <p:cNvPr id="14342" name="Picture 4"/>
          <p:cNvPicPr>
            <a:picLocks noChangeAspect="1" noChangeArrowheads="1"/>
          </p:cNvPicPr>
          <p:nvPr/>
        </p:nvPicPr>
        <p:blipFill>
          <a:blip r:embed="rId5" cstate="print"/>
          <a:srcRect/>
          <a:stretch>
            <a:fillRect/>
          </a:stretch>
        </p:blipFill>
        <p:spPr bwMode="auto">
          <a:xfrm>
            <a:off x="5181600" y="4038600"/>
            <a:ext cx="2628900" cy="1743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nb-NO" smtClean="0"/>
              <a:t>Bør du ta camel i bruk?</a:t>
            </a:r>
            <a:endParaRPr lang="en-US" smtClean="0"/>
          </a:p>
        </p:txBody>
      </p:sp>
      <p:sp>
        <p:nvSpPr>
          <p:cNvPr id="15363" name="Content Placeholder 2"/>
          <p:cNvSpPr>
            <a:spLocks noGrp="1"/>
          </p:cNvSpPr>
          <p:nvPr>
            <p:ph idx="1"/>
          </p:nvPr>
        </p:nvSpPr>
        <p:spPr/>
        <p:txBody>
          <a:bodyPr/>
          <a:lstStyle/>
          <a:p>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81000" y="2895600"/>
            <a:ext cx="8229600" cy="1143000"/>
          </a:xfrm>
        </p:spPr>
        <p:txBody>
          <a:bodyPr/>
          <a:lstStyle/>
          <a:p>
            <a:r>
              <a:rPr lang="nb-NO" smtClean="0"/>
              <a:t>Litt om vår bakgrunn</a:t>
            </a:r>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p:cNvPicPr>
            <a:picLocks noChangeAspect="1" noChangeArrowheads="1"/>
          </p:cNvPicPr>
          <p:nvPr/>
        </p:nvPicPr>
        <p:blipFill>
          <a:blip r:embed="rId2" cstate="print"/>
          <a:srcRect/>
          <a:stretch>
            <a:fillRect/>
          </a:stretch>
        </p:blipFill>
        <p:spPr bwMode="auto">
          <a:xfrm>
            <a:off x="6172200" y="1143000"/>
            <a:ext cx="2133600" cy="2133600"/>
          </a:xfrm>
          <a:prstGeom prst="rect">
            <a:avLst/>
          </a:prstGeom>
          <a:noFill/>
          <a:ln w="9525">
            <a:noFill/>
            <a:miter lim="800000"/>
            <a:headEnd/>
            <a:tailEnd/>
          </a:ln>
        </p:spPr>
      </p:pic>
      <p:sp>
        <p:nvSpPr>
          <p:cNvPr id="20483" name="Title 1"/>
          <p:cNvSpPr>
            <a:spLocks noGrp="1"/>
          </p:cNvSpPr>
          <p:nvPr>
            <p:ph type="title"/>
          </p:nvPr>
        </p:nvSpPr>
        <p:spPr/>
        <p:txBody>
          <a:bodyPr/>
          <a:lstStyle/>
          <a:p>
            <a:endParaRPr lang="en-US" smtClean="0"/>
          </a:p>
        </p:txBody>
      </p:sp>
      <p:pic>
        <p:nvPicPr>
          <p:cNvPr id="20484" name="Picture 2"/>
          <p:cNvPicPr>
            <a:picLocks noChangeAspect="1" noChangeArrowheads="1"/>
          </p:cNvPicPr>
          <p:nvPr/>
        </p:nvPicPr>
        <p:blipFill>
          <a:blip r:embed="rId3" cstate="print"/>
          <a:srcRect/>
          <a:stretch>
            <a:fillRect/>
          </a:stretch>
        </p:blipFill>
        <p:spPr bwMode="auto">
          <a:xfrm>
            <a:off x="0" y="-152400"/>
            <a:ext cx="2438400" cy="1901825"/>
          </a:xfrm>
          <a:prstGeom prst="rect">
            <a:avLst/>
          </a:prstGeom>
          <a:noFill/>
          <a:ln w="9525">
            <a:noFill/>
            <a:miter lim="800000"/>
            <a:headEnd/>
            <a:tailEnd/>
          </a:ln>
        </p:spPr>
      </p:pic>
      <p:pic>
        <p:nvPicPr>
          <p:cNvPr id="20485" name="Picture 2"/>
          <p:cNvPicPr>
            <a:picLocks noChangeAspect="1" noChangeArrowheads="1"/>
          </p:cNvPicPr>
          <p:nvPr/>
        </p:nvPicPr>
        <p:blipFill>
          <a:blip r:embed="rId4" cstate="print"/>
          <a:srcRect/>
          <a:stretch>
            <a:fillRect/>
          </a:stretch>
        </p:blipFill>
        <p:spPr bwMode="auto">
          <a:xfrm>
            <a:off x="2819400" y="1066800"/>
            <a:ext cx="3124200" cy="2343150"/>
          </a:xfrm>
          <a:prstGeom prst="rect">
            <a:avLst/>
          </a:prstGeom>
          <a:noFill/>
          <a:ln w="9525">
            <a:noFill/>
            <a:miter lim="800000"/>
            <a:headEnd/>
            <a:tailEnd/>
          </a:ln>
        </p:spPr>
      </p:pic>
      <p:pic>
        <p:nvPicPr>
          <p:cNvPr id="20486" name="Picture 4"/>
          <p:cNvPicPr>
            <a:picLocks noChangeAspect="1" noChangeArrowheads="1"/>
          </p:cNvPicPr>
          <p:nvPr/>
        </p:nvPicPr>
        <p:blipFill>
          <a:blip r:embed="rId5" cstate="print"/>
          <a:srcRect/>
          <a:stretch>
            <a:fillRect/>
          </a:stretch>
        </p:blipFill>
        <p:spPr bwMode="auto">
          <a:xfrm>
            <a:off x="4953000" y="2438400"/>
            <a:ext cx="3057525" cy="1495425"/>
          </a:xfrm>
          <a:prstGeom prst="rect">
            <a:avLst/>
          </a:prstGeom>
          <a:noFill/>
          <a:ln w="9525">
            <a:noFill/>
            <a:miter lim="800000"/>
            <a:headEnd/>
            <a:tailEnd/>
          </a:ln>
        </p:spPr>
      </p:pic>
      <p:pic>
        <p:nvPicPr>
          <p:cNvPr id="20487" name="Picture 5"/>
          <p:cNvPicPr>
            <a:picLocks noChangeAspect="1" noChangeArrowheads="1"/>
          </p:cNvPicPr>
          <p:nvPr/>
        </p:nvPicPr>
        <p:blipFill>
          <a:blip r:embed="rId6" cstate="print"/>
          <a:srcRect/>
          <a:stretch>
            <a:fillRect/>
          </a:stretch>
        </p:blipFill>
        <p:spPr bwMode="auto">
          <a:xfrm>
            <a:off x="-381000" y="2667000"/>
            <a:ext cx="3067050" cy="1495425"/>
          </a:xfrm>
          <a:prstGeom prst="rect">
            <a:avLst/>
          </a:prstGeom>
          <a:noFill/>
          <a:ln w="9525">
            <a:noFill/>
            <a:miter lim="800000"/>
            <a:headEnd/>
            <a:tailEnd/>
          </a:ln>
        </p:spPr>
      </p:pic>
      <p:pic>
        <p:nvPicPr>
          <p:cNvPr id="20488" name="Picture 2"/>
          <p:cNvPicPr>
            <a:picLocks noGrp="1" noChangeAspect="1" noChangeArrowheads="1"/>
          </p:cNvPicPr>
          <p:nvPr>
            <p:ph idx="1"/>
          </p:nvPr>
        </p:nvPicPr>
        <p:blipFill>
          <a:blip r:embed="rId7" cstate="print"/>
          <a:srcRect/>
          <a:stretch>
            <a:fillRect/>
          </a:stretch>
        </p:blipFill>
        <p:spPr>
          <a:xfrm>
            <a:off x="2590800" y="0"/>
            <a:ext cx="2593975" cy="1219200"/>
          </a:xfrm>
        </p:spPr>
      </p:pic>
      <p:pic>
        <p:nvPicPr>
          <p:cNvPr id="20489" name="Picture 3"/>
          <p:cNvPicPr>
            <a:picLocks noChangeAspect="1" noChangeArrowheads="1"/>
          </p:cNvPicPr>
          <p:nvPr/>
        </p:nvPicPr>
        <p:blipFill>
          <a:blip r:embed="rId8" cstate="print"/>
          <a:srcRect/>
          <a:stretch>
            <a:fillRect/>
          </a:stretch>
        </p:blipFill>
        <p:spPr bwMode="auto">
          <a:xfrm>
            <a:off x="838200" y="5534025"/>
            <a:ext cx="3190875" cy="1323975"/>
          </a:xfrm>
          <a:prstGeom prst="rect">
            <a:avLst/>
          </a:prstGeom>
          <a:noFill/>
          <a:ln w="9525">
            <a:noFill/>
            <a:miter lim="800000"/>
            <a:headEnd/>
            <a:tailEnd/>
          </a:ln>
        </p:spPr>
      </p:pic>
      <p:pic>
        <p:nvPicPr>
          <p:cNvPr id="20490" name="Picture 4"/>
          <p:cNvPicPr>
            <a:picLocks noChangeAspect="1" noChangeArrowheads="1"/>
          </p:cNvPicPr>
          <p:nvPr/>
        </p:nvPicPr>
        <p:blipFill>
          <a:blip r:embed="rId9" cstate="print"/>
          <a:srcRect/>
          <a:stretch>
            <a:fillRect/>
          </a:stretch>
        </p:blipFill>
        <p:spPr bwMode="auto">
          <a:xfrm>
            <a:off x="-381000" y="4267200"/>
            <a:ext cx="4267200" cy="381000"/>
          </a:xfrm>
          <a:prstGeom prst="rect">
            <a:avLst/>
          </a:prstGeom>
          <a:noFill/>
          <a:ln w="9525">
            <a:noFill/>
            <a:miter lim="800000"/>
            <a:headEnd/>
            <a:tailEnd/>
          </a:ln>
        </p:spPr>
      </p:pic>
      <p:pic>
        <p:nvPicPr>
          <p:cNvPr id="20491" name="Picture 2" descr="http://upload.wikimedia.org/wikipedia/commons/thumb/5/51/IBM_logo.svg/200px-IBM_logo.svg.png"/>
          <p:cNvPicPr>
            <a:picLocks noChangeAspect="1" noChangeArrowheads="1"/>
          </p:cNvPicPr>
          <p:nvPr/>
        </p:nvPicPr>
        <p:blipFill>
          <a:blip r:embed="rId10" cstate="print"/>
          <a:srcRect/>
          <a:stretch>
            <a:fillRect/>
          </a:stretch>
        </p:blipFill>
        <p:spPr bwMode="auto">
          <a:xfrm>
            <a:off x="5943600" y="152400"/>
            <a:ext cx="1905000" cy="762000"/>
          </a:xfrm>
          <a:prstGeom prst="rect">
            <a:avLst/>
          </a:prstGeom>
          <a:noFill/>
          <a:ln w="9525">
            <a:noFill/>
            <a:miter lim="800000"/>
            <a:headEnd/>
            <a:tailEnd/>
          </a:ln>
        </p:spPr>
      </p:pic>
      <p:sp>
        <p:nvSpPr>
          <p:cNvPr id="16" name="Rectangle 15"/>
          <p:cNvSpPr/>
          <p:nvPr/>
        </p:nvSpPr>
        <p:spPr>
          <a:xfrm>
            <a:off x="3200400" y="3505200"/>
            <a:ext cx="1516121" cy="923330"/>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n-lt"/>
                <a:cs typeface="+mn-cs"/>
              </a:rPr>
              <a:t>STAY</a:t>
            </a:r>
          </a:p>
        </p:txBody>
      </p:sp>
      <p:pic>
        <p:nvPicPr>
          <p:cNvPr id="20493" name="Content Placeholder 5" descr="SAD NICS-UP.jpg"/>
          <p:cNvPicPr>
            <a:picLocks noChangeAspect="1"/>
          </p:cNvPicPr>
          <p:nvPr/>
        </p:nvPicPr>
        <p:blipFill>
          <a:blip r:embed="rId11" cstate="print"/>
          <a:srcRect/>
          <a:stretch>
            <a:fillRect/>
          </a:stretch>
        </p:blipFill>
        <p:spPr bwMode="auto">
          <a:xfrm>
            <a:off x="4495800" y="4800600"/>
            <a:ext cx="3657600" cy="2222500"/>
          </a:xfrm>
          <a:prstGeom prst="rect">
            <a:avLst/>
          </a:prstGeom>
          <a:noFill/>
          <a:ln w="9525">
            <a:noFill/>
            <a:miter lim="800000"/>
            <a:headEnd/>
            <a:tailEnd/>
          </a:ln>
        </p:spPr>
      </p:pic>
      <p:pic>
        <p:nvPicPr>
          <p:cNvPr id="20494" name="Picture 3" descr="C:\workspace\psource\nets-distribusjon\src\site\resources\images\nets-share-logo.png"/>
          <p:cNvPicPr>
            <a:picLocks noChangeAspect="1" noChangeArrowheads="1"/>
          </p:cNvPicPr>
          <p:nvPr/>
        </p:nvPicPr>
        <p:blipFill>
          <a:blip r:embed="rId12" cstate="print"/>
          <a:srcRect/>
          <a:stretch>
            <a:fillRect/>
          </a:stretch>
        </p:blipFill>
        <p:spPr bwMode="auto">
          <a:xfrm>
            <a:off x="7762875" y="3429000"/>
            <a:ext cx="1381125" cy="2166938"/>
          </a:xfrm>
          <a:prstGeom prst="rect">
            <a:avLst/>
          </a:prstGeom>
          <a:noFill/>
          <a:ln w="9525">
            <a:noFill/>
            <a:miter lim="800000"/>
            <a:headEnd/>
            <a:tailEnd/>
          </a:ln>
        </p:spPr>
      </p:pic>
      <p:pic>
        <p:nvPicPr>
          <p:cNvPr id="20495" name="Picture 5"/>
          <p:cNvPicPr>
            <a:picLocks noChangeAspect="1" noChangeArrowheads="1"/>
          </p:cNvPicPr>
          <p:nvPr/>
        </p:nvPicPr>
        <p:blipFill>
          <a:blip r:embed="rId13" cstate="print"/>
          <a:srcRect/>
          <a:stretch>
            <a:fillRect/>
          </a:stretch>
        </p:blipFill>
        <p:spPr bwMode="auto">
          <a:xfrm>
            <a:off x="2057400" y="4572000"/>
            <a:ext cx="2657475" cy="1295400"/>
          </a:xfrm>
          <a:prstGeom prst="rect">
            <a:avLst/>
          </a:prstGeom>
          <a:noFill/>
          <a:ln w="9525">
            <a:noFill/>
            <a:miter lim="800000"/>
            <a:headEnd/>
            <a:tailEnd/>
          </a:ln>
        </p:spPr>
      </p:pic>
      <p:pic>
        <p:nvPicPr>
          <p:cNvPr id="20496" name="Picture 2"/>
          <p:cNvPicPr>
            <a:picLocks noChangeAspect="1" noChangeArrowheads="1"/>
          </p:cNvPicPr>
          <p:nvPr/>
        </p:nvPicPr>
        <p:blipFill>
          <a:blip r:embed="rId14" cstate="print"/>
          <a:srcRect/>
          <a:stretch>
            <a:fillRect/>
          </a:stretch>
        </p:blipFill>
        <p:spPr bwMode="auto">
          <a:xfrm>
            <a:off x="4724400" y="3733800"/>
            <a:ext cx="2209800" cy="1217613"/>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971800"/>
            <a:ext cx="8229600" cy="1143000"/>
          </a:xfrm>
        </p:spPr>
        <p:txBody>
          <a:bodyPr rtlCol="0">
            <a:normAutofit fontScale="90000"/>
          </a:bodyPr>
          <a:lstStyle/>
          <a:p>
            <a:pPr fontAlgn="auto">
              <a:spcAft>
                <a:spcPts val="0"/>
              </a:spcAft>
              <a:defRPr/>
            </a:pPr>
            <a:r>
              <a:rPr lang="nb-NO" dirty="0" smtClean="0"/>
              <a:t>Vår motivasjon til å snakke om camel</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rtlCol="0">
            <a:normAutofit fontScale="90000"/>
          </a:bodyPr>
          <a:lstStyle/>
          <a:p>
            <a:pPr fontAlgn="auto">
              <a:spcAft>
                <a:spcPts val="0"/>
              </a:spcAft>
              <a:defRPr/>
            </a:pPr>
            <a:r>
              <a:rPr lang="nb-NO" dirty="0" smtClean="0"/>
              <a:t>Hva vi håper dere sitter igjen med etter dette foredraget?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304800" y="2819400"/>
            <a:ext cx="8229600" cy="1143000"/>
          </a:xfrm>
        </p:spPr>
        <p:txBody>
          <a:bodyPr/>
          <a:lstStyle/>
          <a:p>
            <a:r>
              <a:rPr lang="nb-NO" smtClean="0"/>
              <a:t>... then we start...</a:t>
            </a:r>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p:cNvPicPr>
            <a:picLocks noChangeAspect="1" noChangeArrowheads="1"/>
          </p:cNvPicPr>
          <p:nvPr/>
        </p:nvPicPr>
        <p:blipFill>
          <a:blip r:embed="rId2" cstate="print"/>
          <a:srcRect/>
          <a:stretch>
            <a:fillRect/>
          </a:stretch>
        </p:blipFill>
        <p:spPr bwMode="auto">
          <a:xfrm>
            <a:off x="1295400" y="381000"/>
            <a:ext cx="6448425" cy="6286500"/>
          </a:xfrm>
          <a:prstGeom prst="rect">
            <a:avLst/>
          </a:prstGeom>
          <a:noFill/>
          <a:ln w="9525">
            <a:noFill/>
            <a:miter lim="800000"/>
            <a:headEnd/>
            <a:tailEnd/>
          </a:ln>
        </p:spPr>
      </p:pic>
      <p:pic>
        <p:nvPicPr>
          <p:cNvPr id="4099" name="Picture 2"/>
          <p:cNvPicPr>
            <a:picLocks noChangeAspect="1" noChangeArrowheads="1"/>
          </p:cNvPicPr>
          <p:nvPr/>
        </p:nvPicPr>
        <p:blipFill>
          <a:blip r:embed="rId3" cstate="print"/>
          <a:srcRect/>
          <a:stretch>
            <a:fillRect/>
          </a:stretch>
        </p:blipFill>
        <p:spPr bwMode="auto">
          <a:xfrm>
            <a:off x="304800" y="1066800"/>
            <a:ext cx="8534400" cy="3495675"/>
          </a:xfrm>
          <a:prstGeom prst="rect">
            <a:avLst/>
          </a:prstGeom>
          <a:noFill/>
          <a:ln w="9525">
            <a:noFill/>
            <a:miter lim="800000"/>
            <a:headEnd/>
            <a:tailEnd/>
          </a:ln>
        </p:spPr>
      </p:pic>
      <p:sp>
        <p:nvSpPr>
          <p:cNvPr id="4100" name="Title 1"/>
          <p:cNvSpPr>
            <a:spLocks noGrp="1"/>
          </p:cNvSpPr>
          <p:nvPr>
            <p:ph type="title"/>
          </p:nvPr>
        </p:nvSpPr>
        <p:spPr>
          <a:xfrm>
            <a:off x="457200" y="0"/>
            <a:ext cx="8229600" cy="1143000"/>
          </a:xfrm>
        </p:spPr>
        <p:txBody>
          <a:bodyPr/>
          <a:lstStyle/>
          <a:p>
            <a:r>
              <a:rPr lang="nb-NO" smtClean="0"/>
              <a:t>Camel på 1 slide</a:t>
            </a:r>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nb-NO" smtClean="0"/>
              <a:t>Krav</a:t>
            </a:r>
            <a:endParaRPr lang="en-US" smtClean="0"/>
          </a:p>
        </p:txBody>
      </p:sp>
      <p:sp>
        <p:nvSpPr>
          <p:cNvPr id="3" name="Content Placeholder 2"/>
          <p:cNvSpPr>
            <a:spLocks noGrp="1"/>
          </p:cNvSpPr>
          <p:nvPr>
            <p:ph idx="1"/>
          </p:nvPr>
        </p:nvSpPr>
        <p:spPr>
          <a:xfrm>
            <a:off x="457200" y="1600200"/>
            <a:ext cx="8229600" cy="2971800"/>
          </a:xfrm>
        </p:spPr>
        <p:txBody>
          <a:bodyPr rtlCol="0">
            <a:normAutofit fontScale="70000" lnSpcReduction="20000"/>
          </a:bodyPr>
          <a:lstStyle/>
          <a:p>
            <a:pPr fontAlgn="auto">
              <a:spcAft>
                <a:spcPts val="0"/>
              </a:spcAft>
              <a:buFont typeface="Wingdings" pitchFamily="2" charset="2"/>
              <a:buChar char="ü"/>
              <a:defRPr/>
            </a:pPr>
            <a:r>
              <a:rPr lang="nb-NO" dirty="0" smtClean="0"/>
              <a:t>Ta i mot fil med 1000 betalingstransaksjoner. </a:t>
            </a:r>
          </a:p>
          <a:p>
            <a:pPr fontAlgn="auto">
              <a:spcAft>
                <a:spcPts val="0"/>
              </a:spcAft>
              <a:buFont typeface="Wingdings" pitchFamily="2" charset="2"/>
              <a:buChar char="ü"/>
              <a:defRPr/>
            </a:pPr>
            <a:endParaRPr lang="nb-NO" dirty="0" smtClean="0"/>
          </a:p>
          <a:p>
            <a:pPr fontAlgn="auto">
              <a:spcAft>
                <a:spcPts val="0"/>
              </a:spcAft>
              <a:buFont typeface="Wingdings" pitchFamily="2" charset="2"/>
              <a:buChar char="ü"/>
              <a:defRPr/>
            </a:pPr>
            <a:r>
              <a:rPr lang="nb-NO" dirty="0" smtClean="0"/>
              <a:t>Hver betalingstransaksjon sendes individuelt til dekningskontrollsystem</a:t>
            </a:r>
          </a:p>
          <a:p>
            <a:pPr fontAlgn="auto">
              <a:spcAft>
                <a:spcPts val="0"/>
              </a:spcAft>
              <a:buFont typeface="Wingdings" pitchFamily="2" charset="2"/>
              <a:buChar char="ü"/>
              <a:defRPr/>
            </a:pPr>
            <a:endParaRPr lang="nb-NO" dirty="0" smtClean="0"/>
          </a:p>
          <a:p>
            <a:pPr fontAlgn="auto">
              <a:spcAft>
                <a:spcPts val="0"/>
              </a:spcAft>
              <a:buFont typeface="Wingdings" pitchFamily="2" charset="2"/>
              <a:buChar char="ü"/>
              <a:defRPr/>
            </a:pPr>
            <a:r>
              <a:rPr lang="nb-NO" dirty="0" smtClean="0"/>
              <a:t>Betalingstransaksjonene sendes samlet til clearing, KUN hvis alle kom ok gjennom dekningskontroll</a:t>
            </a:r>
          </a:p>
          <a:p>
            <a:pPr fontAlgn="auto">
              <a:spcAft>
                <a:spcPts val="0"/>
              </a:spcAft>
              <a:defRPr/>
            </a:pPr>
            <a:endParaRPr lang="nb-NO" dirty="0" smtClean="0"/>
          </a:p>
          <a:p>
            <a:pPr fontAlgn="auto">
              <a:spcAft>
                <a:spcPts val="0"/>
              </a:spcAft>
              <a:buNone/>
              <a:defRPr/>
            </a:pPr>
            <a:r>
              <a:rPr lang="nb-NO" sz="1800" dirty="0" smtClean="0"/>
              <a:t> (dekningskontroll og clearing ligger på mainframe. Det finnes allerede spring beans som kan snakke med disse.)</a:t>
            </a:r>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nb-NO" smtClean="0"/>
              <a:t>Krav</a:t>
            </a:r>
            <a:endParaRPr lang="en-US" smtClean="0"/>
          </a:p>
        </p:txBody>
      </p:sp>
      <p:sp>
        <p:nvSpPr>
          <p:cNvPr id="3" name="Content Placeholder 2"/>
          <p:cNvSpPr>
            <a:spLocks noGrp="1"/>
          </p:cNvSpPr>
          <p:nvPr>
            <p:ph idx="1"/>
          </p:nvPr>
        </p:nvSpPr>
        <p:spPr>
          <a:xfrm>
            <a:off x="457200" y="1600200"/>
            <a:ext cx="8229600" cy="2971800"/>
          </a:xfrm>
        </p:spPr>
        <p:txBody>
          <a:bodyPr rtlCol="0">
            <a:normAutofit fontScale="70000" lnSpcReduction="20000"/>
          </a:bodyPr>
          <a:lstStyle/>
          <a:p>
            <a:pPr fontAlgn="auto">
              <a:spcAft>
                <a:spcPts val="0"/>
              </a:spcAft>
              <a:buFont typeface="Wingdings" pitchFamily="2" charset="2"/>
              <a:buChar char="ü"/>
              <a:defRPr/>
            </a:pPr>
            <a:r>
              <a:rPr lang="nb-NO" dirty="0" smtClean="0"/>
              <a:t>Ta i mot fil med 1000 betalingstransaksjoner. </a:t>
            </a:r>
          </a:p>
          <a:p>
            <a:pPr fontAlgn="auto">
              <a:spcAft>
                <a:spcPts val="0"/>
              </a:spcAft>
              <a:buFont typeface="Wingdings" pitchFamily="2" charset="2"/>
              <a:buChar char="ü"/>
              <a:defRPr/>
            </a:pPr>
            <a:endParaRPr lang="nb-NO" dirty="0" smtClean="0"/>
          </a:p>
          <a:p>
            <a:pPr fontAlgn="auto">
              <a:spcAft>
                <a:spcPts val="0"/>
              </a:spcAft>
              <a:buFont typeface="Wingdings" pitchFamily="2" charset="2"/>
              <a:buChar char="ü"/>
              <a:defRPr/>
            </a:pPr>
            <a:r>
              <a:rPr lang="nb-NO" dirty="0" smtClean="0"/>
              <a:t>Hver betalingstransaksjon sendes individuelt til dekningskontrollsystem</a:t>
            </a:r>
          </a:p>
          <a:p>
            <a:pPr fontAlgn="auto">
              <a:spcAft>
                <a:spcPts val="0"/>
              </a:spcAft>
              <a:buFont typeface="Wingdings" pitchFamily="2" charset="2"/>
              <a:buChar char="ü"/>
              <a:defRPr/>
            </a:pPr>
            <a:endParaRPr lang="nb-NO" dirty="0" smtClean="0"/>
          </a:p>
          <a:p>
            <a:pPr fontAlgn="auto">
              <a:spcAft>
                <a:spcPts val="0"/>
              </a:spcAft>
              <a:buFont typeface="Wingdings" pitchFamily="2" charset="2"/>
              <a:buChar char="ü"/>
              <a:defRPr/>
            </a:pPr>
            <a:r>
              <a:rPr lang="nb-NO" dirty="0" smtClean="0"/>
              <a:t>Betalingstransaksjonene sendes samlet til clearing, KUN hvis alle kom ok gjennom dekningskontroll</a:t>
            </a:r>
          </a:p>
          <a:p>
            <a:pPr fontAlgn="auto">
              <a:spcAft>
                <a:spcPts val="0"/>
              </a:spcAft>
              <a:defRPr/>
            </a:pPr>
            <a:endParaRPr lang="nb-NO" dirty="0" smtClean="0"/>
          </a:p>
          <a:p>
            <a:pPr fontAlgn="auto">
              <a:spcAft>
                <a:spcPts val="0"/>
              </a:spcAft>
              <a:buNone/>
              <a:defRPr/>
            </a:pPr>
            <a:r>
              <a:rPr lang="nb-NO" sz="1800" dirty="0" smtClean="0"/>
              <a:t> (dekningskontroll og clearing ligger på mainframe. Det finnes allerede spring beans som kan snakke med disse.)</a:t>
            </a:r>
            <a:endParaRPr lang="en-US" sz="1800" dirty="0"/>
          </a:p>
        </p:txBody>
      </p:sp>
      <p:sp>
        <p:nvSpPr>
          <p:cNvPr id="4" name="Rectangle 3"/>
          <p:cNvSpPr/>
          <p:nvPr/>
        </p:nvSpPr>
        <p:spPr>
          <a:xfrm>
            <a:off x="1676400" y="51054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nb-NO" sz="1100" dirty="0"/>
              <a:t>Motta filer</a:t>
            </a:r>
            <a:endParaRPr lang="en-US" sz="1100" dirty="0"/>
          </a:p>
        </p:txBody>
      </p:sp>
      <p:sp>
        <p:nvSpPr>
          <p:cNvPr id="5" name="Rectangle 4"/>
          <p:cNvSpPr/>
          <p:nvPr/>
        </p:nvSpPr>
        <p:spPr>
          <a:xfrm>
            <a:off x="3733800" y="51054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nb-NO" sz="1200" dirty="0"/>
              <a:t>Dekningskontroll</a:t>
            </a:r>
            <a:endParaRPr lang="en-US" sz="1200" dirty="0"/>
          </a:p>
        </p:txBody>
      </p:sp>
      <p:sp>
        <p:nvSpPr>
          <p:cNvPr id="6" name="Rectangle 5"/>
          <p:cNvSpPr/>
          <p:nvPr/>
        </p:nvSpPr>
        <p:spPr>
          <a:xfrm>
            <a:off x="5791200" y="51054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nb-NO" sz="1100" dirty="0"/>
              <a:t>Clearing</a:t>
            </a:r>
            <a:endParaRPr lang="en-US" sz="1100" dirty="0"/>
          </a:p>
        </p:txBody>
      </p:sp>
      <p:cxnSp>
        <p:nvCxnSpPr>
          <p:cNvPr id="9" name="Straight Arrow Connector 8"/>
          <p:cNvCxnSpPr>
            <a:stCxn id="4" idx="3"/>
            <a:endCxn id="5" idx="1"/>
          </p:cNvCxnSpPr>
          <p:nvPr/>
        </p:nvCxnSpPr>
        <p:spPr>
          <a:xfrm>
            <a:off x="3048000" y="52578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6" idx="1"/>
          </p:cNvCxnSpPr>
          <p:nvPr/>
        </p:nvCxnSpPr>
        <p:spPr>
          <a:xfrm>
            <a:off x="5105400" y="52578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4" idx="1"/>
          </p:cNvCxnSpPr>
          <p:nvPr/>
        </p:nvCxnSpPr>
        <p:spPr>
          <a:xfrm>
            <a:off x="1219200" y="5257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54" name="TextBox 17"/>
          <p:cNvSpPr txBox="1">
            <a:spLocks noChangeArrowheads="1"/>
          </p:cNvSpPr>
          <p:nvPr/>
        </p:nvSpPr>
        <p:spPr bwMode="auto">
          <a:xfrm>
            <a:off x="3124200" y="5105400"/>
            <a:ext cx="412750" cy="246063"/>
          </a:xfrm>
          <a:prstGeom prst="rect">
            <a:avLst/>
          </a:prstGeom>
          <a:noFill/>
          <a:ln w="9525">
            <a:noFill/>
            <a:miter lim="800000"/>
            <a:headEnd/>
            <a:tailEnd/>
          </a:ln>
        </p:spPr>
        <p:txBody>
          <a:bodyPr wrap="none">
            <a:spAutoFit/>
          </a:bodyPr>
          <a:lstStyle/>
          <a:p>
            <a:pPr algn="ctr"/>
            <a:r>
              <a:rPr lang="nb-NO" sz="1000">
                <a:latin typeface="Calibri" pitchFamily="34" charset="0"/>
              </a:rPr>
              <a:t>Split</a:t>
            </a:r>
            <a:endParaRPr lang="en-US" sz="1000">
              <a:latin typeface="Calibri" pitchFamily="34" charset="0"/>
            </a:endParaRPr>
          </a:p>
        </p:txBody>
      </p:sp>
      <p:sp>
        <p:nvSpPr>
          <p:cNvPr id="6155" name="TextBox 18"/>
          <p:cNvSpPr txBox="1">
            <a:spLocks noChangeArrowheads="1"/>
          </p:cNvSpPr>
          <p:nvPr/>
        </p:nvSpPr>
        <p:spPr bwMode="auto">
          <a:xfrm>
            <a:off x="5105400" y="5105400"/>
            <a:ext cx="719138" cy="246063"/>
          </a:xfrm>
          <a:prstGeom prst="rect">
            <a:avLst/>
          </a:prstGeom>
          <a:noFill/>
          <a:ln w="9525">
            <a:noFill/>
            <a:miter lim="800000"/>
            <a:headEnd/>
            <a:tailEnd/>
          </a:ln>
        </p:spPr>
        <p:txBody>
          <a:bodyPr wrap="none">
            <a:spAutoFit/>
          </a:bodyPr>
          <a:lstStyle/>
          <a:p>
            <a:pPr algn="ctr"/>
            <a:r>
              <a:rPr lang="nb-NO" sz="1000">
                <a:latin typeface="Calibri" pitchFamily="34" charset="0"/>
              </a:rPr>
              <a:t>Aggregate</a:t>
            </a:r>
            <a:endParaRPr lang="en-US" sz="1000">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667000"/>
            <a:ext cx="7239000" cy="923330"/>
          </a:xfrm>
          <a:prstGeom prst="rect">
            <a:avLst/>
          </a:prstGeom>
          <a:noFill/>
        </p:spPr>
        <p:txBody>
          <a:bodyPr wrap="square" rtlCol="0">
            <a:spAutoFit/>
          </a:bodyPr>
          <a:lstStyle/>
          <a:p>
            <a:r>
              <a:rPr lang="nb-NO" dirty="0" smtClean="0"/>
              <a:t>git clone </a:t>
            </a:r>
            <a:r>
              <a:rPr lang="nb-NO" dirty="0" smtClean="0">
                <a:hlinkClick r:id="rId2"/>
              </a:rPr>
              <a:t>https://</a:t>
            </a:r>
            <a:r>
              <a:rPr lang="nb-NO" dirty="0" smtClean="0">
                <a:hlinkClick r:id="rId2"/>
              </a:rPr>
              <a:t>runepeter@github.com/runepeter/camel-stuff.git</a:t>
            </a:r>
            <a:endParaRPr lang="nb-NO" dirty="0" smtClean="0"/>
          </a:p>
          <a:p>
            <a:endParaRPr lang="nb-NO" dirty="0" smtClean="0"/>
          </a:p>
          <a:p>
            <a:r>
              <a:rPr lang="nb-NO" dirty="0" smtClean="0"/>
              <a:t>git reset --hard v0 (starting point)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2600" y="2667000"/>
            <a:ext cx="5257800" cy="369332"/>
          </a:xfrm>
          <a:prstGeom prst="rect">
            <a:avLst/>
          </a:prstGeom>
          <a:noFill/>
        </p:spPr>
        <p:txBody>
          <a:bodyPr wrap="square" rtlCol="0">
            <a:spAutoFit/>
          </a:bodyPr>
          <a:lstStyle/>
          <a:p>
            <a:r>
              <a:rPr lang="nb-NO" dirty="0" smtClean="0"/>
              <a:t>git reset --hard v1 (first try)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nb-NO" smtClean="0"/>
              <a:t>Balance check krav</a:t>
            </a:r>
            <a:endParaRPr lang="en-US" smtClean="0"/>
          </a:p>
        </p:txBody>
      </p:sp>
      <p:sp>
        <p:nvSpPr>
          <p:cNvPr id="7171" name="Content Placeholder 2"/>
          <p:cNvSpPr>
            <a:spLocks noGrp="1"/>
          </p:cNvSpPr>
          <p:nvPr>
            <p:ph idx="1"/>
          </p:nvPr>
        </p:nvSpPr>
        <p:spPr/>
        <p:txBody>
          <a:bodyPr/>
          <a:lstStyle/>
          <a:p>
            <a:pPr>
              <a:buFont typeface="Wingdings" pitchFamily="2" charset="2"/>
              <a:buChar char="ü"/>
            </a:pPr>
            <a:endParaRPr lang="nb-NO" sz="2000" smtClean="0"/>
          </a:p>
          <a:p>
            <a:pPr>
              <a:buFont typeface="Wingdings" pitchFamily="2" charset="2"/>
              <a:buChar char="ü"/>
            </a:pPr>
            <a:r>
              <a:rPr lang="nb-NO" sz="2000" smtClean="0"/>
              <a:t>Hvis noen transaksjoner mangler dekning skal ingen av transaksjonene i fila til clearing.</a:t>
            </a:r>
          </a:p>
          <a:p>
            <a:pPr>
              <a:buFont typeface="Wingdings" pitchFamily="2" charset="2"/>
              <a:buChar char="ü"/>
            </a:pPr>
            <a:endParaRPr lang="nb-NO" sz="2000" smtClean="0"/>
          </a:p>
          <a:p>
            <a:pPr>
              <a:buFont typeface="Wingdings" pitchFamily="2" charset="2"/>
              <a:buChar char="ü"/>
            </a:pPr>
            <a:r>
              <a:rPr lang="nb-NO" sz="2000" smtClean="0"/>
              <a:t>Reserveringer gjort av balance check systemet skal tilbakestilles innen 1 minutt, uavhengig av om pengene faktisk blir clearet eller om det mangler dekning.</a:t>
            </a:r>
            <a:endParaRPr lang="nb-NO" smtClean="0"/>
          </a:p>
          <a:p>
            <a:pPr>
              <a:buFont typeface="Arial" pitchFamily="34" charset="0"/>
              <a:buNone/>
            </a:pPr>
            <a:endParaRPr lang="nb-NO"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2600" y="2667000"/>
            <a:ext cx="5257800" cy="369332"/>
          </a:xfrm>
          <a:prstGeom prst="rect">
            <a:avLst/>
          </a:prstGeom>
          <a:noFill/>
        </p:spPr>
        <p:txBody>
          <a:bodyPr wrap="square" rtlCol="0">
            <a:spAutoFit/>
          </a:bodyPr>
          <a:lstStyle/>
          <a:p>
            <a:r>
              <a:rPr lang="nb-NO" dirty="0" smtClean="0"/>
              <a:t>git reset --hard v2 (adding jms and transactions)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7785</TotalTime>
  <Words>745</Words>
  <Application>Microsoft Office PowerPoint</Application>
  <PresentationFormat>On-screen Show (4:3)</PresentationFormat>
  <Paragraphs>95</Paragraphs>
  <Slides>29</Slides>
  <Notes>12</Notes>
  <HiddenSlides>0</HiddenSlides>
  <MMClips>1</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Camel spotting! Featuring:</vt:lpstr>
      <vt:lpstr>Slide 2</vt:lpstr>
      <vt:lpstr>Camel på 1 slide</vt:lpstr>
      <vt:lpstr>Krav</vt:lpstr>
      <vt:lpstr>Krav</vt:lpstr>
      <vt:lpstr>Slide 6</vt:lpstr>
      <vt:lpstr>Slide 7</vt:lpstr>
      <vt:lpstr>Balance check krav</vt:lpstr>
      <vt:lpstr>Slide 9</vt:lpstr>
      <vt:lpstr>Slide 10</vt:lpstr>
      <vt:lpstr>hmmm</vt:lpstr>
      <vt:lpstr>Løs det!</vt:lpstr>
      <vt:lpstr>Slide 13</vt:lpstr>
      <vt:lpstr>Fordeler, ulemper, konklusjoner</vt:lpstr>
      <vt:lpstr>Slide 15</vt:lpstr>
      <vt:lpstr>Slide 16</vt:lpstr>
      <vt:lpstr>Slide 17</vt:lpstr>
      <vt:lpstr>Slide 18</vt:lpstr>
      <vt:lpstr>Slide 19</vt:lpstr>
      <vt:lpstr>Slide 20</vt:lpstr>
      <vt:lpstr>Slide 21</vt:lpstr>
      <vt:lpstr>Slide 22</vt:lpstr>
      <vt:lpstr>Alternativer?</vt:lpstr>
      <vt:lpstr>Bør du ta camel i bruk?</vt:lpstr>
      <vt:lpstr>Litt om vår bakgrunn</vt:lpstr>
      <vt:lpstr>Slide 26</vt:lpstr>
      <vt:lpstr>Vår motivasjon til å snakke om camel</vt:lpstr>
      <vt:lpstr>Hva vi håper dere sitter igjen med etter dette foredraget?</vt:lpstr>
      <vt:lpstr>... then we start...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Bjørn Nordlund</dc:creator>
  <cp:lastModifiedBy>Bjørn Nordlund</cp:lastModifiedBy>
  <cp:revision>348</cp:revision>
  <dcterms:created xsi:type="dcterms:W3CDTF">2006-08-16T00:00:00Z</dcterms:created>
  <dcterms:modified xsi:type="dcterms:W3CDTF">2011-09-02T11:47:30Z</dcterms:modified>
</cp:coreProperties>
</file>