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82" r:id="rId5"/>
    <p:sldId id="260" r:id="rId6"/>
    <p:sldId id="259" r:id="rId7"/>
    <p:sldId id="261" r:id="rId8"/>
    <p:sldId id="262" r:id="rId9"/>
    <p:sldId id="263" r:id="rId10"/>
    <p:sldId id="264" r:id="rId11"/>
    <p:sldId id="280" r:id="rId12"/>
    <p:sldId id="265" r:id="rId13"/>
    <p:sldId id="278" r:id="rId14"/>
    <p:sldId id="276" r:id="rId15"/>
    <p:sldId id="275" r:id="rId16"/>
    <p:sldId id="277" r:id="rId17"/>
    <p:sldId id="279" r:id="rId18"/>
    <p:sldId id="266" r:id="rId19"/>
    <p:sldId id="281" r:id="rId20"/>
    <p:sldId id="273" r:id="rId21"/>
    <p:sldId id="267" r:id="rId22"/>
    <p:sldId id="268" r:id="rId23"/>
    <p:sldId id="269" r:id="rId24"/>
    <p:sldId id="270" r:id="rId25"/>
    <p:sldId id="271" r:id="rId26"/>
    <p:sldId id="27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1" autoAdjust="0"/>
    <p:restoredTop sz="80305" autoAdjust="0"/>
  </p:normalViewPr>
  <p:slideViewPr>
    <p:cSldViewPr>
      <p:cViewPr varScale="1">
        <p:scale>
          <a:sx n="91" d="100"/>
          <a:sy n="91" d="100"/>
        </p:scale>
        <p:origin x="-294" y="-96"/>
      </p:cViewPr>
      <p:guideLst>
        <p:guide orient="horz" pos="2160"/>
        <p:guide pos="2880"/>
      </p:guideLst>
    </p:cSldViewPr>
  </p:slideViewPr>
  <p:outlineViewPr>
    <p:cViewPr>
      <p:scale>
        <a:sx n="33" d="100"/>
        <a:sy n="33" d="100"/>
      </p:scale>
      <p:origin x="0" y="183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D058B2-A8E2-4AEA-943B-63C0A4F38EB8}" type="datetimeFigureOut">
              <a:rPr lang="en-US" smtClean="0"/>
              <a:pPr/>
              <a:t>8/28/2011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8AA438-770E-4DA9-BDFF-D4D28C8669B8}" type="slidenum">
              <a:rPr lang="en-US" smtClean="0"/>
              <a:pPr/>
              <a:t>‹#›</a:t>
            </a:fld>
            <a:endParaRPr lang="en-US"/>
          </a:p>
        </p:txBody>
      </p:sp>
    </p:spTree>
    <p:extLst>
      <p:ext uri="{BB962C8B-B14F-4D97-AF65-F5344CB8AC3E}">
        <p14:creationId xmlns:p14="http://schemas.microsoft.com/office/powerpoint/2010/main" xmlns="" val="1210390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Hva har michael</a:t>
            </a:r>
            <a:r>
              <a:rPr lang="nb-NO" baseline="0" dirty="0" smtClean="0"/>
              <a:t> palin med camel spotting å gjøre?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Felles begrepsapparat =&gt; felles design og arkitektur?</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Overdrevet kompleks</a:t>
            </a:r>
            <a:r>
              <a:rPr lang="nb-NO" baseline="0" dirty="0" smtClean="0"/>
              <a:t> og lang rute i stedet for en enkelt service som opererer direkte mot database</a:t>
            </a:r>
            <a:r>
              <a:rPr lang="nb-NO" baseline="0" dirty="0" smtClean="0"/>
              <a:t>?</a:t>
            </a:r>
          </a:p>
          <a:p>
            <a:endParaRPr lang="nb-NO" baseline="0" dirty="0" smtClean="0"/>
          </a:p>
          <a:p>
            <a:r>
              <a:rPr lang="nb-NO" baseline="0" smtClean="0"/>
              <a:t>Choice when mrf filter til å hente inn filer med et suffix i stedet for file.listfile(.txt)..</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Spring integration, mule, roll your own?</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Ja, hvorfor ikke? Du trenger ikke basere hele designet ditt på camel selv om du</a:t>
            </a:r>
            <a:r>
              <a:rPr lang="nb-NO" baseline="0" dirty="0" smtClean="0"/>
              <a:t> tar det i bruk.</a:t>
            </a:r>
            <a:endParaRPr lang="nb-NO" dirty="0" smtClean="0"/>
          </a:p>
          <a:p>
            <a:r>
              <a:rPr lang="nb-NO" dirty="0" smtClean="0"/>
              <a:t>Særlig om du ikke har noe særlig eget allerede for integrasjon,</a:t>
            </a:r>
            <a:r>
              <a:rPr lang="nb-NO" baseline="0" dirty="0" smtClean="0"/>
              <a:t> og kanskje manglende erfaring med integrasjon?</a:t>
            </a:r>
          </a:p>
          <a:p>
            <a:r>
              <a:rPr lang="nb-NO" baseline="0" dirty="0" smtClean="0"/>
              <a:t>Men du må fortsatt forvente å bruke meste parten av tiden på å forstå hva som skjer inni camel, antagelig nok tid til at du godt kunne skrevet alt selv, men det hadde ikke blitt noe bedre!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Mainframe</a:t>
            </a:r>
          </a:p>
          <a:p>
            <a:r>
              <a:rPr lang="nb-NO" dirty="0" smtClean="0"/>
              <a:t>Java – stay etc..</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Aktivt</a:t>
            </a:r>
            <a:r>
              <a:rPr lang="nb-NO" baseline="0" dirty="0" smtClean="0"/>
              <a:t> community, satsing på lettvektsutvikling.. Mange store bpel orienterte rammeverk etc...</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Camel har utrolig mye kraft i lite og konsis</a:t>
            </a:r>
            <a:r>
              <a:rPr lang="nb-NO" baseline="0" dirty="0" smtClean="0"/>
              <a:t> kode. Alt blir veldig enkelt, men det er veldig lett å trå feil!</a:t>
            </a:r>
          </a:p>
          <a:p>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Dette ser jo ut til å passe </a:t>
            </a:r>
            <a:r>
              <a:rPr lang="nb-NO" baseline="0" dirty="0" smtClean="0"/>
              <a:t>jævlig bra med det nye betalingssystemet vi skal lage.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Steg0-steg1 </a:t>
            </a:r>
          </a:p>
          <a:p>
            <a:r>
              <a:rPr lang="nb-NO" dirty="0" smtClean="0"/>
              <a:t>Alt</a:t>
            </a:r>
            <a:r>
              <a:rPr lang="nb-NO" baseline="0" dirty="0" smtClean="0"/>
              <a:t> g</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rollback</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Lag h2 filbasert base.</a:t>
            </a:r>
          </a:p>
          <a:p>
            <a:r>
              <a:rPr lang="nb-NO" dirty="0" smtClean="0"/>
              <a:t>Kjør en gang og avbryt i aggregeringen</a:t>
            </a:r>
          </a:p>
          <a:p>
            <a:r>
              <a:rPr lang="nb-NO" dirty="0" smtClean="0"/>
              <a:t>Fjern</a:t>
            </a:r>
            <a:r>
              <a:rPr lang="nb-NO" baseline="0" dirty="0" smtClean="0"/>
              <a:t> spring jdbc initialiseringen andre gang du kjører...</a:t>
            </a:r>
          </a:p>
          <a:p>
            <a:endParaRPr lang="nb-NO" baseline="0" dirty="0" smtClean="0"/>
          </a:p>
          <a:p>
            <a:r>
              <a:rPr lang="nb-NO" baseline="0" dirty="0" smtClean="0"/>
              <a:t>Må legge på jdbc basert aggregeringsrepo</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aggregator repo</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file:///C:\workspace\github\presentasjon\Monty%20Python%20-%20Camel%20Spotting%20-%20YouTube.mp4"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smtClean="0"/>
              <a:t>Camel spotting!</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00500" y="3429000"/>
            <a:ext cx="1143000" cy="857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Krav</a:t>
            </a:r>
            <a:endParaRPr lang="en-US" dirty="0"/>
          </a:p>
        </p:txBody>
      </p:sp>
      <p:sp>
        <p:nvSpPr>
          <p:cNvPr id="3" name="Content Placeholder 2"/>
          <p:cNvSpPr>
            <a:spLocks noGrp="1"/>
          </p:cNvSpPr>
          <p:nvPr>
            <p:ph idx="1"/>
          </p:nvPr>
        </p:nvSpPr>
        <p:spPr>
          <a:xfrm>
            <a:off x="457200" y="1600201"/>
            <a:ext cx="8229600" cy="2971800"/>
          </a:xfrm>
        </p:spPr>
        <p:txBody>
          <a:bodyPr>
            <a:normAutofit fontScale="70000" lnSpcReduction="20000"/>
          </a:bodyPr>
          <a:lstStyle/>
          <a:p>
            <a:r>
              <a:rPr lang="nb-NO" dirty="0" smtClean="0"/>
              <a:t>Ta i mot en fil med betalingstransaksjoner (1000). 1 trans pr linje, kommaseparerte felter</a:t>
            </a:r>
          </a:p>
          <a:p>
            <a:r>
              <a:rPr lang="nb-NO" dirty="0" smtClean="0"/>
              <a:t>Danne en kvittering til kunden ved mottatt fil</a:t>
            </a:r>
          </a:p>
          <a:p>
            <a:r>
              <a:rPr lang="nb-NO" dirty="0" smtClean="0"/>
              <a:t>Hver transaksjon skal sendes til dekningskontrollsystem individuelt</a:t>
            </a:r>
          </a:p>
          <a:p>
            <a:r>
              <a:rPr lang="nb-NO" dirty="0" smtClean="0"/>
              <a:t>Etter at transaksjonene er dekningskontrollert OK individuelt skal transaksjonene samlet sendes til clearing systemet.</a:t>
            </a:r>
          </a:p>
          <a:p>
            <a:endParaRPr lang="nb-NO" dirty="0" smtClean="0"/>
          </a:p>
          <a:p>
            <a:pPr>
              <a:buNone/>
            </a:pPr>
            <a:r>
              <a:rPr lang="nb-NO" dirty="0" smtClean="0"/>
              <a:t> (dekningskontroll og clearing er allerede laget og skal bare benyttes.)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Krav</a:t>
            </a:r>
            <a:endParaRPr lang="en-US" dirty="0"/>
          </a:p>
        </p:txBody>
      </p:sp>
      <p:sp>
        <p:nvSpPr>
          <p:cNvPr id="3" name="Content Placeholder 2"/>
          <p:cNvSpPr>
            <a:spLocks noGrp="1"/>
          </p:cNvSpPr>
          <p:nvPr>
            <p:ph idx="1"/>
          </p:nvPr>
        </p:nvSpPr>
        <p:spPr>
          <a:xfrm>
            <a:off x="457200" y="1600201"/>
            <a:ext cx="8229600" cy="2971800"/>
          </a:xfrm>
        </p:spPr>
        <p:txBody>
          <a:bodyPr>
            <a:normAutofit fontScale="70000" lnSpcReduction="20000"/>
          </a:bodyPr>
          <a:lstStyle/>
          <a:p>
            <a:r>
              <a:rPr lang="nb-NO" dirty="0" smtClean="0"/>
              <a:t>Ta i mot en fil med betalingstransaksjoner (1000). 1 trans pr linje, kommaseparerte felter</a:t>
            </a:r>
          </a:p>
          <a:p>
            <a:r>
              <a:rPr lang="nb-NO" dirty="0" smtClean="0"/>
              <a:t>Danne en kvittering til kunden ved mottatt fil</a:t>
            </a:r>
          </a:p>
          <a:p>
            <a:r>
              <a:rPr lang="nb-NO" dirty="0" smtClean="0"/>
              <a:t>Hver transaksjon skal sendes til dekningskontrollsystem individuelt</a:t>
            </a:r>
          </a:p>
          <a:p>
            <a:r>
              <a:rPr lang="nb-NO" dirty="0" smtClean="0"/>
              <a:t>Etter at transaksjonene er dekningskontrollert OK individuelt skal transaksjonene samlet sendes til clearing systemet.</a:t>
            </a:r>
          </a:p>
          <a:p>
            <a:endParaRPr lang="nb-NO" dirty="0" smtClean="0"/>
          </a:p>
          <a:p>
            <a:pPr>
              <a:buNone/>
            </a:pPr>
            <a:r>
              <a:rPr lang="nb-NO" dirty="0" smtClean="0"/>
              <a:t> (dekningskontroll og clearing er allerede laget og skal bare benyttes.)</a:t>
            </a:r>
            <a:endParaRPr lang="en-US" dirty="0"/>
          </a:p>
        </p:txBody>
      </p:sp>
      <p:sp>
        <p:nvSpPr>
          <p:cNvPr id="4" name="Rectangle 3"/>
          <p:cNvSpPr/>
          <p:nvPr/>
        </p:nvSpPr>
        <p:spPr>
          <a:xfrm>
            <a:off x="990600" y="4876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100" dirty="0" smtClean="0"/>
              <a:t>Motta filer</a:t>
            </a:r>
            <a:endParaRPr lang="en-US" sz="1100" dirty="0"/>
          </a:p>
        </p:txBody>
      </p:sp>
      <p:sp>
        <p:nvSpPr>
          <p:cNvPr id="5" name="Rectangle 4"/>
          <p:cNvSpPr/>
          <p:nvPr/>
        </p:nvSpPr>
        <p:spPr>
          <a:xfrm>
            <a:off x="3048000" y="4876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smtClean="0"/>
              <a:t>Dekningskontroll</a:t>
            </a:r>
            <a:endParaRPr lang="en-US" sz="1200" dirty="0"/>
          </a:p>
        </p:txBody>
      </p:sp>
      <p:sp>
        <p:nvSpPr>
          <p:cNvPr id="6" name="Rectangle 5"/>
          <p:cNvSpPr/>
          <p:nvPr/>
        </p:nvSpPr>
        <p:spPr>
          <a:xfrm>
            <a:off x="5105400" y="4876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100" dirty="0" smtClean="0"/>
              <a:t>Clearing</a:t>
            </a:r>
            <a:endParaRPr lang="en-US" sz="1100" dirty="0"/>
          </a:p>
        </p:txBody>
      </p:sp>
      <p:sp>
        <p:nvSpPr>
          <p:cNvPr id="7" name="Rectangle 6"/>
          <p:cNvSpPr/>
          <p:nvPr/>
        </p:nvSpPr>
        <p:spPr>
          <a:xfrm>
            <a:off x="990600" y="55626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100" dirty="0" smtClean="0"/>
              <a:t>Kvittering</a:t>
            </a:r>
            <a:endParaRPr lang="en-US" sz="1100" dirty="0"/>
          </a:p>
        </p:txBody>
      </p:sp>
      <p:cxnSp>
        <p:nvCxnSpPr>
          <p:cNvPr id="9" name="Straight Arrow Connector 8"/>
          <p:cNvCxnSpPr>
            <a:stCxn id="4" idx="3"/>
            <a:endCxn id="5" idx="1"/>
          </p:cNvCxnSpPr>
          <p:nvPr/>
        </p:nvCxnSpPr>
        <p:spPr>
          <a:xfrm>
            <a:off x="2362200" y="5029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4419600" y="5029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7" idx="0"/>
          </p:cNvCxnSpPr>
          <p:nvPr/>
        </p:nvCxnSpPr>
        <p:spPr>
          <a:xfrm rot="5400000">
            <a:off x="1485900" y="5372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533400" y="5029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1"/>
          </p:cNvCxnSpPr>
          <p:nvPr/>
        </p:nvCxnSpPr>
        <p:spPr>
          <a:xfrm rot="10800000">
            <a:off x="5334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38400" y="4876800"/>
            <a:ext cx="412292" cy="246221"/>
          </a:xfrm>
          <a:prstGeom prst="rect">
            <a:avLst/>
          </a:prstGeom>
          <a:noFill/>
        </p:spPr>
        <p:txBody>
          <a:bodyPr wrap="none" rtlCol="0">
            <a:spAutoFit/>
          </a:bodyPr>
          <a:lstStyle/>
          <a:p>
            <a:r>
              <a:rPr lang="nb-NO" sz="1000" dirty="0" smtClean="0"/>
              <a:t>Split</a:t>
            </a:r>
            <a:endParaRPr lang="en-US" sz="1000" dirty="0"/>
          </a:p>
        </p:txBody>
      </p:sp>
      <p:sp>
        <p:nvSpPr>
          <p:cNvPr id="19" name="TextBox 18"/>
          <p:cNvSpPr txBox="1"/>
          <p:nvPr/>
        </p:nvSpPr>
        <p:spPr>
          <a:xfrm>
            <a:off x="4419600" y="4876800"/>
            <a:ext cx="718466" cy="246221"/>
          </a:xfrm>
          <a:prstGeom prst="rect">
            <a:avLst/>
          </a:prstGeom>
          <a:noFill/>
        </p:spPr>
        <p:txBody>
          <a:bodyPr wrap="none" rtlCol="0">
            <a:spAutoFit/>
          </a:bodyPr>
          <a:lstStyle/>
          <a:p>
            <a:r>
              <a:rPr lang="nb-NO" sz="1000" dirty="0" smtClean="0"/>
              <a:t>Aggregate</a:t>
            </a:r>
            <a:endParaRPr lang="en-US" sz="1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nb-NO" dirty="0" smtClean="0"/>
              <a:t>Start coding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Balance check krav</a:t>
            </a:r>
            <a:endParaRPr lang="en-US" dirty="0"/>
          </a:p>
        </p:txBody>
      </p:sp>
      <p:sp>
        <p:nvSpPr>
          <p:cNvPr id="3" name="Content Placeholder 2"/>
          <p:cNvSpPr>
            <a:spLocks noGrp="1"/>
          </p:cNvSpPr>
          <p:nvPr>
            <p:ph idx="1"/>
          </p:nvPr>
        </p:nvSpPr>
        <p:spPr/>
        <p:txBody>
          <a:bodyPr>
            <a:normAutofit lnSpcReduction="10000"/>
          </a:bodyPr>
          <a:lstStyle/>
          <a:p>
            <a:r>
              <a:rPr lang="nb-NO" dirty="0" smtClean="0"/>
              <a:t>Hvis noen transaksjoner mangler dekning skal ingen av transaksjonene i fila til clearing.</a:t>
            </a:r>
          </a:p>
          <a:p>
            <a:r>
              <a:rPr lang="nb-NO" dirty="0" smtClean="0"/>
              <a:t>Dersom det er gjort dekningskontroll, men en eller flere transaksjoner er feilet slik at det ikke blir sendt noe til clearing må alle andre dekningskontroller resettes da dette reserverer pengene på konto.</a:t>
            </a:r>
          </a:p>
          <a:p>
            <a:endParaRPr lang="nb-NO" dirty="0" smtClean="0"/>
          </a:p>
          <a:p>
            <a:pPr>
              <a:buNone/>
            </a:pPr>
            <a:r>
              <a:rPr lang="nb-NO" dirty="0" smtClean="0"/>
              <a:t>&lt;bilde av manglende dekning i minibank?&gt;</a:t>
            </a:r>
          </a:p>
          <a:p>
            <a:endParaRPr lang="nb-NO"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normAutofit/>
          </a:bodyPr>
          <a:lstStyle/>
          <a:p>
            <a:r>
              <a:rPr lang="nb-NO" dirty="0" smtClean="0"/>
              <a:t>Implementer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rmAutofit fontScale="90000"/>
          </a:bodyPr>
          <a:lstStyle/>
          <a:p>
            <a:r>
              <a:rPr lang="en-US" dirty="0" smtClean="0"/>
              <a:t>QA: </a:t>
            </a:r>
            <a:br>
              <a:rPr lang="en-US" dirty="0" smtClean="0"/>
            </a:br>
            <a:r>
              <a:rPr lang="en-US" dirty="0" err="1" smtClean="0"/>
              <a:t>Systemet</a:t>
            </a:r>
            <a:r>
              <a:rPr lang="en-US" dirty="0" smtClean="0"/>
              <a:t> </a:t>
            </a:r>
            <a:r>
              <a:rPr lang="en-US" dirty="0" err="1" smtClean="0"/>
              <a:t>tåler</a:t>
            </a:r>
            <a:r>
              <a:rPr lang="en-US" dirty="0" smtClean="0"/>
              <a:t> </a:t>
            </a:r>
            <a:r>
              <a:rPr lang="en-US" dirty="0" err="1" smtClean="0"/>
              <a:t>ikke</a:t>
            </a:r>
            <a:r>
              <a:rPr lang="en-US" dirty="0" smtClean="0"/>
              <a:t> en </a:t>
            </a:r>
            <a:r>
              <a:rPr lang="en-US" dirty="0" err="1" smtClean="0"/>
              <a:t>strømstans</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nb-NO" dirty="0" smtClean="0"/>
              <a:t>Implementer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nb-NO" dirty="0" smtClean="0"/>
              <a:t>Produksjonssetting!!</a:t>
            </a:r>
            <a:endParaRPr lang="en-US" dirty="0"/>
          </a:p>
        </p:txBody>
      </p:sp>
      <p:sp>
        <p:nvSpPr>
          <p:cNvPr id="7" name="Subtitle 6"/>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rmAutofit/>
          </a:bodyPr>
          <a:lstStyle/>
          <a:p>
            <a:r>
              <a:rPr lang="nb-NO" dirty="0" smtClean="0"/>
              <a:t>Det funket jo fint på Mac’en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dirty="0" smtClean="0"/>
              <a:t>Det funket jo fint på Mac’en</a:t>
            </a:r>
            <a:endParaRPr lang="en-US" dirty="0"/>
          </a:p>
        </p:txBody>
      </p:sp>
      <p:sp>
        <p:nvSpPr>
          <p:cNvPr id="3" name="Content Placeholder 2"/>
          <p:cNvSpPr>
            <a:spLocks noGrp="1"/>
          </p:cNvSpPr>
          <p:nvPr>
            <p:ph idx="1"/>
          </p:nvPr>
        </p:nvSpPr>
        <p:spPr/>
        <p:txBody>
          <a:bodyPr/>
          <a:lstStyle/>
          <a:p>
            <a:r>
              <a:rPr lang="nb-NO" dirty="0" smtClean="0"/>
              <a:t>Dekningskontrollsystemet må gjøre en sjekk mot et legacy system som tar ca 1,5 sekunder pr behandling.</a:t>
            </a:r>
          </a:p>
          <a:p>
            <a:r>
              <a:rPr lang="nb-NO" dirty="0" smtClean="0"/>
              <a:t>Hele behandlingen av en fil med dekningskontroll og clearing skal ikke ta mer enn 1 minutt.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Monty Python - Camel Spotting - YouTube.mp4">
            <a:hlinkClick r:id="" action="ppaction://media"/>
          </p:cNvPr>
          <p:cNvPicPr>
            <a:picLocks noGrp="1" noRot="1" noChangeAspect="1"/>
          </p:cNvPicPr>
          <p:nvPr>
            <p:ph idx="1"/>
            <a:videoFile r:link="rId1"/>
          </p:nvPr>
        </p:nvPicPr>
        <p:blipFill>
          <a:blip r:embed="rId4" cstate="print"/>
          <a:stretch>
            <a:fillRect/>
          </a:stretch>
        </p:blipFill>
        <p:spPr>
          <a:xfrm>
            <a:off x="3048000" y="2719388"/>
            <a:ext cx="3048000" cy="2286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hmmm</a:t>
            </a:r>
            <a:endParaRPr lang="en-US" dirty="0"/>
          </a:p>
        </p:txBody>
      </p:sp>
      <p:sp>
        <p:nvSpPr>
          <p:cNvPr id="3" name="Content Placeholder 2"/>
          <p:cNvSpPr>
            <a:spLocks noGrp="1"/>
          </p:cNvSpPr>
          <p:nvPr>
            <p:ph idx="1"/>
          </p:nvPr>
        </p:nvSpPr>
        <p:spPr/>
        <p:txBody>
          <a:bodyPr>
            <a:normAutofit/>
          </a:bodyPr>
          <a:lstStyle/>
          <a:p>
            <a:pPr>
              <a:buNone/>
            </a:pPr>
            <a:endParaRPr lang="nb-NO" sz="2800" dirty="0" smtClean="0"/>
          </a:p>
          <a:p>
            <a:pPr>
              <a:buNone/>
            </a:pPr>
            <a:endParaRPr lang="nb-NO" sz="2800" dirty="0" smtClean="0"/>
          </a:p>
          <a:p>
            <a:pPr>
              <a:buNone/>
            </a:pPr>
            <a:endParaRPr lang="nb-NO" sz="2800" dirty="0" smtClean="0"/>
          </a:p>
          <a:p>
            <a:pPr algn="ctr">
              <a:buNone/>
            </a:pPr>
            <a:r>
              <a:rPr lang="nb-NO" sz="2800" dirty="0" smtClean="0"/>
              <a:t>1,5 sekunder X 1000 = 1500 sekunder = 25 minutter</a:t>
            </a:r>
          </a:p>
          <a:p>
            <a:pPr>
              <a:buNone/>
            </a:pPr>
            <a:endParaRPr lang="nb-NO" sz="2800" dirty="0" smtClean="0"/>
          </a:p>
          <a:p>
            <a:pPr algn="ctr">
              <a:buNone/>
            </a:pPr>
            <a:r>
              <a:rPr lang="nb-NO" sz="2800" dirty="0" smtClean="0"/>
              <a:t>(det finnes maling som tørker raskere)</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lstStyle/>
          <a:p>
            <a:r>
              <a:rPr lang="nb-NO" dirty="0" smtClean="0"/>
              <a:t>Løs det!</a:t>
            </a:r>
            <a:endParaRPr lang="en-US" dirty="0"/>
          </a:p>
        </p:txBody>
      </p:sp>
      <p:sp>
        <p:nvSpPr>
          <p:cNvPr id="11266" name="AutoShape 2" descr="data:image/jpg;base64,/9j/4AAQSkZJRgABAQAAAQABAAD/2wCEAAkGBhQQEBQUEBQVFBQUFBUUFxcUFBQUFBUUFBQVFRQUFBUXHCYeFxkkGRcUHy8gIycpLCwsFR4xNTAqNSYrLCkBCQoKDgwOGg8PGjUfHR8qLCwsLCwsLCkpLCksKSkpLCosKSwpLSkpKSksKSkpKSksKSksKSwpKSwsKSkpKSwpLP/AABEIAOAA4AMBIgACEQEDEQH/xAAcAAACAgMBAQAAAAAAAAAAAAAAAQIGAwUHBAj/xAA/EAACAQICBQkECAYCAwAAAAAAAQIDEQQSBQYhMUETUWFxgZGhscEHIlLRFBYjMkJikuEVQ1NUgvCDojNEcv/EABoBAQACAwEAAAAAAAAAAAAAAAABAwIEBQb/xAAuEQACAgEDAwEHBAMBAAAAAAAAAQIRAwQSURMhMQUUIkFCUmGRMnGBobHR8BX/2gAMAwEAAhEDEQA/AO4gAAAAAAAAAAAK5XNN694bCtxbdSa3xhts+ZyexGMpKPdlmPFPI9sFbLIBzat7YLP3cPddNTb4RIw9sfPh+6p84lXtGPk3f/L1VXt/tf7Olgc+Xtepr71Ca6pxfojPS9rmGe+nVXZF+pPXx8mD9O1K+Rl6Ap0falhOPKr/AAv5Mzw9peCf8yS66cvRGXVhyVvR6hfI/wAFqArUfaJgX/O74TXoZPr9gv7iP6Z/InqQ5MfZc30P8MsIGgWveC/uId0vkTWu2C/uKfj8hvjyY+z5fpf4ZvANNHXDBv8A9il+oz0tY8NL7tek/wDkj8yd0eSHhyLzF/g2QGOnWjJXi1Jc6aa8CZkVDAAAAAAAAAAAAAAAAAAAAhWqKMW3uSu+wAqvtB1heHoZKcss573xUejmvznGq+Ibb6S06+6RdWrt47epcF3FQkczUSuf7HtPStOseBS+LI3DMDEyg6xOVS5FS2kRoEE51bkcxG40ANyJRqGNsLkgm5ByhAYBLlCSqMxDRAN3ofTVWjJSpzlF9D81xOr6ra4rEJQq2jU4PdGfyZxOi9pa9FSajF8bF+LI4s5+v0OPNC2qfJ2m4yv6sae5aOSo/tIrf8S5+ssB0k7Vo8VkxyxycZAAASVgAAAAAAAAAAAafWXFZaWVb5u3Yt/obcqetmJ9+3wx89vyDLMSuSRyzWOvmry6NhqGj1Y2rmnJ87fmWHQ+rNGWF5fEzlFNv7u618q4NvacpRc5No908sdNiju+yKkRsXD6qYetsw2Ji5cIzW191n4Fax+j50KjhUVpLufSnxREoOPczxamGV0vPD7M8lgsZqGHlOSjFNybskt7fMZ8foupQllqwcW1dXttXRYxp1Zc5xvbfc8QEkjJLDSUVJxeV7nZ2fU9xFEtowgiQOm1vTV+fYSCLAyck7Xs7br22d5FICyNhpHqoaOqVNsKc5LnjFteCIV8FOn9+Mo//UWvMUzFTi3V9xUltLVgFaK6kVegtpa8KvdXUvInH5J1H6DY4TEOnJSi7NO6OkaI0iq9JTW/dJc0lvRzGBYNVtJ8lVUW/dnsfRL8L9O03sUqdHmfUMG+O5eUXwBDNk88AAAAAAAAAAABznW3Gf8All1peR0HFVcsJPmi34HKNbK9qdudleR1Fm9oYb8yX3KTLazomJo0YYCjTxMpQi1HbHfmtm5t20502bHS2sNTEwhGeVKG6ytfZa77jQxzUYvlnrNVp5ZpQp0k7fP2N1hMFgaU41FiZPK8yjl23W1bkajWXSyxVfNBbLKMed2vt67s1Bu9WcfQoSdSupSmvuJJNX5+sbt3uvsiHh6V5e85JUjeaI0bHR9H6RXV6slaEfhvw6HzvhuHp9/TcDGul79NvMlw4SXVuZrauvtdybWTLwi43sua+9mz0JrgqzlTxKpwjKLV0sqfBp3fMXqcJe4n2OfPDqIvryjck77P4cVRRYradSnQo/RqWHrWXKQUYr8yindPg7s59Tw0PpKgpJw5RLNwy5t/cbrXrSKlWpqnJPJHfF3s27711Irxy2RbNnVwefJjgu3l3/g1WO0FOhiI0pK6lJKL4Si2lc3PtBqLPSgkllg33uyXcj36vaap4uMIYm3K02pQk9ma3G/PzriabWusq2OypqyyQvfZ07e1mTUVB7fiyuE8k88VkXeCd8P7nv1jSpaOw9O1nLL4Ru/Fo8mgdC0qdB4rErNFfchwbvZN8+3gZ9fMSpSpU4NNQi27O9r2S8ES0XpOhiMKsNiJcm4/dlw2O6d/Rkuuo/suxXHetMmr96VuvNNnhxOvVZ7KSjTityjFPzPPjtb61ai6dRQae+WXb2cF1nu+pdO93iqWXnur+Z5dMYfB0qeSi5VKt9s7+709DMGppNt/2bWL2ZyShC3zT7fu2ajCRvJdZaqC2Fc0ZD30WSkVQOhqX2SM8D00meeBnpmwjk5PB0TQuP5ajGT3r3ZdaNgVPVDF2nKD3SV11r9vIthtxdo8vnhsyNAAAZFIAAAAAAAa7T9bLQl02RyXW6rdxR0zWqtaMI9b9Pmcn1jqZqvVsNfUP3TtekQvLfBo2Im0KxoHrbIASYmKFiaAYkBYXBjACxJgxisSQPMxDBAgENIEicIkMzibHRNPb1I31M1Oiaey/OzbwM4GvqH3M0DNAwwPRBGwjmZDY6Ir5KsJc0lfqex+Z0A5vRR0PB1c1OD54p+BsQ8HC1q95MzAAFhzwAAAAAEAVDW3EfaP8sV82cn0nXcpuXBsvOu+kbOpbfKTivIpmkstOnFcWu00dTK+3B6r0jHtjufxPAqyYzxrFWMix8eMV3tGish6BwPTlFYxfTIczXaTWIh8Ul2Jme9GG1ksgZBcrH412pjU/wA0fEnciNoOAshPN0x7wu+jvJ3IimRyCyE7vo70F+rvG5DayGUaiPN1d44r80V1jcidrEomajTvvMrwCUMyq03+VN5u5oWFpuTSuYtmcKfc3GDp2ij3RR5KMbJLmPZAviaWbyZoGemjBBHppouic/Iemii6aBq3oxXwtx9fUp1BFp1al7kl+a/p6F8DjatXE3QABacwAAAAMeIqZYSlzJvuRkNZrHiOTw1Rvmt3/tcMmKt0cj1kxXKYhR4R95+bKnpHGOpNvhfZ1Gwx2Ovyk+M20urj6GjntOPmluZ77R4unBLhCbE2MCijcsVwuOwWJoncCkSzEUhtEULJ57i5RkUCFCyWcTrMQxRO4fKByjINBYiiUzJGsbbRuNtJGlR6KE7Mjw7Rn2aov845oKS6yVJni1bxfKU3B9h6qGy65mb0XdM5WVNXF/A9cEemkjzwPTRNiJzch7aC2Fp1dhanf/eLKsnaJcNCwtS/3mLo+Tj6p+7/ACbAAAtOaAAAAFP9p2P5PCZVvnK3h+5b2ct9rmOvWpUl+GOZ9r/YqzOoM3dBj6meK/k5xjJblzI8kjNXd2zE0clq2e6j2RGwrEhWFCxAx2CxFE2IEOwNChZFoZILE0LEwHYLEULEgQ7ARRNiJxYgRi0WRZutA47k6kebcy111ap0SSZQ8POzLnQrZ6FOfGLyv0LsMu1FGpj3UuexsaR7KKPFRZ76KN6Jws3Y9tOF7Lna8y56Ojamu3zKhhleUev0Lnho2hHqRfA4eqfhGUAAsNIAAABHD/aBjuVx1Z8ItQX+Ks/U7bXqqMZSe6KbfYrnztpPEOpOcnvlKUu9mrqX2SO36NC8kpcI1kiLMqiRcTRPVWY7BYnlDKCLINCMmUVhRNkEFjJlFYgWRyhYk4hYCyAx5R2BNkLDsOwNChZFjCxKxFGSZKDLNoDEXpzpvmzLs3+BWIo2mia+WafZ2MhdpWWSW+NFwwU7xRtcOjSaNnvRvMIjexnntWtrZs8BG812/IuUVZFS0RC9Tu8y3G1A89qX7wAAGZqgAAAabXDF8lga8uORxXXK0fU4JiDsntQxGXBJfHUiuxJv0OM1HtNDUu5Ueo9GhWJy5ZjyiaJiNc7NkMoZSdgsBZDKGUyWFYCyGUHEnYGhQsgoCymSw2hQsxZQcTJYLCibMWUMplyiygmzHlCxkyjsQTZBRM2HlZkFEyRRi0XQkWjRNb3l0otGDKTo2ra3Qy7YB3XYbWB2cf1KNdzfaAhefavBFnK/q7Da31v0LAb0fB5TO/fYAAGRQAAABz/2uVvs6EeeU5dyS9TlMt50n2uVftKMeaEn3yt6HNmc7N+tnr/TFWnX/fETQrEmgKjoCAYIAQWHYABBYYABYRIACNgsSYWJJEKxICARSCwx2BIIkkKxKJiyyLPfgZl60PK8E+goOFkXbV2pen1MtwPuafqKvHZeNXado9nm7m5NboKNqfd5GyOkvB4rK7mwAAJKwEMUnZAHJPajis+Lt8FNR7drfn4FGLnrrgakqrqWumuHB3e8qTo9Bzcv6mey0DXQikzDYDJyYnArNwgBPIGQAgBPKGUAgOw7DykgjYCeUMpAIASSFYkkQWJZQsARAlYLAkSJRFYkkQZIzYd7S46rzupLqKbS3ls1Ul9pbnt5onG6mV6xXgZ1PRUbU+09h58DG1OPVfvPQdRHgpeQAAJIAjPcyQmgCp1IHmqYKD3xT7Pmi2vR9P4UQloqm/w+LMWkyxTa8FNlomm99OH6UY56Cov+XH9KRdHoenzPvIfwOn+bvXyI2Lgs68uWUl6v0P6ce4hLVig/5cV1XLs9Aw55eBCWr0fifciOnHgyWpyL5mUiWqdD4P8As/mQep1B7lJf5F4+ry4S/wCv7kfq+/iXcyOlHgzWsyr5mUX6m0U9ub9X7EpamUX8S/y/Yuj1fn8UfEHoOf5e8dKHBPtub6mUWeo9PhKa7mY5ajR3Z33IvctCTW5L9RB6HqfDbqaZj0YcGa1+f6igT1FfCou2P7mN6jz+OPdI6B/Cqi/DLzIywE9zhLuZHQgWL1LPyc9nqRUW6UPH5GN6l1vy/q/Y6H9DkvwvuZH6M/h8COhEzXqmZcHOnqfX+FfqRjnqrXX4L9Ukzo/JPmt4XCNPs/3pI9njyZr1XLwjm31Zr/034fMh/AK39OXcdNdL/XuJwp9RD065LF6vk4RzKGgq39Of6WW7VfQE6clUns2bI8e0ssKfQeyhHcTDTpO7MM/q2TJBwqrNxRjaKXQiYkM2jhgAAAAAAAAAAAAAAAAAAAAAAAAAAAAAAAAAAAAJxRF0Yvgu5EwAMX0aPwx7kL6JD4Y9yMwAGH6JD4V3DWGit0UZQAAAAAAAA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data:image/jpg;base64,/9j/4AAQSkZJRgABAQAAAQABAAD/2wCEAAkGBhQQEBQUEBQVFBQUFBUUFxcUFBQUFBUUFBQVFRQUFBUXHCYeFxkkGRcUHy8gIycpLCwsFR4xNTAqNSYrLCkBCQoKDgwOGg8PGjUfHR8qLCwsLCwsLCkpLCksKSkpLCosKSwpLSkpKSksKSkpKSksKSksKSwpKSwsKSkpKSwpLP/AABEIAOAA4AMBIgACEQEDEQH/xAAcAAACAgMBAQAAAAAAAAAAAAAAAQIGAwUHBAj/xAA/EAACAQICBQkECAYCAwAAAAAAAQIDEQQSBQYhMUETUWFxgZGhscEHIlLRFBYjMkJikuEVQ1NUgvCDojNEcv/EABoBAQACAwEAAAAAAAAAAAAAAAABAwIEBQb/xAAuEQACAgEDAwEHBAMBAAAAAAAAAQIRAwQSURMhMQUUIkFCUmGRMnGBobHR8BX/2gAMAwEAAhEDEQA/AO4gAAAAAAAAAAAK5XNN694bCtxbdSa3xhts+ZyexGMpKPdlmPFPI9sFbLIBzat7YLP3cPddNTb4RIw9sfPh+6p84lXtGPk3f/L1VXt/tf7Olgc+Xtepr71Ca6pxfojPS9rmGe+nVXZF+pPXx8mD9O1K+Rl6Ap0falhOPKr/AAv5Mzw9peCf8yS66cvRGXVhyVvR6hfI/wAFqArUfaJgX/O74TXoZPr9gv7iP6Z/InqQ5MfZc30P8MsIGgWveC/uId0vkTWu2C/uKfj8hvjyY+z5fpf4ZvANNHXDBv8A9il+oz0tY8NL7tek/wDkj8yd0eSHhyLzF/g2QGOnWjJXi1Jc6aa8CZkVDAAAAAAAAAAAAAAAAAAAAhWqKMW3uSu+wAqvtB1heHoZKcss573xUejmvznGq+Ibb6S06+6RdWrt47epcF3FQkczUSuf7HtPStOseBS+LI3DMDEyg6xOVS5FS2kRoEE51bkcxG40ANyJRqGNsLkgm5ByhAYBLlCSqMxDRAN3ofTVWjJSpzlF9D81xOr6ra4rEJQq2jU4PdGfyZxOi9pa9FSajF8bF+LI4s5+v0OPNC2qfJ2m4yv6sae5aOSo/tIrf8S5+ssB0k7Vo8VkxyxycZAAASVgAAAAAAAAAAAafWXFZaWVb5u3Yt/obcqetmJ9+3wx89vyDLMSuSRyzWOvmry6NhqGj1Y2rmnJ87fmWHQ+rNGWF5fEzlFNv7u618q4NvacpRc5No908sdNiju+yKkRsXD6qYetsw2Ji5cIzW191n4Fax+j50KjhUVpLufSnxREoOPczxamGV0vPD7M8lgsZqGHlOSjFNybskt7fMZ8foupQllqwcW1dXttXRYxp1Zc5xvbfc8QEkjJLDSUVJxeV7nZ2fU9xFEtowgiQOm1vTV+fYSCLAyck7Xs7br22d5FICyNhpHqoaOqVNsKc5LnjFteCIV8FOn9+Mo//UWvMUzFTi3V9xUltLVgFaK6kVegtpa8KvdXUvInH5J1H6DY4TEOnJSi7NO6OkaI0iq9JTW/dJc0lvRzGBYNVtJ8lVUW/dnsfRL8L9O03sUqdHmfUMG+O5eUXwBDNk88AAAAAAAAAAABznW3Gf8All1peR0HFVcsJPmi34HKNbK9qdudleR1Fm9oYb8yX3KTLazomJo0YYCjTxMpQi1HbHfmtm5t20502bHS2sNTEwhGeVKG6ytfZa77jQxzUYvlnrNVp5ZpQp0k7fP2N1hMFgaU41FiZPK8yjl23W1bkajWXSyxVfNBbLKMed2vt67s1Bu9WcfQoSdSupSmvuJJNX5+sbt3uvsiHh6V5e85JUjeaI0bHR9H6RXV6slaEfhvw6HzvhuHp9/TcDGul79NvMlw4SXVuZrauvtdybWTLwi43sua+9mz0JrgqzlTxKpwjKLV0sqfBp3fMXqcJe4n2OfPDqIvryjck77P4cVRRYradSnQo/RqWHrWXKQUYr8yindPg7s59Tw0PpKgpJw5RLNwy5t/cbrXrSKlWpqnJPJHfF3s27711Irxy2RbNnVwefJjgu3l3/g1WO0FOhiI0pK6lJKL4Si2lc3PtBqLPSgkllg33uyXcj36vaap4uMIYm3K02pQk9ma3G/PzriabWusq2OypqyyQvfZ07e1mTUVB7fiyuE8k88VkXeCd8P7nv1jSpaOw9O1nLL4Ru/Fo8mgdC0qdB4rErNFfchwbvZN8+3gZ9fMSpSpU4NNQi27O9r2S8ES0XpOhiMKsNiJcm4/dlw2O6d/Rkuuo/suxXHetMmr96VuvNNnhxOvVZ7KSjTityjFPzPPjtb61ai6dRQae+WXb2cF1nu+pdO93iqWXnur+Z5dMYfB0qeSi5VKt9s7+709DMGppNt/2bWL2ZyShC3zT7fu2ajCRvJdZaqC2Fc0ZD30WSkVQOhqX2SM8D00meeBnpmwjk5PB0TQuP5ajGT3r3ZdaNgVPVDF2nKD3SV11r9vIthtxdo8vnhsyNAAAZFIAAAAAAAa7T9bLQl02RyXW6rdxR0zWqtaMI9b9Pmcn1jqZqvVsNfUP3TtekQvLfBo2Im0KxoHrbIASYmKFiaAYkBYXBjACxJgxisSQPMxDBAgENIEicIkMzibHRNPb1I31M1Oiaey/OzbwM4GvqH3M0DNAwwPRBGwjmZDY6Ir5KsJc0lfqex+Z0A5vRR0PB1c1OD54p+BsQ8HC1q95MzAAFhzwAAAAAEAVDW3EfaP8sV82cn0nXcpuXBsvOu+kbOpbfKTivIpmkstOnFcWu00dTK+3B6r0jHtjufxPAqyYzxrFWMix8eMV3tGish6BwPTlFYxfTIczXaTWIh8Ul2Jme9GG1ksgZBcrH412pjU/wA0fEnciNoOAshPN0x7wu+jvJ3IimRyCyE7vo70F+rvG5DayGUaiPN1d44r80V1jcidrEomajTvvMrwCUMyq03+VN5u5oWFpuTSuYtmcKfc3GDp2ij3RR5KMbJLmPZAviaWbyZoGemjBBHppouic/Iemii6aBq3oxXwtx9fUp1BFp1al7kl+a/p6F8DjatXE3QABacwAAAAMeIqZYSlzJvuRkNZrHiOTw1Rvmt3/tcMmKt0cj1kxXKYhR4R95+bKnpHGOpNvhfZ1Gwx2Ovyk+M20urj6GjntOPmluZ77R4unBLhCbE2MCijcsVwuOwWJoncCkSzEUhtEULJ57i5RkUCFCyWcTrMQxRO4fKByjINBYiiUzJGsbbRuNtJGlR6KE7Mjw7Rn2aov845oKS6yVJni1bxfKU3B9h6qGy65mb0XdM5WVNXF/A9cEemkjzwPTRNiJzch7aC2Fp1dhanf/eLKsnaJcNCwtS/3mLo+Tj6p+7/ACbAAAtOaAAAAFP9p2P5PCZVvnK3h+5b2ct9rmOvWpUl+GOZ9r/YqzOoM3dBj6meK/k5xjJblzI8kjNXd2zE0clq2e6j2RGwrEhWFCxAx2CxFE2IEOwNChZFoZILE0LEwHYLEULEgQ7ARRNiJxYgRi0WRZutA47k6kebcy111ap0SSZQ8POzLnQrZ6FOfGLyv0LsMu1FGpj3UuexsaR7KKPFRZ76KN6Jws3Y9tOF7Lna8y56Ojamu3zKhhleUev0Lnho2hHqRfA4eqfhGUAAsNIAAABHD/aBjuVx1Z8ItQX+Ks/U7bXqqMZSe6KbfYrnztpPEOpOcnvlKUu9mrqX2SO36NC8kpcI1kiLMqiRcTRPVWY7BYnlDKCLINCMmUVhRNkEFjJlFYgWRyhYk4hYCyAx5R2BNkLDsOwNChZFjCxKxFGSZKDLNoDEXpzpvmzLs3+BWIo2mia+WafZ2MhdpWWSW+NFwwU7xRtcOjSaNnvRvMIjexnntWtrZs8BG812/IuUVZFS0RC9Tu8y3G1A89qX7wAAGZqgAAAabXDF8lga8uORxXXK0fU4JiDsntQxGXBJfHUiuxJv0OM1HtNDUu5Ueo9GhWJy5ZjyiaJiNc7NkMoZSdgsBZDKGUyWFYCyGUHEnYGhQsgoCymSw2hQsxZQcTJYLCibMWUMplyiygmzHlCxkyjsQTZBRM2HlZkFEyRRi0XQkWjRNb3l0otGDKTo2ra3Qy7YB3XYbWB2cf1KNdzfaAhefavBFnK/q7Da31v0LAb0fB5TO/fYAAGRQAAABz/2uVvs6EeeU5dyS9TlMt50n2uVftKMeaEn3yt6HNmc7N+tnr/TFWnX/fETQrEmgKjoCAYIAQWHYABBYYABYRIACNgsSYWJJEKxICARSCwx2BIIkkKxKJiyyLPfgZl60PK8E+goOFkXbV2pen1MtwPuafqKvHZeNXado9nm7m5NboKNqfd5GyOkvB4rK7mwAAJKwEMUnZAHJPajis+Lt8FNR7drfn4FGLnrrgakqrqWumuHB3e8qTo9Bzcv6mey0DXQikzDYDJyYnArNwgBPIGQAgBPKGUAgOw7DykgjYCeUMpAIASSFYkkQWJZQsARAlYLAkSJRFYkkQZIzYd7S46rzupLqKbS3ls1Ul9pbnt5onG6mV6xXgZ1PRUbU+09h58DG1OPVfvPQdRHgpeQAAJIAjPcyQmgCp1IHmqYKD3xT7Pmi2vR9P4UQloqm/w+LMWkyxTa8FNlomm99OH6UY56Cov+XH9KRdHoenzPvIfwOn+bvXyI2Lgs68uWUl6v0P6ce4hLVig/5cV1XLs9Aw55eBCWr0fifciOnHgyWpyL5mUiWqdD4P8As/mQep1B7lJf5F4+ry4S/wCv7kfq+/iXcyOlHgzWsyr5mUX6m0U9ub9X7EpamUX8S/y/Yuj1fn8UfEHoOf5e8dKHBPtub6mUWeo9PhKa7mY5ajR3Z33IvctCTW5L9RB6HqfDbqaZj0YcGa1+f6igT1FfCou2P7mN6jz+OPdI6B/Cqi/DLzIywE9zhLuZHQgWL1LPyc9nqRUW6UPH5GN6l1vy/q/Y6H9DkvwvuZH6M/h8COhEzXqmZcHOnqfX+FfqRjnqrXX4L9Ukzo/JPmt4XCNPs/3pI9njyZr1XLwjm31Zr/034fMh/AK39OXcdNdL/XuJwp9RD065LF6vk4RzKGgq39Of6WW7VfQE6clUns2bI8e0ssKfQeyhHcTDTpO7MM/q2TJBwqrNxRjaKXQiYkM2jhgAAAAAAAAAAAAAAAAAAAAAAAAAAAAAAAAAAAAJxRF0Yvgu5EwAMX0aPwx7kL6JD4Y9yMwAGH6JD4V3DWGit0UZQAAAAAAAA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70" name="Picture 6" descr="http://uv-blog.uio.no/wpmu/wp-content/blogs.dir/18/old-mediafiles/bilder/panic-button.jpg"/>
          <p:cNvPicPr>
            <a:picLocks noChangeAspect="1" noChangeArrowheads="1"/>
          </p:cNvPicPr>
          <p:nvPr/>
        </p:nvPicPr>
        <p:blipFill>
          <a:blip r:embed="rId2" cstate="print"/>
          <a:srcRect/>
          <a:stretch>
            <a:fillRect/>
          </a:stretch>
        </p:blipFill>
        <p:spPr bwMode="auto">
          <a:xfrm>
            <a:off x="3276600" y="2514600"/>
            <a:ext cx="3305175" cy="329565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229600" cy="1143000"/>
          </a:xfrm>
        </p:spPr>
        <p:txBody>
          <a:bodyPr/>
          <a:lstStyle/>
          <a:p>
            <a:r>
              <a:rPr lang="nb-NO" dirty="0" smtClean="0"/>
              <a:t>Til slutt...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Noen fordeler ved å</a:t>
            </a:r>
            <a:r>
              <a:rPr lang="nb-NO" baseline="0" dirty="0" smtClean="0"/>
              <a:t> bruke camel</a:t>
            </a:r>
            <a:endParaRPr lang="en-US" dirty="0"/>
          </a:p>
        </p:txBody>
      </p:sp>
      <p:sp>
        <p:nvSpPr>
          <p:cNvPr id="3" name="Content Placeholder 2"/>
          <p:cNvSpPr>
            <a:spLocks noGrp="1"/>
          </p:cNvSpPr>
          <p:nvPr>
            <p:ph idx="1"/>
          </p:nvPr>
        </p:nvSpPr>
        <p:spPr/>
        <p:txBody>
          <a:bodyPr/>
          <a:lstStyle/>
          <a:p>
            <a:endParaRPr lang="en-US"/>
          </a:p>
        </p:txBody>
      </p:sp>
      <p:pic>
        <p:nvPicPr>
          <p:cNvPr id="17410" name="Picture 2" descr="http://graffletopia.com/images/previews/137/original.png?1250609325"/>
          <p:cNvPicPr>
            <a:picLocks noChangeAspect="1" noChangeArrowheads="1"/>
          </p:cNvPicPr>
          <p:nvPr/>
        </p:nvPicPr>
        <p:blipFill>
          <a:blip r:embed="rId3" cstate="print"/>
          <a:srcRect/>
          <a:stretch>
            <a:fillRect/>
          </a:stretch>
        </p:blipFill>
        <p:spPr bwMode="auto">
          <a:xfrm>
            <a:off x="1752600" y="2133600"/>
            <a:ext cx="5238750" cy="396240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Ulemper?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Alternativer?</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4400" y="2886075"/>
            <a:ext cx="3038475"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58665" y="1919287"/>
            <a:ext cx="2076450" cy="447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181600" y="4038600"/>
            <a:ext cx="2628900" cy="174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Bør</a:t>
            </a:r>
            <a:r>
              <a:rPr lang="nb-NO" baseline="0" dirty="0" smtClean="0"/>
              <a:t> du ta ca</a:t>
            </a:r>
            <a:r>
              <a:rPr lang="nb-NO" dirty="0" smtClean="0"/>
              <a:t>mel </a:t>
            </a:r>
            <a:r>
              <a:rPr lang="nb-NO" baseline="0" dirty="0" smtClean="0"/>
              <a:t>i bruk?</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43000"/>
          </a:xfrm>
        </p:spPr>
        <p:txBody>
          <a:bodyPr/>
          <a:lstStyle/>
          <a:p>
            <a:r>
              <a:rPr lang="nb-NO" dirty="0" smtClean="0"/>
              <a:t>Litt om vår </a:t>
            </a:r>
            <a:r>
              <a:rPr lang="nb-NO" baseline="0" dirty="0" smtClean="0"/>
              <a:t>bakgrunn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cstate="print"/>
          <a:srcRect/>
          <a:stretch>
            <a:fillRect/>
          </a:stretch>
        </p:blipFill>
        <p:spPr bwMode="auto">
          <a:xfrm>
            <a:off x="6172200" y="1143000"/>
            <a:ext cx="2133600" cy="213360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pic>
        <p:nvPicPr>
          <p:cNvPr id="4" name="Picture 2"/>
          <p:cNvPicPr>
            <a:picLocks noChangeAspect="1" noChangeArrowheads="1"/>
          </p:cNvPicPr>
          <p:nvPr/>
        </p:nvPicPr>
        <p:blipFill>
          <a:blip r:embed="rId3" cstate="print"/>
          <a:srcRect/>
          <a:stretch>
            <a:fillRect/>
          </a:stretch>
        </p:blipFill>
        <p:spPr bwMode="auto">
          <a:xfrm>
            <a:off x="0" y="-152400"/>
            <a:ext cx="2438400" cy="1901952"/>
          </a:xfrm>
          <a:prstGeom prst="rect">
            <a:avLst/>
          </a:prstGeom>
          <a:noFill/>
          <a:ln w="9525">
            <a:noFill/>
            <a:miter lim="800000"/>
            <a:headEnd/>
            <a:tailEnd/>
          </a:ln>
          <a:effectLst/>
        </p:spPr>
      </p:pic>
      <p:pic>
        <p:nvPicPr>
          <p:cNvPr id="5" name="Picture 2"/>
          <p:cNvPicPr>
            <a:picLocks noChangeAspect="1" noChangeArrowheads="1"/>
          </p:cNvPicPr>
          <p:nvPr/>
        </p:nvPicPr>
        <p:blipFill>
          <a:blip r:embed="rId4" cstate="print"/>
          <a:srcRect/>
          <a:stretch>
            <a:fillRect/>
          </a:stretch>
        </p:blipFill>
        <p:spPr bwMode="auto">
          <a:xfrm>
            <a:off x="2819400" y="1066800"/>
            <a:ext cx="3124200" cy="2343150"/>
          </a:xfrm>
          <a:prstGeom prst="rect">
            <a:avLst/>
          </a:prstGeom>
          <a:noFill/>
          <a:ln w="9525">
            <a:noFill/>
            <a:miter lim="800000"/>
            <a:headEnd/>
            <a:tailEnd/>
          </a:ln>
          <a:effectLst/>
        </p:spPr>
      </p:pic>
      <p:pic>
        <p:nvPicPr>
          <p:cNvPr id="7" name="Picture 4"/>
          <p:cNvPicPr>
            <a:picLocks noChangeAspect="1" noChangeArrowheads="1"/>
          </p:cNvPicPr>
          <p:nvPr/>
        </p:nvPicPr>
        <p:blipFill>
          <a:blip r:embed="rId5" cstate="print"/>
          <a:srcRect/>
          <a:stretch>
            <a:fillRect/>
          </a:stretch>
        </p:blipFill>
        <p:spPr bwMode="auto">
          <a:xfrm>
            <a:off x="4953000" y="2438400"/>
            <a:ext cx="3057525" cy="1495425"/>
          </a:xfrm>
          <a:prstGeom prst="rect">
            <a:avLst/>
          </a:prstGeom>
          <a:noFill/>
          <a:ln w="9525">
            <a:noFill/>
            <a:miter lim="800000"/>
            <a:headEnd/>
            <a:tailEnd/>
          </a:ln>
          <a:effectLst/>
        </p:spPr>
      </p:pic>
      <p:pic>
        <p:nvPicPr>
          <p:cNvPr id="8" name="Picture 5"/>
          <p:cNvPicPr>
            <a:picLocks noChangeAspect="1" noChangeArrowheads="1"/>
          </p:cNvPicPr>
          <p:nvPr/>
        </p:nvPicPr>
        <p:blipFill>
          <a:blip r:embed="rId6" cstate="print"/>
          <a:srcRect/>
          <a:stretch>
            <a:fillRect/>
          </a:stretch>
        </p:blipFill>
        <p:spPr bwMode="auto">
          <a:xfrm>
            <a:off x="-381000" y="2667000"/>
            <a:ext cx="3067050" cy="1495425"/>
          </a:xfrm>
          <a:prstGeom prst="rect">
            <a:avLst/>
          </a:prstGeom>
          <a:noFill/>
          <a:ln w="9525">
            <a:noFill/>
            <a:miter lim="800000"/>
            <a:headEnd/>
            <a:tailEnd/>
          </a:ln>
          <a:effectLst/>
        </p:spPr>
      </p:pic>
      <p:pic>
        <p:nvPicPr>
          <p:cNvPr id="9" name="Picture 2"/>
          <p:cNvPicPr>
            <a:picLocks noGrp="1" noChangeAspect="1" noChangeArrowheads="1"/>
          </p:cNvPicPr>
          <p:nvPr>
            <p:ph idx="1"/>
          </p:nvPr>
        </p:nvPicPr>
        <p:blipFill>
          <a:blip r:embed="rId7" cstate="print"/>
          <a:srcRect/>
          <a:stretch>
            <a:fillRect/>
          </a:stretch>
        </p:blipFill>
        <p:spPr bwMode="auto">
          <a:xfrm>
            <a:off x="2590800" y="0"/>
            <a:ext cx="2594043" cy="1219200"/>
          </a:xfrm>
          <a:prstGeom prst="rect">
            <a:avLst/>
          </a:prstGeom>
          <a:noFill/>
          <a:ln w="9525">
            <a:noFill/>
            <a:miter lim="800000"/>
            <a:headEnd/>
            <a:tailEnd/>
          </a:ln>
          <a:effectLst/>
        </p:spPr>
      </p:pic>
      <p:pic>
        <p:nvPicPr>
          <p:cNvPr id="11" name="Picture 3"/>
          <p:cNvPicPr>
            <a:picLocks noChangeAspect="1" noChangeArrowheads="1"/>
          </p:cNvPicPr>
          <p:nvPr/>
        </p:nvPicPr>
        <p:blipFill>
          <a:blip r:embed="rId8" cstate="print"/>
          <a:srcRect/>
          <a:stretch>
            <a:fillRect/>
          </a:stretch>
        </p:blipFill>
        <p:spPr bwMode="auto">
          <a:xfrm>
            <a:off x="838200" y="5534025"/>
            <a:ext cx="3190875" cy="1323975"/>
          </a:xfrm>
          <a:prstGeom prst="rect">
            <a:avLst/>
          </a:prstGeom>
          <a:noFill/>
          <a:ln w="9525">
            <a:noFill/>
            <a:miter lim="800000"/>
            <a:headEnd/>
            <a:tailEnd/>
          </a:ln>
          <a:effectLst/>
        </p:spPr>
      </p:pic>
      <p:pic>
        <p:nvPicPr>
          <p:cNvPr id="12" name="Picture 4"/>
          <p:cNvPicPr>
            <a:picLocks noChangeAspect="1" noChangeArrowheads="1"/>
          </p:cNvPicPr>
          <p:nvPr/>
        </p:nvPicPr>
        <p:blipFill>
          <a:blip r:embed="rId9" cstate="print"/>
          <a:srcRect/>
          <a:stretch>
            <a:fillRect/>
          </a:stretch>
        </p:blipFill>
        <p:spPr bwMode="auto">
          <a:xfrm>
            <a:off x="-381000" y="4267200"/>
            <a:ext cx="4267200" cy="381000"/>
          </a:xfrm>
          <a:prstGeom prst="rect">
            <a:avLst/>
          </a:prstGeom>
          <a:noFill/>
          <a:ln w="9525">
            <a:noFill/>
            <a:miter lim="800000"/>
            <a:headEnd/>
            <a:tailEnd/>
          </a:ln>
          <a:effectLst/>
        </p:spPr>
      </p:pic>
      <p:pic>
        <p:nvPicPr>
          <p:cNvPr id="1026" name="Picture 2" descr="http://upload.wikimedia.org/wikipedia/commons/thumb/5/51/IBM_logo.svg/200px-IBM_logo.svg.png"/>
          <p:cNvPicPr>
            <a:picLocks noChangeAspect="1" noChangeArrowheads="1"/>
          </p:cNvPicPr>
          <p:nvPr/>
        </p:nvPicPr>
        <p:blipFill>
          <a:blip r:embed="rId10" cstate="print"/>
          <a:srcRect/>
          <a:stretch>
            <a:fillRect/>
          </a:stretch>
        </p:blipFill>
        <p:spPr bwMode="auto">
          <a:xfrm>
            <a:off x="5943600" y="152400"/>
            <a:ext cx="1905000" cy="762000"/>
          </a:xfrm>
          <a:prstGeom prst="rect">
            <a:avLst/>
          </a:prstGeom>
          <a:noFill/>
        </p:spPr>
      </p:pic>
      <p:sp>
        <p:nvSpPr>
          <p:cNvPr id="16" name="Rectangle 15"/>
          <p:cNvSpPr/>
          <p:nvPr/>
        </p:nvSpPr>
        <p:spPr>
          <a:xfrm>
            <a:off x="3200400" y="3505200"/>
            <a:ext cx="1516121"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STAY</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7" name="Content Placeholder 5" descr="SAD NICS-UP.jpg"/>
          <p:cNvPicPr>
            <a:picLocks noChangeAspect="1"/>
          </p:cNvPicPr>
          <p:nvPr/>
        </p:nvPicPr>
        <p:blipFill>
          <a:blip r:embed="rId11" cstate="print"/>
          <a:srcRect/>
          <a:stretch>
            <a:fillRect/>
          </a:stretch>
        </p:blipFill>
        <p:spPr>
          <a:xfrm>
            <a:off x="4495800" y="4800600"/>
            <a:ext cx="3657600" cy="2223033"/>
          </a:xfrm>
          <a:prstGeom prst="rect">
            <a:avLst/>
          </a:prstGeom>
        </p:spPr>
      </p:pic>
      <p:pic>
        <p:nvPicPr>
          <p:cNvPr id="1027" name="Picture 3" descr="C:\workspace\psource\nets-distribusjon\src\site\resources\images\nets-share-logo.png"/>
          <p:cNvPicPr>
            <a:picLocks noChangeAspect="1" noChangeArrowheads="1"/>
          </p:cNvPicPr>
          <p:nvPr/>
        </p:nvPicPr>
        <p:blipFill>
          <a:blip r:embed="rId12" cstate="print"/>
          <a:srcRect/>
          <a:stretch>
            <a:fillRect/>
          </a:stretch>
        </p:blipFill>
        <p:spPr bwMode="auto">
          <a:xfrm>
            <a:off x="7762875" y="3429000"/>
            <a:ext cx="1381125" cy="2167157"/>
          </a:xfrm>
          <a:prstGeom prst="rect">
            <a:avLst/>
          </a:prstGeom>
          <a:noFill/>
        </p:spPr>
      </p:pic>
      <p:pic>
        <p:nvPicPr>
          <p:cNvPr id="13" name="Picture 5"/>
          <p:cNvPicPr>
            <a:picLocks noChangeAspect="1" noChangeArrowheads="1"/>
          </p:cNvPicPr>
          <p:nvPr/>
        </p:nvPicPr>
        <p:blipFill>
          <a:blip r:embed="rId13" cstate="print"/>
          <a:srcRect/>
          <a:stretch>
            <a:fillRect/>
          </a:stretch>
        </p:blipFill>
        <p:spPr bwMode="auto">
          <a:xfrm>
            <a:off x="2057400" y="4572000"/>
            <a:ext cx="2657475" cy="1295400"/>
          </a:xfrm>
          <a:prstGeom prst="rect">
            <a:avLst/>
          </a:prstGeom>
          <a:noFill/>
          <a:ln w="9525">
            <a:noFill/>
            <a:miter lim="800000"/>
            <a:headEnd/>
            <a:tailEnd/>
          </a:ln>
          <a:effectLst/>
        </p:spPr>
      </p:pic>
      <p:pic>
        <p:nvPicPr>
          <p:cNvPr id="10" name="Picture 2"/>
          <p:cNvPicPr>
            <a:picLocks noChangeAspect="1" noChangeArrowheads="1"/>
          </p:cNvPicPr>
          <p:nvPr/>
        </p:nvPicPr>
        <p:blipFill>
          <a:blip r:embed="rId14" cstate="print"/>
          <a:srcRect/>
          <a:stretch>
            <a:fillRect/>
          </a:stretch>
        </p:blipFill>
        <p:spPr bwMode="auto">
          <a:xfrm>
            <a:off x="4724400" y="3733800"/>
            <a:ext cx="2209800" cy="1218092"/>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1143000"/>
          </a:xfrm>
        </p:spPr>
        <p:txBody>
          <a:bodyPr>
            <a:normAutofit fontScale="90000"/>
          </a:bodyPr>
          <a:lstStyle/>
          <a:p>
            <a:r>
              <a:rPr lang="nb-NO" dirty="0" smtClean="0"/>
              <a:t>Vår motivasjon til å snakke om camel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fontScale="90000"/>
          </a:bodyPr>
          <a:lstStyle/>
          <a:p>
            <a:r>
              <a:rPr lang="nb-NO" dirty="0" smtClean="0"/>
              <a:t>Hva vi håper dere </a:t>
            </a:r>
            <a:r>
              <a:rPr lang="nb-NO" dirty="0" smtClean="0"/>
              <a:t>sitter igjen med </a:t>
            </a:r>
            <a:r>
              <a:rPr lang="nb-NO" dirty="0" smtClean="0"/>
              <a:t>etter dette foredraget?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229600" cy="1143000"/>
          </a:xfrm>
        </p:spPr>
        <p:txBody>
          <a:bodyPr/>
          <a:lstStyle/>
          <a:p>
            <a:r>
              <a:rPr lang="nb-NO" dirty="0" smtClean="0"/>
              <a:t>... then we</a:t>
            </a:r>
            <a:r>
              <a:rPr lang="nb-NO" baseline="0" dirty="0" smtClean="0"/>
              <a:t> start...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1295400" y="381000"/>
            <a:ext cx="6448425" cy="628650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304800" y="1066800"/>
            <a:ext cx="8534400" cy="3495675"/>
          </a:xfrm>
          <a:prstGeom prst="rect">
            <a:avLst/>
          </a:prstGeom>
          <a:noFill/>
          <a:ln w="9525">
            <a:noFill/>
            <a:miter lim="800000"/>
            <a:headEnd/>
            <a:tailEnd/>
          </a:ln>
        </p:spPr>
      </p:pic>
      <p:sp>
        <p:nvSpPr>
          <p:cNvPr id="2" name="Title 1"/>
          <p:cNvSpPr>
            <a:spLocks noGrp="1"/>
          </p:cNvSpPr>
          <p:nvPr>
            <p:ph type="title"/>
          </p:nvPr>
        </p:nvSpPr>
        <p:spPr>
          <a:xfrm>
            <a:off x="457200" y="0"/>
            <a:ext cx="8229600" cy="1143000"/>
          </a:xfrm>
        </p:spPr>
        <p:txBody>
          <a:bodyPr/>
          <a:lstStyle/>
          <a:p>
            <a:r>
              <a:rPr lang="nb-NO" dirty="0" smtClean="0"/>
              <a:t>Camel på 1 slide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nb-NO" dirty="0" smtClean="0"/>
              <a:t>Lets get our hands dirty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4576</TotalTime>
  <Words>576</Words>
  <Application>Microsoft Office PowerPoint</Application>
  <PresentationFormat>On-screen Show (4:3)</PresentationFormat>
  <Paragraphs>91</Paragraphs>
  <Slides>26</Slides>
  <Notes>13</Notes>
  <HiddenSlides>0</HiddenSlides>
  <MMClips>1</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Camel spotting!</vt:lpstr>
      <vt:lpstr>Slide 2</vt:lpstr>
      <vt:lpstr>Litt om vår bakgrunn</vt:lpstr>
      <vt:lpstr>Slide 4</vt:lpstr>
      <vt:lpstr>Vår motivasjon til å snakke om camel</vt:lpstr>
      <vt:lpstr>Hva vi håper dere sitter igjen med etter dette foredraget?</vt:lpstr>
      <vt:lpstr>... then we start...</vt:lpstr>
      <vt:lpstr>Camel på 1 slide</vt:lpstr>
      <vt:lpstr>Lets get our hands dirty</vt:lpstr>
      <vt:lpstr>Krav</vt:lpstr>
      <vt:lpstr>Krav</vt:lpstr>
      <vt:lpstr>Start coding</vt:lpstr>
      <vt:lpstr>Balance check krav</vt:lpstr>
      <vt:lpstr>Implementer</vt:lpstr>
      <vt:lpstr>QA:  Systemet tåler ikke en strømstans!</vt:lpstr>
      <vt:lpstr>Implementer</vt:lpstr>
      <vt:lpstr>Produksjonssetting!!</vt:lpstr>
      <vt:lpstr>Det funket jo fint på Mac’en</vt:lpstr>
      <vt:lpstr>Det funket jo fint på Mac’en</vt:lpstr>
      <vt:lpstr>hmmm</vt:lpstr>
      <vt:lpstr>Løs det!</vt:lpstr>
      <vt:lpstr>Til slutt...</vt:lpstr>
      <vt:lpstr>Noen fordeler ved å bruke camel</vt:lpstr>
      <vt:lpstr>Ulemper?</vt:lpstr>
      <vt:lpstr>Alternativer?</vt:lpstr>
      <vt:lpstr>Bør du ta camel i bruk?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Bjørn Nordlund</dc:creator>
  <cp:lastModifiedBy>Bjørn Nordlund</cp:lastModifiedBy>
  <cp:revision>331</cp:revision>
  <dcterms:created xsi:type="dcterms:W3CDTF">2006-08-16T00:00:00Z</dcterms:created>
  <dcterms:modified xsi:type="dcterms:W3CDTF">2011-08-28T18:52:01Z</dcterms:modified>
</cp:coreProperties>
</file>