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3"/>
  </p:notesMasterIdLst>
  <p:sldIdLst>
    <p:sldId id="356" r:id="rId5"/>
    <p:sldId id="351" r:id="rId6"/>
    <p:sldId id="257" r:id="rId7"/>
    <p:sldId id="357" r:id="rId8"/>
    <p:sldId id="358" r:id="rId9"/>
    <p:sldId id="359" r:id="rId10"/>
    <p:sldId id="360" r:id="rId11"/>
    <p:sldId id="35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2" d="100"/>
          <a:sy n="82" d="100"/>
        </p:scale>
        <p:origin x="643" y="7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14-Jul-21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14-Jul-21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14-Jul-21</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14-Jul-21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postal_codes_of_Canada:_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727788" y="758951"/>
            <a:ext cx="5549026" cy="2432117"/>
          </a:xfrm>
        </p:spPr>
        <p:txBody>
          <a:bodyPr anchor="b">
            <a:noAutofit/>
          </a:bodyPr>
          <a:lstStyle/>
          <a:p>
            <a:pPr>
              <a:lnSpc>
                <a:spcPct val="250000"/>
              </a:lnSpc>
            </a:pPr>
            <a:r>
              <a:rPr lang="en-US" sz="4000" b="1" dirty="0"/>
              <a:t>Capstone Project</a:t>
            </a:r>
            <a:br>
              <a:rPr lang="en-US" sz="4400" dirty="0"/>
            </a:br>
            <a:r>
              <a:rPr lang="en-US" sz="1800" i="1" dirty="0"/>
              <a:t>The Battle of the Neighborhoods (Week 2) </a:t>
            </a:r>
            <a:br>
              <a:rPr lang="en-US" sz="1800" i="1" dirty="0"/>
            </a:br>
            <a:r>
              <a:rPr lang="en-US" sz="1400" dirty="0"/>
              <a:t>Applied Data Science Capstone by IBM/Coursera</a:t>
            </a:r>
            <a:endParaRPr lang="en-US" sz="4400" i="1"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3498981" y="5309118"/>
            <a:ext cx="2939142" cy="479034"/>
          </a:xfrm>
        </p:spPr>
        <p:txBody>
          <a:bodyPr>
            <a:normAutofit fontScale="70000" lnSpcReduction="20000"/>
          </a:bodyPr>
          <a:lstStyle/>
          <a:p>
            <a:r>
              <a:rPr lang="en-US" sz="4000" b="1" spc="-50" dirty="0">
                <a:solidFill>
                  <a:schemeClr val="tx1">
                    <a:lumMod val="85000"/>
                    <a:lumOff val="15000"/>
                  </a:schemeClr>
                </a:solidFill>
                <a:latin typeface="+mj-lt"/>
                <a:ea typeface="+mj-ea"/>
                <a:cs typeface="+mj-cs"/>
              </a:rPr>
              <a:t>By.. Rungrat J.</a:t>
            </a:r>
          </a:p>
        </p:txBody>
      </p:sp>
      <p:pic>
        <p:nvPicPr>
          <p:cNvPr id="2" name="Picture 1">
            <a:extLst>
              <a:ext uri="{FF2B5EF4-FFF2-40B4-BE49-F238E27FC236}">
                <a16:creationId xmlns:a16="http://schemas.microsoft.com/office/drawing/2014/main" id="{8E109A82-8F9B-4201-ACBB-168C4367C3EB}"/>
              </a:ext>
            </a:extLst>
          </p:cNvPr>
          <p:cNvPicPr>
            <a:picLocks noChangeAspect="1"/>
          </p:cNvPicPr>
          <p:nvPr/>
        </p:nvPicPr>
        <p:blipFill>
          <a:blip r:embed="rId2"/>
          <a:stretch>
            <a:fillRect/>
          </a:stretch>
        </p:blipFill>
        <p:spPr>
          <a:xfrm>
            <a:off x="7296539" y="933554"/>
            <a:ext cx="3424334" cy="4990891"/>
          </a:xfrm>
          <a:prstGeom prst="rect">
            <a:avLst/>
          </a:prstGeom>
        </p:spPr>
      </p:pic>
    </p:spTree>
    <p:extLst>
      <p:ext uri="{BB962C8B-B14F-4D97-AF65-F5344CB8AC3E}">
        <p14:creationId xmlns:p14="http://schemas.microsoft.com/office/powerpoint/2010/main" val="345109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 Business Problem</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1576873" y="2343884"/>
            <a:ext cx="8976049" cy="3338459"/>
          </a:xfrm>
        </p:spPr>
        <p:txBody>
          <a:bodyPr>
            <a:normAutofit/>
          </a:bodyPr>
          <a:lstStyle/>
          <a:p>
            <a:pPr>
              <a:lnSpc>
                <a:spcPct val="150000"/>
              </a:lnSpc>
            </a:pPr>
            <a:r>
              <a:rPr lang="en-US" dirty="0"/>
              <a:t>In this project we will try to find an optimal location for a restaurant. Specifically, this project will be targeted to stakeholders interested in opening restaurant in </a:t>
            </a:r>
            <a:r>
              <a:rPr lang="en-US" b="1" dirty="0"/>
              <a:t>Alberta, Canada</a:t>
            </a:r>
            <a:r>
              <a:rPr lang="en-US" dirty="0"/>
              <a:t>.</a:t>
            </a:r>
          </a:p>
          <a:p>
            <a:pPr>
              <a:lnSpc>
                <a:spcPct val="150000"/>
              </a:lnSpc>
            </a:pPr>
            <a:r>
              <a:rPr lang="en-US" dirty="0"/>
              <a:t>Since there are lots of restaurants in Alberta, we will try to detect locations that are not already crowded with restaurants. We would also prefer locations as close to city center as possible. </a:t>
            </a:r>
          </a:p>
        </p:txBody>
      </p:sp>
    </p:spTree>
    <p:extLst>
      <p:ext uri="{BB962C8B-B14F-4D97-AF65-F5344CB8AC3E}">
        <p14:creationId xmlns:p14="http://schemas.microsoft.com/office/powerpoint/2010/main" val="232378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560355" y="839876"/>
            <a:ext cx="4886854" cy="587584"/>
          </a:xfrm>
        </p:spPr>
        <p:txBody>
          <a:bodyPr/>
          <a:lstStyle/>
          <a:p>
            <a:r>
              <a:rPr lang="en-US" dirty="0">
                <a:solidFill>
                  <a:schemeClr val="tx1"/>
                </a:solidFill>
              </a:rPr>
              <a:t>Data</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pPr marL="0" indent="0">
              <a:lnSpc>
                <a:spcPts val="2000"/>
              </a:lnSpc>
              <a:buNone/>
            </a:pPr>
            <a:r>
              <a:rPr lang="en-US" b="1" dirty="0"/>
              <a:t>Focus Data</a:t>
            </a:r>
          </a:p>
          <a:p>
            <a:r>
              <a:rPr lang="en-US" dirty="0"/>
              <a:t>number of existing restaurants in the neighborhood (any type of restaurant)</a:t>
            </a:r>
          </a:p>
          <a:p>
            <a:r>
              <a:rPr lang="en-US" dirty="0"/>
              <a:t>distance of neighborhood from city center</a:t>
            </a:r>
          </a:p>
          <a:p>
            <a:pPr marL="0" indent="0">
              <a:buNone/>
            </a:pPr>
            <a:r>
              <a:rPr lang="en-US" b="1" dirty="0"/>
              <a:t>Data Source</a:t>
            </a:r>
          </a:p>
          <a:p>
            <a:pPr marL="285750" indent="-285750">
              <a:buFont typeface="Arial" panose="020B0604020202020204" pitchFamily="34" charset="0"/>
              <a:buChar char="•"/>
            </a:pPr>
            <a:r>
              <a:rPr lang="en-US" dirty="0"/>
              <a:t>The neighborhood dataset is available on this Wikipedia page.</a:t>
            </a:r>
          </a:p>
          <a:p>
            <a:pPr marL="285750" indent="-285750">
              <a:buFont typeface="Arial" panose="020B0604020202020204" pitchFamily="34" charset="0"/>
              <a:buChar char="•"/>
            </a:pPr>
            <a:r>
              <a:rPr lang="en-US" dirty="0"/>
              <a:t>Get the information about Borough, Neighborhood, latitude, Longitude from latitude from Wikipedia page. </a:t>
            </a:r>
            <a:r>
              <a:rPr lang="en-US" dirty="0">
                <a:hlinkClick r:id="rId2"/>
              </a:rPr>
              <a:t>https://en.wikipedia.org/wiki/List_of_postal_codes_of_Canada:_T</a:t>
            </a:r>
            <a:endParaRPr lang="en-US" dirty="0"/>
          </a:p>
          <a:p>
            <a:pPr marL="285750" indent="-285750">
              <a:buFont typeface="Arial" panose="020B0604020202020204" pitchFamily="34" charset="0"/>
              <a:buChar char="•"/>
            </a:pPr>
            <a:r>
              <a:rPr lang="en-US" dirty="0"/>
              <a:t>number of restaurants and their type and location in every neighborhood will be obtained using Foursquare API</a:t>
            </a:r>
          </a:p>
        </p:txBody>
      </p:sp>
      <p:pic>
        <p:nvPicPr>
          <p:cNvPr id="6" name="Picture 5">
            <a:extLst>
              <a:ext uri="{FF2B5EF4-FFF2-40B4-BE49-F238E27FC236}">
                <a16:creationId xmlns:a16="http://schemas.microsoft.com/office/drawing/2014/main" id="{5F5AB1C0-D032-417E-951C-BAA69F5870A2}"/>
              </a:ext>
            </a:extLst>
          </p:cNvPr>
          <p:cNvPicPr/>
          <p:nvPr/>
        </p:nvPicPr>
        <p:blipFill>
          <a:blip r:embed="rId3"/>
          <a:stretch>
            <a:fillRect/>
          </a:stretch>
        </p:blipFill>
        <p:spPr>
          <a:xfrm>
            <a:off x="1026368" y="2181056"/>
            <a:ext cx="4277852" cy="1966401"/>
          </a:xfrm>
          <a:prstGeom prst="rect">
            <a:avLst/>
          </a:prstGeom>
        </p:spPr>
      </p:pic>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560355" y="839876"/>
            <a:ext cx="4886854" cy="587584"/>
          </a:xfrm>
        </p:spPr>
        <p:txBody>
          <a:bodyPr/>
          <a:lstStyle/>
          <a:p>
            <a:r>
              <a:rPr lang="en-US" dirty="0">
                <a:solidFill>
                  <a:schemeClr val="tx1"/>
                </a:solidFill>
              </a:rPr>
              <a:t>METHODOLOGY</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1400" dirty="0"/>
              <a:t>Get the data using </a:t>
            </a:r>
            <a:r>
              <a:rPr lang="en-US" sz="1400" dirty="0" err="1"/>
              <a:t>BeautifulSoup</a:t>
            </a:r>
            <a:endParaRPr lang="th-TH" sz="1400" dirty="0"/>
          </a:p>
          <a:p>
            <a:r>
              <a:rPr lang="en-US" sz="1400" dirty="0"/>
              <a:t>Cleansing and structuring data to below format</a:t>
            </a:r>
            <a:endParaRPr lang="th-TH" sz="1400" dirty="0"/>
          </a:p>
          <a:p>
            <a:r>
              <a:rPr lang="en-US" sz="1400" dirty="0"/>
              <a:t>Use </a:t>
            </a:r>
            <a:r>
              <a:rPr lang="en-US" sz="1400" dirty="0" err="1"/>
              <a:t>geopy</a:t>
            </a:r>
            <a:r>
              <a:rPr lang="en-US" sz="1400" dirty="0"/>
              <a:t> library to get the latitude and longitude values of Edmonton, Alberta.</a:t>
            </a:r>
            <a:endParaRPr lang="th-TH" sz="1400" dirty="0"/>
          </a:p>
          <a:p>
            <a:r>
              <a:rPr lang="en-US" sz="1400" dirty="0"/>
              <a:t>Use Folium</a:t>
            </a:r>
            <a:r>
              <a:rPr lang="th-TH" sz="1400" dirty="0"/>
              <a:t> </a:t>
            </a:r>
            <a:r>
              <a:rPr lang="en-US" sz="1400" dirty="0"/>
              <a:t>library</a:t>
            </a:r>
            <a:r>
              <a:rPr lang="th-TH" sz="1400" dirty="0"/>
              <a:t> </a:t>
            </a:r>
            <a:r>
              <a:rPr lang="en-US" sz="1400" dirty="0"/>
              <a:t>to make a great visualization. Feel free to zoom into the above map and click on each circle mark to reveal the name of the neighborhood and its respective borough.</a:t>
            </a:r>
          </a:p>
          <a:p>
            <a:r>
              <a:rPr lang="en-US" sz="1400" dirty="0"/>
              <a:t>Segment the neighborhoods in Alberta using Foursquare API</a:t>
            </a:r>
          </a:p>
          <a:p>
            <a:r>
              <a:rPr lang="en-US" sz="1400" dirty="0"/>
              <a:t>Cluster Neighborhoods by using k-means to cluster the neighborhood into 5 clusters.</a:t>
            </a:r>
          </a:p>
          <a:p>
            <a:r>
              <a:rPr lang="en-US" sz="1400" dirty="0"/>
              <a:t>Examine Clusters, examine each cluster and determine the discriminating venue categories that distinguish each cluster. </a:t>
            </a:r>
            <a:endParaRPr lang="th-TH" sz="1400" dirty="0"/>
          </a:p>
          <a:p>
            <a:endParaRPr lang="en-US" sz="1400" dirty="0"/>
          </a:p>
        </p:txBody>
      </p:sp>
      <p:pic>
        <p:nvPicPr>
          <p:cNvPr id="7" name="Picture 6">
            <a:extLst>
              <a:ext uri="{FF2B5EF4-FFF2-40B4-BE49-F238E27FC236}">
                <a16:creationId xmlns:a16="http://schemas.microsoft.com/office/drawing/2014/main" id="{C4342EE7-0B16-456E-971A-C0F4A2A368E6}"/>
              </a:ext>
            </a:extLst>
          </p:cNvPr>
          <p:cNvPicPr/>
          <p:nvPr/>
        </p:nvPicPr>
        <p:blipFill>
          <a:blip r:embed="rId2"/>
          <a:stretch>
            <a:fillRect/>
          </a:stretch>
        </p:blipFill>
        <p:spPr>
          <a:xfrm>
            <a:off x="1484670" y="1828799"/>
            <a:ext cx="3199499" cy="1167049"/>
          </a:xfrm>
          <a:prstGeom prst="rect">
            <a:avLst/>
          </a:prstGeom>
        </p:spPr>
      </p:pic>
    </p:spTree>
    <p:extLst>
      <p:ext uri="{BB962C8B-B14F-4D97-AF65-F5344CB8AC3E}">
        <p14:creationId xmlns:p14="http://schemas.microsoft.com/office/powerpoint/2010/main" val="193861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560355" y="839876"/>
            <a:ext cx="3461039" cy="587584"/>
          </a:xfrm>
        </p:spPr>
        <p:txBody>
          <a:bodyPr/>
          <a:lstStyle/>
          <a:p>
            <a:r>
              <a:rPr lang="en-US" dirty="0" err="1">
                <a:solidFill>
                  <a:schemeClr val="tx1"/>
                </a:solidFill>
              </a:rPr>
              <a:t>RESults</a:t>
            </a:r>
            <a:endParaRPr lang="en-US"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413381" y="633875"/>
            <a:ext cx="6913982" cy="5590250"/>
          </a:xfrm>
        </p:spPr>
        <p:txBody>
          <a:bodyPr>
            <a:normAutofit fontScale="92500"/>
          </a:bodyPr>
          <a:lstStyle/>
          <a:p>
            <a:pPr marL="285750" indent="-285750">
              <a:lnSpc>
                <a:spcPct val="150000"/>
              </a:lnSpc>
              <a:buFont typeface="Arial" panose="020B0604020202020204" pitchFamily="34" charset="0"/>
              <a:buChar char="•"/>
            </a:pPr>
            <a:r>
              <a:rPr lang="en-US" dirty="0"/>
              <a:t>Finally, we can find the good location for opening a restaurant in Edmonton City, Alberta, Canada.</a:t>
            </a:r>
          </a:p>
          <a:p>
            <a:pPr marL="285750" indent="-285750">
              <a:lnSpc>
                <a:spcPct val="150000"/>
              </a:lnSpc>
              <a:buFont typeface="Arial" panose="020B0604020202020204" pitchFamily="34" charset="0"/>
              <a:buChar char="•"/>
            </a:pPr>
            <a:r>
              <a:rPr lang="en-US" dirty="0"/>
              <a:t>Edmonton City has 38 neighborhoods. </a:t>
            </a:r>
          </a:p>
          <a:p>
            <a:pPr marL="285750" indent="-285750">
              <a:lnSpc>
                <a:spcPct val="150000"/>
              </a:lnSpc>
              <a:buFont typeface="Arial" panose="020B0604020202020204" pitchFamily="34" charset="0"/>
              <a:buChar char="•"/>
            </a:pPr>
            <a:r>
              <a:rPr lang="en-US" dirty="0"/>
              <a:t>We try to detect locations that are not already crowded with restaurants. We would also prefer locations as close to city center as possible. </a:t>
            </a:r>
          </a:p>
          <a:p>
            <a:pPr marL="285750" indent="-285750">
              <a:lnSpc>
                <a:spcPct val="150000"/>
              </a:lnSpc>
              <a:buFont typeface="Arial" panose="020B0604020202020204" pitchFamily="34" charset="0"/>
              <a:buChar char="•"/>
            </a:pPr>
            <a:r>
              <a:rPr lang="en-US" dirty="0"/>
              <a:t>From Edmonton's neighborhood, we found 7 venues, 129 unique categories were returned by Foursquare within a radius of 500 meters. </a:t>
            </a:r>
          </a:p>
          <a:p>
            <a:pPr marL="285750" indent="-285750">
              <a:lnSpc>
                <a:spcPct val="150000"/>
              </a:lnSpc>
              <a:buFont typeface="Arial" panose="020B0604020202020204" pitchFamily="34" charset="0"/>
              <a:buChar char="•"/>
            </a:pPr>
            <a:r>
              <a:rPr lang="en-US" dirty="0"/>
              <a:t>And we cluster the Edmonton's neighborhood to 5 clusters by using k-means. </a:t>
            </a:r>
          </a:p>
          <a:p>
            <a:pPr marL="285750" indent="-285750">
              <a:lnSpc>
                <a:spcPct val="150000"/>
              </a:lnSpc>
              <a:buFont typeface="Arial" panose="020B0604020202020204" pitchFamily="34" charset="0"/>
              <a:buChar char="•"/>
            </a:pPr>
            <a:r>
              <a:rPr lang="en-US" dirty="0"/>
              <a:t>The result from clustering, some clusters have many restaurants. Some clusters also have Thai restaurants in most common venue. Some clusters don't have Thai restaurants.</a:t>
            </a:r>
          </a:p>
        </p:txBody>
      </p:sp>
      <p:pic>
        <p:nvPicPr>
          <p:cNvPr id="4" name="Picture 3">
            <a:extLst>
              <a:ext uri="{FF2B5EF4-FFF2-40B4-BE49-F238E27FC236}">
                <a16:creationId xmlns:a16="http://schemas.microsoft.com/office/drawing/2014/main" id="{13774CCA-56A4-4EEE-98F9-03BF21410D5D}"/>
              </a:ext>
            </a:extLst>
          </p:cNvPr>
          <p:cNvPicPr/>
          <p:nvPr/>
        </p:nvPicPr>
        <p:blipFill>
          <a:blip r:embed="rId2"/>
          <a:stretch>
            <a:fillRect/>
          </a:stretch>
        </p:blipFill>
        <p:spPr>
          <a:xfrm>
            <a:off x="1057506" y="2453951"/>
            <a:ext cx="2963888" cy="2243059"/>
          </a:xfrm>
          <a:prstGeom prst="rect">
            <a:avLst/>
          </a:prstGeom>
        </p:spPr>
      </p:pic>
    </p:spTree>
    <p:extLst>
      <p:ext uri="{BB962C8B-B14F-4D97-AF65-F5344CB8AC3E}">
        <p14:creationId xmlns:p14="http://schemas.microsoft.com/office/powerpoint/2010/main" val="6536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560355" y="839876"/>
            <a:ext cx="4720772" cy="587584"/>
          </a:xfrm>
        </p:spPr>
        <p:txBody>
          <a:bodyPr/>
          <a:lstStyle/>
          <a:p>
            <a:r>
              <a:rPr lang="en-US" dirty="0">
                <a:solidFill>
                  <a:schemeClr val="tx1"/>
                </a:solidFill>
              </a:rPr>
              <a:t>Discussion</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1231642" y="-121905"/>
            <a:ext cx="6913982" cy="5590250"/>
          </a:xfrm>
        </p:spPr>
        <p:txBody>
          <a:bodyPr>
            <a:normAutofit/>
          </a:bodyPr>
          <a:lstStyle/>
          <a:p>
            <a:pPr marL="0" indent="0">
              <a:lnSpc>
                <a:spcPct val="150000"/>
              </a:lnSpc>
              <a:buNone/>
            </a:pPr>
            <a:r>
              <a:rPr lang="en-US" dirty="0"/>
              <a:t>We prefer the cluster that don't have Thai restaurants and be close to city center. And more notices, some cluster has many Asian restaurants, maybe we consider separating from the existing Asian restaurants. </a:t>
            </a:r>
          </a:p>
          <a:p>
            <a:pPr marL="285750" indent="-285750">
              <a:lnSpc>
                <a:spcPct val="150000"/>
              </a:lnSpc>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0ECDF80-FCEA-4780-A93F-33479E31CBEC}"/>
              </a:ext>
            </a:extLst>
          </p:cNvPr>
          <p:cNvPicPr/>
          <p:nvPr/>
        </p:nvPicPr>
        <p:blipFill>
          <a:blip r:embed="rId2"/>
          <a:stretch>
            <a:fillRect/>
          </a:stretch>
        </p:blipFill>
        <p:spPr>
          <a:xfrm>
            <a:off x="2999698" y="3270795"/>
            <a:ext cx="6913981" cy="2345034"/>
          </a:xfrm>
          <a:prstGeom prst="rect">
            <a:avLst/>
          </a:prstGeom>
        </p:spPr>
      </p:pic>
    </p:spTree>
    <p:extLst>
      <p:ext uri="{BB962C8B-B14F-4D97-AF65-F5344CB8AC3E}">
        <p14:creationId xmlns:p14="http://schemas.microsoft.com/office/powerpoint/2010/main" val="378275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560355" y="839876"/>
            <a:ext cx="4720772" cy="587584"/>
          </a:xfrm>
        </p:spPr>
        <p:txBody>
          <a:bodyPr/>
          <a:lstStyle/>
          <a:p>
            <a:r>
              <a:rPr lang="en-US" dirty="0"/>
              <a:t>Conclusion</a:t>
            </a:r>
            <a:endParaRPr lang="en-US"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1231642" y="1427459"/>
            <a:ext cx="9405256" cy="4040885"/>
          </a:xfrm>
        </p:spPr>
        <p:txBody>
          <a:bodyPr>
            <a:normAutofit/>
          </a:bodyPr>
          <a:lstStyle/>
          <a:p>
            <a:pPr marL="0" indent="0">
              <a:lnSpc>
                <a:spcPct val="150000"/>
              </a:lnSpc>
              <a:buNone/>
            </a:pPr>
            <a:r>
              <a:rPr lang="en-US" dirty="0"/>
              <a:t>Purpose of this project was to identify Edmonton areas close to Alberta center. Clustering of those locations was then performed in order to create zones of interest and addresses of those zone centers were created to be used as starting points for final exploration by stakeholders.</a:t>
            </a:r>
          </a:p>
          <a:p>
            <a:pPr marL="0" indent="0">
              <a:lnSpc>
                <a:spcPct val="150000"/>
              </a:lnSpc>
              <a:buNone/>
            </a:pPr>
            <a:r>
              <a:rPr lang="en-US" dirty="0"/>
              <a:t>Final decision about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p:txBody>
      </p:sp>
    </p:spTree>
    <p:extLst>
      <p:ext uri="{BB962C8B-B14F-4D97-AF65-F5344CB8AC3E}">
        <p14:creationId xmlns:p14="http://schemas.microsoft.com/office/powerpoint/2010/main" val="285414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Thank you</a:t>
            </a:r>
          </a:p>
        </p:txBody>
      </p:sp>
    </p:spTree>
    <p:extLst>
      <p:ext uri="{BB962C8B-B14F-4D97-AF65-F5344CB8AC3E}">
        <p14:creationId xmlns:p14="http://schemas.microsoft.com/office/powerpoint/2010/main" val="97197670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C74EDC3-6C87-4699-93BC-02BA54C8E071}">
  <ds:schemaRefs>
    <ds:schemaRef ds:uri="http://schemas.microsoft.com/sharepoint/v3/contenttype/forms"/>
  </ds:schemaRefs>
</ds:datastoreItem>
</file>

<file path=customXml/itemProps3.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 party</Template>
  <TotalTime>65</TotalTime>
  <Words>563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RetrospectVTI</vt:lpstr>
      <vt:lpstr>Capstone Project The Battle of the Neighborhoods (Week 2)  Applied Data Science Capstone by IBM/Coursera</vt:lpstr>
      <vt:lpstr>Introduction: Business Problem</vt:lpstr>
      <vt:lpstr>Data</vt:lpstr>
      <vt:lpstr>METHODOLOGY</vt:lpstr>
      <vt:lpstr>RESults</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the Neighborhoods (Week 2)  Applied Data Science Capstone by IBM/Coursera</dc:title>
  <dc:creator>Rungrat J &lt;O-MN1-MP/5050&gt;</dc:creator>
  <cp:lastModifiedBy>Rungrat J &lt;O-MN1-MP/5050&gt;</cp:lastModifiedBy>
  <cp:revision>8</cp:revision>
  <dcterms:created xsi:type="dcterms:W3CDTF">2021-07-14T03:59:03Z</dcterms:created>
  <dcterms:modified xsi:type="dcterms:W3CDTF">2021-07-14T05:04:36Z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