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238"/>
  </p:normalViewPr>
  <p:slideViewPr>
    <p:cSldViewPr snapToGrid="0" snapToObjects="1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44E3-0643-844D-A6A3-FE35B4A50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652" y="2404534"/>
            <a:ext cx="8346351" cy="1646302"/>
          </a:xfrm>
        </p:spPr>
        <p:txBody>
          <a:bodyPr/>
          <a:lstStyle/>
          <a:p>
            <a:r>
              <a:rPr lang="en-IN" b="1" dirty="0"/>
              <a:t>Operators in Shell Script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1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6A91-A175-E248-A111-41C37B2E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42" y="373270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dirty="0"/>
              <a:t>Example of Relational Operators ( == and != operators)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0FECC-5402-2349-88A9-FBB8EB6C1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978" y="1033670"/>
            <a:ext cx="6492092" cy="582433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read -p 'Enter a : ' a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read -p 'Enter b : ' b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if(( $a==$b ))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echo “ $a==$b: a equal to b. “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echo “$a==$b: a not equal to b.”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   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if(( $a!=$b ))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echo “$a!=$b: a not equal to b.”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echo “$a!=$b: a equal to b. “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54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3848-B6E2-B24C-B6E6-404034FE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B11684-751F-9249-98D4-5E5BD3817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991590"/>
              </p:ext>
            </p:extLst>
          </p:nvPr>
        </p:nvGraphicFramePr>
        <p:xfrm>
          <a:off x="874643" y="2160588"/>
          <a:ext cx="8399359" cy="39362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7514">
                  <a:extLst>
                    <a:ext uri="{9D8B030D-6E8A-4147-A177-3AD203B41FA5}">
                      <a16:colId xmlns:a16="http://schemas.microsoft.com/office/drawing/2014/main" val="641322396"/>
                    </a:ext>
                  </a:extLst>
                </a:gridCol>
                <a:gridCol w="5271845">
                  <a:extLst>
                    <a:ext uri="{9D8B030D-6E8A-4147-A177-3AD203B41FA5}">
                      <a16:colId xmlns:a16="http://schemas.microsoft.com/office/drawing/2014/main" val="2170076836"/>
                    </a:ext>
                  </a:extLst>
                </a:gridCol>
              </a:tblGrid>
              <a:tr h="3341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Operator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4" marR="599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4" marR="59954" marT="0" marB="0"/>
                </a:tc>
                <a:extLst>
                  <a:ext uri="{0D108BD9-81ED-4DB2-BD59-A6C34878D82A}">
                    <a16:rowId xmlns:a16="http://schemas.microsoft.com/office/drawing/2014/main" val="2285449536"/>
                  </a:ext>
                </a:extLst>
              </a:tr>
              <a:tr h="10891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Logical AND (&amp;&amp;)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4" marR="599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Return true if both the operands are true; otherwise, it will return false.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4" marR="59954" marT="0" marB="0"/>
                </a:tc>
                <a:extLst>
                  <a:ext uri="{0D108BD9-81ED-4DB2-BD59-A6C34878D82A}">
                    <a16:rowId xmlns:a16="http://schemas.microsoft.com/office/drawing/2014/main" val="1224279511"/>
                  </a:ext>
                </a:extLst>
              </a:tr>
              <a:tr h="13689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Logical OR (||)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4" marR="599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Return true if either of the operands is true, or when both the operands are true, and it will return false if none of them is false.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4" marR="59954" marT="0" marB="0"/>
                </a:tc>
                <a:extLst>
                  <a:ext uri="{0D108BD9-81ED-4DB2-BD59-A6C34878D82A}">
                    <a16:rowId xmlns:a16="http://schemas.microsoft.com/office/drawing/2014/main" val="241231256"/>
                  </a:ext>
                </a:extLst>
              </a:tr>
              <a:tr h="10891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Not Equal to (!)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4" marR="599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Return true if the operand is false, and it will return false if the operand is true.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54" marR="59954" marT="0" marB="0"/>
                </a:tc>
                <a:extLst>
                  <a:ext uri="{0D108BD9-81ED-4DB2-BD59-A6C34878D82A}">
                    <a16:rowId xmlns:a16="http://schemas.microsoft.com/office/drawing/2014/main" val="2324984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79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E6FE-7AE3-C741-9148-1EED6710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Boolean Operators?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D2A58-F47C-D844-AF9E-17CA2C85C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These operators form the basis to make decisions in a shell program </a:t>
            </a:r>
          </a:p>
          <a:p>
            <a:r>
              <a:rPr lang="en-IN" dirty="0"/>
              <a:t>They execute different sets of instructions, based on these decisions.</a:t>
            </a:r>
          </a:p>
          <a:p>
            <a:r>
              <a:rPr lang="en-IN" dirty="0"/>
              <a:t>They are also called logical operators and are used for flow control.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6F30-FB9E-9645-801E-9B240608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Boolean Operators (AND, OR)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F89F58-E1D8-0C42-990B-C7731BCA67CE}"/>
              </a:ext>
            </a:extLst>
          </p:cNvPr>
          <p:cNvSpPr/>
          <p:nvPr/>
        </p:nvSpPr>
        <p:spPr>
          <a:xfrm>
            <a:off x="1046922" y="2146852"/>
            <a:ext cx="7527235" cy="450573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6F665-9153-8E46-9929-B1AF35F12C2D}"/>
              </a:ext>
            </a:extLst>
          </p:cNvPr>
          <p:cNvSpPr txBox="1"/>
          <p:nvPr/>
        </p:nvSpPr>
        <p:spPr>
          <a:xfrm>
            <a:off x="1484243" y="2319130"/>
            <a:ext cx="65730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-p 'Enter a : ' a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-p 'Enter b : ' b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if(($a == "true" &amp; $b == "true" ))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Both are true.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Both are not true.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if(($a == "true" || $b == "true" ))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Atleast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one of them is true.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None of them is true.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70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D5A6-CD6C-EC4C-97BE-4941AA72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A48317-EC89-EE46-8DAA-77892910F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087431"/>
              </p:ext>
            </p:extLst>
          </p:nvPr>
        </p:nvGraphicFramePr>
        <p:xfrm>
          <a:off x="331305" y="1612129"/>
          <a:ext cx="9528312" cy="52458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7434">
                  <a:extLst>
                    <a:ext uri="{9D8B030D-6E8A-4147-A177-3AD203B41FA5}">
                      <a16:colId xmlns:a16="http://schemas.microsoft.com/office/drawing/2014/main" val="4207882811"/>
                    </a:ext>
                  </a:extLst>
                </a:gridCol>
                <a:gridCol w="5880878">
                  <a:extLst>
                    <a:ext uri="{9D8B030D-6E8A-4147-A177-3AD203B41FA5}">
                      <a16:colId xmlns:a16="http://schemas.microsoft.com/office/drawing/2014/main" val="2993798814"/>
                    </a:ext>
                  </a:extLst>
                </a:gridCol>
              </a:tblGrid>
              <a:tr h="35411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Operator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6" marR="41936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Description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6" marR="41936" marT="0" marB="0"/>
                </a:tc>
                <a:extLst>
                  <a:ext uri="{0D108BD9-81ED-4DB2-BD59-A6C34878D82A}">
                    <a16:rowId xmlns:a16="http://schemas.microsoft.com/office/drawing/2014/main" val="2559742585"/>
                  </a:ext>
                </a:extLst>
              </a:tr>
              <a:tr h="69395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Bitwise OR (|)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6" marR="4193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It performs binary OR operation bit by bit on the operands.</a:t>
                      </a:r>
                      <a:endParaRPr lang="en-IN" sz="1200" dirty="0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6" marR="41936" marT="0" marB="0"/>
                </a:tc>
                <a:extLst>
                  <a:ext uri="{0D108BD9-81ED-4DB2-BD59-A6C34878D82A}">
                    <a16:rowId xmlns:a16="http://schemas.microsoft.com/office/drawing/2014/main" val="1209364079"/>
                  </a:ext>
                </a:extLst>
              </a:tr>
              <a:tr h="69395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Bitwise XOR (^)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6" marR="4193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It performs binary XOR operation bit by bit on the operands.</a:t>
                      </a:r>
                      <a:endParaRPr lang="en-IN" sz="1200" dirty="0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6" marR="41936" marT="0" marB="0"/>
                </a:tc>
                <a:extLst>
                  <a:ext uri="{0D108BD9-81ED-4DB2-BD59-A6C34878D82A}">
                    <a16:rowId xmlns:a16="http://schemas.microsoft.com/office/drawing/2014/main" val="2077310632"/>
                  </a:ext>
                </a:extLst>
              </a:tr>
              <a:tr h="69395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Bitwise AND (&amp;)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6" marR="4193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It performs binary AND operation bit by bit on the operands.</a:t>
                      </a:r>
                      <a:endParaRPr lang="en-IN" sz="1200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6" marR="41936" marT="0" marB="0"/>
                </a:tc>
                <a:extLst>
                  <a:ext uri="{0D108BD9-81ED-4DB2-BD59-A6C34878D82A}">
                    <a16:rowId xmlns:a16="http://schemas.microsoft.com/office/drawing/2014/main" val="1721208998"/>
                  </a:ext>
                </a:extLst>
              </a:tr>
              <a:tr h="69395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Bitwise compliment (~)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6" marR="4193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It performs binary NOT operation bit by bit on the operand.</a:t>
                      </a:r>
                      <a:endParaRPr lang="en-IN" sz="1200" dirty="0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6" marR="41936" marT="0" marB="0"/>
                </a:tc>
                <a:extLst>
                  <a:ext uri="{0D108BD9-81ED-4DB2-BD59-A6C34878D82A}">
                    <a16:rowId xmlns:a16="http://schemas.microsoft.com/office/drawing/2014/main" val="2286418232"/>
                  </a:ext>
                </a:extLst>
              </a:tr>
              <a:tr h="93383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Right Shift (&gt;&gt;)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6" marR="4193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It will shift the left operand's bits to the right by the number of times specified by the right operand.</a:t>
                      </a:r>
                      <a:endParaRPr lang="en-IN" sz="1200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6" marR="41936" marT="0" marB="0"/>
                </a:tc>
                <a:extLst>
                  <a:ext uri="{0D108BD9-81ED-4DB2-BD59-A6C34878D82A}">
                    <a16:rowId xmlns:a16="http://schemas.microsoft.com/office/drawing/2014/main" val="3629484057"/>
                  </a:ext>
                </a:extLst>
              </a:tr>
              <a:tr h="72947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Left Shift (&lt;&lt;)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6" marR="4193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It will shift the left operand's bits to the left by the number of times specified by the right operand.</a:t>
                      </a:r>
                      <a:endParaRPr lang="en-IN" sz="1200" dirty="0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36" marR="41936" marT="0" marB="0"/>
                </a:tc>
                <a:extLst>
                  <a:ext uri="{0D108BD9-81ED-4DB2-BD59-A6C34878D82A}">
                    <a16:rowId xmlns:a16="http://schemas.microsoft.com/office/drawing/2014/main" val="4007824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59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9F34-1E00-E34A-94BC-142812C7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Bitwise Operators?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A230-238D-8D42-AC8F-9821987C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Programmers use Bitwise operators for changing the individual bits in an operand. </a:t>
            </a:r>
          </a:p>
          <a:p>
            <a:r>
              <a:rPr lang="en-IN" dirty="0"/>
              <a:t>They can perform bitwise operations on bit patterns using these operators.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7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CFCFD8A-6A69-0647-97AE-AB7408068C3C}"/>
              </a:ext>
            </a:extLst>
          </p:cNvPr>
          <p:cNvSpPr/>
          <p:nvPr/>
        </p:nvSpPr>
        <p:spPr>
          <a:xfrm>
            <a:off x="1749287" y="2319130"/>
            <a:ext cx="5910470" cy="361784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20643-65EE-394A-88D2-722C7E5F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Bitwise Operators (OR, XOR, AND)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4112B-6357-D841-B62D-A38CE171B3EF}"/>
              </a:ext>
            </a:extLst>
          </p:cNvPr>
          <p:cNvSpPr txBox="1"/>
          <p:nvPr/>
        </p:nvSpPr>
        <p:spPr>
          <a:xfrm>
            <a:off x="2133599" y="2557669"/>
            <a:ext cx="62152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-p 'Enter A : ' a 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-p 'Enter B : ' b 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</a:p>
          <a:p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bitwiseOR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=$(( </a:t>
            </a:r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a|b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)) 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Bitwise OR of A and B $</a:t>
            </a:r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bitwiseOR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bitwiseXOR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=$(( </a:t>
            </a:r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a^b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)) 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Bitwise XOR of A and B $</a:t>
            </a:r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bitwiseXOR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bitwiseAND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=$(( </a:t>
            </a:r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a&amp;b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)) 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Bitwise AND of A and B $</a:t>
            </a:r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bitwiseAND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45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CA00-FAFB-384B-9E0D-AFDB5F6F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1304"/>
            <a:ext cx="8596668" cy="1320800"/>
          </a:xfrm>
        </p:spPr>
        <p:txBody>
          <a:bodyPr/>
          <a:lstStyle/>
          <a:p>
            <a:r>
              <a:rPr lang="en-US" dirty="0"/>
              <a:t>File-test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34DDF5-974B-C94E-AD2E-B58A9B8753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383301"/>
              </p:ext>
            </p:extLst>
          </p:nvPr>
        </p:nvGraphicFramePr>
        <p:xfrm>
          <a:off x="677334" y="1114040"/>
          <a:ext cx="8943744" cy="5743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1168">
                  <a:extLst>
                    <a:ext uri="{9D8B030D-6E8A-4147-A177-3AD203B41FA5}">
                      <a16:colId xmlns:a16="http://schemas.microsoft.com/office/drawing/2014/main" val="1175700737"/>
                    </a:ext>
                  </a:extLst>
                </a:gridCol>
                <a:gridCol w="6442576">
                  <a:extLst>
                    <a:ext uri="{9D8B030D-6E8A-4147-A177-3AD203B41FA5}">
                      <a16:colId xmlns:a16="http://schemas.microsoft.com/office/drawing/2014/main" val="304925098"/>
                    </a:ext>
                  </a:extLst>
                </a:gridCol>
              </a:tblGrid>
              <a:tr h="3387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Operator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59" marR="557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59" marR="55759" marT="0" marB="0"/>
                </a:tc>
                <a:extLst>
                  <a:ext uri="{0D108BD9-81ED-4DB2-BD59-A6C34878D82A}">
                    <a16:rowId xmlns:a16="http://schemas.microsoft.com/office/drawing/2014/main" val="1941566728"/>
                  </a:ext>
                </a:extLst>
              </a:tr>
              <a:tr h="12389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-b operator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59" marR="55759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It will check whether a file is a special block file or not. 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special files are ordinary files: an array of bytes, and the value last written there is the value read at a given location.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59" marR="55759" marT="0" marB="0"/>
                </a:tc>
                <a:extLst>
                  <a:ext uri="{0D108BD9-81ED-4DB2-BD59-A6C34878D82A}">
                    <a16:rowId xmlns:a16="http://schemas.microsoft.com/office/drawing/2014/main" val="2262984777"/>
                  </a:ext>
                </a:extLst>
              </a:tr>
              <a:tr h="12389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-c operator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59" marR="55759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It will check whether a file is a special character file or not. 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 special files behave like serial ports, pipes, etc. Immediate action is reading or writing to them. 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59" marR="55759" marT="0" marB="0"/>
                </a:tc>
                <a:extLst>
                  <a:ext uri="{0D108BD9-81ED-4DB2-BD59-A6C34878D82A}">
                    <a16:rowId xmlns:a16="http://schemas.microsoft.com/office/drawing/2014/main" val="2741438651"/>
                  </a:ext>
                </a:extLst>
              </a:tr>
              <a:tr h="3011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-d operator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59" marR="557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It will check if the given directory exists or not.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59" marR="55759" marT="0" marB="0"/>
                </a:tc>
                <a:extLst>
                  <a:ext uri="{0D108BD9-81ED-4DB2-BD59-A6C34878D82A}">
                    <a16:rowId xmlns:a16="http://schemas.microsoft.com/office/drawing/2014/main" val="873765525"/>
                  </a:ext>
                </a:extLst>
              </a:tr>
              <a:tr h="3011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-e operator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59" marR="557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It will check whether the given file exists or not.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59" marR="55759" marT="0" marB="0"/>
                </a:tc>
                <a:extLst>
                  <a:ext uri="{0D108BD9-81ED-4DB2-BD59-A6C34878D82A}">
                    <a16:rowId xmlns:a16="http://schemas.microsoft.com/office/drawing/2014/main" val="1447565156"/>
                  </a:ext>
                </a:extLst>
              </a:tr>
              <a:tr h="3011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-r operator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59" marR="557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It will check if the given file has read access or not.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59" marR="55759" marT="0" marB="0"/>
                </a:tc>
                <a:extLst>
                  <a:ext uri="{0D108BD9-81ED-4DB2-BD59-A6C34878D82A}">
                    <a16:rowId xmlns:a16="http://schemas.microsoft.com/office/drawing/2014/main" val="2873310388"/>
                  </a:ext>
                </a:extLst>
              </a:tr>
              <a:tr h="3199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-w operator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59" marR="557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It will check if the given file has to write access or not.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59" marR="55759" marT="0" marB="0"/>
                </a:tc>
                <a:extLst>
                  <a:ext uri="{0D108BD9-81ED-4DB2-BD59-A6C34878D82A}">
                    <a16:rowId xmlns:a16="http://schemas.microsoft.com/office/drawing/2014/main" val="1621455904"/>
                  </a:ext>
                </a:extLst>
              </a:tr>
              <a:tr h="3199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-x operator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59" marR="557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It will check if the given file has executed access or not.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59" marR="55759" marT="0" marB="0"/>
                </a:tc>
                <a:extLst>
                  <a:ext uri="{0D108BD9-81ED-4DB2-BD59-A6C34878D82A}">
                    <a16:rowId xmlns:a16="http://schemas.microsoft.com/office/drawing/2014/main" val="3145669286"/>
                  </a:ext>
                </a:extLst>
              </a:tr>
              <a:tr h="9758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-s operator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59" marR="557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It will check the size of the given file. If the size is greater than 0, it will return true otherwise, false.</a:t>
                      </a:r>
                      <a:endParaRPr lang="en-IN" sz="12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59" marR="55759" marT="0" marB="0"/>
                </a:tc>
                <a:extLst>
                  <a:ext uri="{0D108BD9-81ED-4DB2-BD59-A6C34878D82A}">
                    <a16:rowId xmlns:a16="http://schemas.microsoft.com/office/drawing/2014/main" val="2098996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27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777D-1F58-044D-ADC7-143BD55F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File-test Operators?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439D-2139-9043-BEC0-7CB4E50A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Linux and Unix OS consider everything as a file. </a:t>
            </a:r>
          </a:p>
          <a:p>
            <a:r>
              <a:rPr lang="en-IN" dirty="0"/>
              <a:t>Hence, it becomes necessary for programmers who use Bash files to perform some tests on the files. </a:t>
            </a:r>
          </a:p>
          <a:p>
            <a:r>
              <a:rPr lang="en-IN" dirty="0"/>
              <a:t>File test operators help them test the particular properties of a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10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7852FF-3BE7-214F-A321-5B11E3FD39FD}"/>
              </a:ext>
            </a:extLst>
          </p:cNvPr>
          <p:cNvSpPr/>
          <p:nvPr/>
        </p:nvSpPr>
        <p:spPr>
          <a:xfrm>
            <a:off x="1298713" y="1930400"/>
            <a:ext cx="5976730" cy="438555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35D2D-5CDF-D84F-872A-157F7D9E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File-test Operators (-e,-s)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2D295-3C67-2546-B7B2-8BA66ECD2E16}"/>
              </a:ext>
            </a:extLst>
          </p:cNvPr>
          <p:cNvSpPr txBox="1"/>
          <p:nvPr/>
        </p:nvSpPr>
        <p:spPr>
          <a:xfrm>
            <a:off x="1762539" y="2345635"/>
            <a:ext cx="64538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-p 'Enter file name : ' </a:t>
            </a:r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[ -e $</a:t>
            </a:r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] 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 File Exist 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 File does not exist 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  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[ -s $</a:t>
            </a:r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] 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 The given file is not empty. 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 The given file is empty. 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2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AE7D-E2EB-804A-9ECB-6B91C797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Operators?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5A7CE-B132-DD4F-B0B5-2B5A4D4A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 are an integral part of every program. </a:t>
            </a:r>
          </a:p>
          <a:p>
            <a:r>
              <a:rPr lang="en-IN" dirty="0"/>
              <a:t>Operators help in performing operations using variables.</a:t>
            </a:r>
          </a:p>
          <a:p>
            <a:r>
              <a:rPr lang="en-IN" dirty="0"/>
              <a:t>Programmers use operators to manipulate constants and variables in the shell programs. </a:t>
            </a:r>
          </a:p>
          <a:p>
            <a:r>
              <a:rPr lang="en-IN" dirty="0"/>
              <a:t>They are also used to perform mathematical operations.</a:t>
            </a:r>
          </a:p>
          <a:p>
            <a:r>
              <a:rPr lang="en-IN" dirty="0"/>
              <a:t>There are many operators available for programmers in the Linux Shell.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08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64B6110-9115-EA40-ABDF-D88D329D19E7}"/>
              </a:ext>
            </a:extLst>
          </p:cNvPr>
          <p:cNvSpPr/>
          <p:nvPr/>
        </p:nvSpPr>
        <p:spPr>
          <a:xfrm>
            <a:off x="2842592" y="4624837"/>
            <a:ext cx="2922104" cy="10518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B02B4-E07D-5F4D-A1FE-802013A6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Handle Operators Using Variables And Numbers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59937-998F-4B43-966A-2501055C5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9042"/>
            <a:ext cx="8596668" cy="3880773"/>
          </a:xfrm>
        </p:spPr>
        <p:txBody>
          <a:bodyPr/>
          <a:lstStyle/>
          <a:p>
            <a:r>
              <a:rPr lang="en-US" dirty="0"/>
              <a:t>Setting a Variable</a:t>
            </a:r>
          </a:p>
          <a:p>
            <a:pPr marL="400050" lvl="1" indent="0">
              <a:buNone/>
            </a:pPr>
            <a:r>
              <a:rPr lang="en-US" dirty="0"/>
              <a:t>The following example shows how users can assign “greetings” to the variable </a:t>
            </a:r>
            <a:r>
              <a:rPr lang="en-US" dirty="0" err="1"/>
              <a:t>var_a</a:t>
            </a:r>
            <a:r>
              <a:rPr lang="en-US" dirty="0"/>
              <a:t>, and “30” to </a:t>
            </a:r>
            <a:r>
              <a:rPr lang="en-US" dirty="0" err="1"/>
              <a:t>another_var</a:t>
            </a:r>
            <a:r>
              <a:rPr lang="en-US" dirty="0"/>
              <a:t>.</a:t>
            </a:r>
          </a:p>
          <a:p>
            <a:r>
              <a:rPr lang="en-US" dirty="0"/>
              <a:t>Tip: </a:t>
            </a:r>
            <a:r>
              <a:rPr lang="en-IN" dirty="0"/>
              <a:t>Bash does not allow whitespace between a variable name, the equal sign, and the value. </a:t>
            </a: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A8DD6-D611-654D-8549-C88817954D76}"/>
              </a:ext>
            </a:extLst>
          </p:cNvPr>
          <p:cNvSpPr txBox="1"/>
          <p:nvPr/>
        </p:nvSpPr>
        <p:spPr>
          <a:xfrm>
            <a:off x="3140765" y="4753331"/>
            <a:ext cx="4028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var_a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="Greetings"</a:t>
            </a:r>
          </a:p>
          <a:p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another_var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3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D47F23A-1066-EB46-9C26-A69B8167E311}"/>
              </a:ext>
            </a:extLst>
          </p:cNvPr>
          <p:cNvSpPr/>
          <p:nvPr/>
        </p:nvSpPr>
        <p:spPr>
          <a:xfrm>
            <a:off x="2226365" y="3935896"/>
            <a:ext cx="4147931" cy="26371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5B110-D7BE-7F4B-8061-E147CB5D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Handle Operators Using Variables And Numbers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5670A-30E5-9D44-ACEC-E5728777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Referencing a variable</a:t>
            </a:r>
          </a:p>
          <a:p>
            <a:pPr lvl="1"/>
            <a:r>
              <a:rPr lang="en-IN" dirty="0"/>
              <a:t>You can enter a dollar-sign ($), followed by a word immediately within a double-quoted string or a command. </a:t>
            </a:r>
          </a:p>
          <a:p>
            <a:pPr lvl="1"/>
            <a:r>
              <a:rPr lang="en-IN" dirty="0"/>
              <a:t>Bash will replace the token with the assigned variable's value.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13F5D-1CC6-054B-B9D3-F67738FB23F9}"/>
              </a:ext>
            </a:extLst>
          </p:cNvPr>
          <p:cNvSpPr txBox="1"/>
          <p:nvPr/>
        </p:nvSpPr>
        <p:spPr>
          <a:xfrm>
            <a:off x="2716695" y="4100975"/>
            <a:ext cx="62815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var_a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="greetings"</a:t>
            </a:r>
          </a:p>
          <a:p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another_var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=30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</a:t>
            </a:r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var_a</a:t>
            </a:r>
            <a:endParaRPr lang="en-I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greetings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</a:t>
            </a:r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another_var</a:t>
            </a:r>
            <a:endParaRPr lang="en-I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</a:t>
            </a:r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var_a$another_var</a:t>
            </a:r>
            <a:endParaRPr lang="en-I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greetings 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52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2AA5-24E6-2B49-B673-0D359B9C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FE3C5-5E57-2C4F-96E5-ECAE6BDD6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7736"/>
            <a:ext cx="8596668" cy="50883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Bash follows the rule “left-associative” in case of operators with same precedence. </a:t>
            </a:r>
          </a:p>
          <a:p>
            <a:r>
              <a:rPr lang="en-IN" dirty="0"/>
              <a:t>It will execute the leftmost operations first. </a:t>
            </a:r>
          </a:p>
          <a:p>
            <a:r>
              <a:rPr lang="en-IN" dirty="0"/>
              <a:t>Following is the operator precedence from HIGH to LOW:</a:t>
            </a:r>
          </a:p>
          <a:p>
            <a:pPr lvl="1"/>
            <a:r>
              <a:rPr lang="en-IN" dirty="0"/>
              <a:t>Post-increment/decrement  </a:t>
            </a:r>
          </a:p>
          <a:p>
            <a:pPr lvl="1"/>
            <a:r>
              <a:rPr lang="en-IN" dirty="0"/>
              <a:t>Pre-increment/decrement  </a:t>
            </a:r>
          </a:p>
          <a:p>
            <a:pPr lvl="1"/>
            <a:r>
              <a:rPr lang="en-IN" dirty="0"/>
              <a:t>Negation  </a:t>
            </a:r>
          </a:p>
          <a:p>
            <a:pPr lvl="1"/>
            <a:r>
              <a:rPr lang="en-IN" dirty="0"/>
              <a:t>Arithmetic </a:t>
            </a:r>
          </a:p>
          <a:p>
            <a:pPr lvl="1"/>
            <a:r>
              <a:rPr lang="en-IN" dirty="0"/>
              <a:t>Unary Comparison  </a:t>
            </a:r>
          </a:p>
          <a:p>
            <a:pPr lvl="1"/>
            <a:r>
              <a:rPr lang="en-IN" dirty="0"/>
              <a:t>Compound comparison  </a:t>
            </a:r>
          </a:p>
          <a:p>
            <a:pPr lvl="1"/>
            <a:r>
              <a:rPr lang="en-IN" dirty="0"/>
              <a:t>Equality/Inequality </a:t>
            </a:r>
          </a:p>
          <a:p>
            <a:pPr lvl="1"/>
            <a:r>
              <a:rPr lang="en-IN" dirty="0"/>
              <a:t>AND </a:t>
            </a:r>
          </a:p>
          <a:p>
            <a:pPr lvl="1"/>
            <a:r>
              <a:rPr lang="en-IN" dirty="0"/>
              <a:t>XOR  </a:t>
            </a:r>
          </a:p>
          <a:p>
            <a:pPr lvl="1"/>
            <a:r>
              <a:rPr lang="en-IN" dirty="0"/>
              <a:t>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68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CA03-E1A1-E845-A081-07EE3A0E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4E20-3F4C-AC46-A91F-6B06CB0E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we learnt:</a:t>
            </a:r>
          </a:p>
          <a:p>
            <a:pPr lvl="1"/>
            <a:r>
              <a:rPr lang="en-US" dirty="0"/>
              <a:t>Why do we need operators in Bash?</a:t>
            </a:r>
          </a:p>
          <a:p>
            <a:pPr lvl="1"/>
            <a:r>
              <a:rPr lang="en-US" dirty="0"/>
              <a:t>The five categories of operators along with a thorough discussion with examples of each, namely:</a:t>
            </a:r>
          </a:p>
          <a:p>
            <a:pPr lvl="2"/>
            <a:r>
              <a:rPr lang="en-US" dirty="0"/>
              <a:t>Arithmetic Operators</a:t>
            </a:r>
          </a:p>
          <a:p>
            <a:pPr lvl="2"/>
            <a:r>
              <a:rPr lang="en-US" dirty="0"/>
              <a:t>Relational Operators</a:t>
            </a:r>
          </a:p>
          <a:p>
            <a:pPr lvl="2"/>
            <a:r>
              <a:rPr lang="en-US" dirty="0"/>
              <a:t>Boolean Operators</a:t>
            </a:r>
          </a:p>
          <a:p>
            <a:pPr lvl="2"/>
            <a:r>
              <a:rPr lang="en-US" dirty="0"/>
              <a:t>Bitwise Operators</a:t>
            </a:r>
          </a:p>
          <a:p>
            <a:pPr lvl="2"/>
            <a:r>
              <a:rPr lang="en-US" dirty="0"/>
              <a:t>File-check Operators</a:t>
            </a:r>
          </a:p>
          <a:p>
            <a:pPr lvl="1"/>
            <a:r>
              <a:rPr lang="en-US" dirty="0"/>
              <a:t>How to handle operators with variables and numbers.</a:t>
            </a:r>
          </a:p>
          <a:p>
            <a:pPr lvl="1"/>
            <a:r>
              <a:rPr lang="en-US" dirty="0"/>
              <a:t>How the operators are given precedence in shell scripting.</a:t>
            </a:r>
          </a:p>
        </p:txBody>
      </p:sp>
    </p:spTree>
    <p:extLst>
      <p:ext uri="{BB962C8B-B14F-4D97-AF65-F5344CB8AC3E}">
        <p14:creationId xmlns:p14="http://schemas.microsoft.com/office/powerpoint/2010/main" val="388741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7437-385A-5B4E-890E-FAF1D9D7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7566"/>
            <a:ext cx="8596668" cy="1320800"/>
          </a:xfrm>
        </p:spPr>
        <p:txBody>
          <a:bodyPr/>
          <a:lstStyle/>
          <a:p>
            <a:r>
              <a:rPr lang="en-US" dirty="0"/>
              <a:t>A Simple Program With Operators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D55E587-4CD7-724B-8C50-F2B1FBA755E2}"/>
              </a:ext>
            </a:extLst>
          </p:cNvPr>
          <p:cNvSpPr/>
          <p:nvPr/>
        </p:nvSpPr>
        <p:spPr>
          <a:xfrm>
            <a:off x="2459015" y="1718366"/>
            <a:ext cx="4842933" cy="40090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EF9AF-43A3-7548-A10D-F2D3A5471442}"/>
              </a:ext>
            </a:extLst>
          </p:cNvPr>
          <p:cNvSpPr txBox="1"/>
          <p:nvPr/>
        </p:nvSpPr>
        <p:spPr>
          <a:xfrm>
            <a:off x="3274760" y="2065906"/>
            <a:ext cx="911602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                                                                      </a:t>
            </a:r>
            <a:b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var1=$ (( 120 - 100 ))</a:t>
            </a:r>
          </a:p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$var1</a:t>
            </a:r>
          </a:p>
          <a:p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var2= $ ((200+300))</a:t>
            </a:r>
          </a:p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$var2</a:t>
            </a:r>
          </a:p>
          <a:p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var3=$(( 5*3 ))</a:t>
            </a:r>
          </a:p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$var3</a:t>
            </a:r>
          </a:p>
          <a:p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var4= $((40/6))</a:t>
            </a:r>
          </a:p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$var4</a:t>
            </a:r>
          </a:p>
          <a:p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7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BED9-49F3-F845-815A-5CEA62E2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7622E-3D1C-4B4E-93D1-706D913A3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Unary operators are applied to one argument and programmers often use them to verify the file status.</a:t>
            </a:r>
          </a:p>
          <a:p>
            <a:r>
              <a:rPr lang="en-IN" dirty="0"/>
              <a:t>Binary operators are applied to two arguments and programmers use them as part of arithmetic comparisons or strings.</a:t>
            </a:r>
            <a:endParaRPr lang="en-US" dirty="0"/>
          </a:p>
          <a:p>
            <a:r>
              <a:rPr lang="en-US" dirty="0"/>
              <a:t>The 5 broad categories of operators are:</a:t>
            </a:r>
          </a:p>
          <a:p>
            <a:pPr lvl="1"/>
            <a:r>
              <a:rPr lang="en-US" dirty="0"/>
              <a:t>Arithmetic Operators</a:t>
            </a:r>
          </a:p>
          <a:p>
            <a:pPr lvl="1"/>
            <a:r>
              <a:rPr lang="en-US" dirty="0"/>
              <a:t>Relational Operators</a:t>
            </a:r>
          </a:p>
          <a:p>
            <a:pPr lvl="1"/>
            <a:r>
              <a:rPr lang="en-US" dirty="0"/>
              <a:t>Boolean Operators</a:t>
            </a:r>
          </a:p>
          <a:p>
            <a:pPr lvl="1"/>
            <a:r>
              <a:rPr lang="en-US" dirty="0"/>
              <a:t>Bitwise Operators</a:t>
            </a:r>
          </a:p>
          <a:p>
            <a:pPr lvl="1"/>
            <a:r>
              <a:rPr lang="en-US" dirty="0"/>
              <a:t>File Test Operators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8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F094-4D7A-0D4F-99CF-FFE06794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8244"/>
            <a:ext cx="8596668" cy="1320800"/>
          </a:xfrm>
        </p:spPr>
        <p:txBody>
          <a:bodyPr/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895378-3FD5-704C-B22A-6B081CC6F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105855"/>
              </p:ext>
            </p:extLst>
          </p:nvPr>
        </p:nvGraphicFramePr>
        <p:xfrm>
          <a:off x="677334" y="1470993"/>
          <a:ext cx="7871790" cy="51240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7470">
                  <a:extLst>
                    <a:ext uri="{9D8B030D-6E8A-4147-A177-3AD203B41FA5}">
                      <a16:colId xmlns:a16="http://schemas.microsoft.com/office/drawing/2014/main" val="1054129419"/>
                    </a:ext>
                  </a:extLst>
                </a:gridCol>
                <a:gridCol w="5464320">
                  <a:extLst>
                    <a:ext uri="{9D8B030D-6E8A-4147-A177-3AD203B41FA5}">
                      <a16:colId xmlns:a16="http://schemas.microsoft.com/office/drawing/2014/main" val="3439467936"/>
                    </a:ext>
                  </a:extLst>
                </a:gridCol>
              </a:tblGrid>
              <a:tr h="259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Operator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83" marR="467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Purpose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83" marR="46783" marT="0" marB="0"/>
                </a:tc>
                <a:extLst>
                  <a:ext uri="{0D108BD9-81ED-4DB2-BD59-A6C34878D82A}">
                    <a16:rowId xmlns:a16="http://schemas.microsoft.com/office/drawing/2014/main" val="4160287537"/>
                  </a:ext>
                </a:extLst>
              </a:tr>
              <a:tr h="654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Addition (+)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83" marR="46783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To add two operands.</a:t>
                      </a:r>
                      <a:endParaRPr lang="en-IN" sz="12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83" marR="46783" marT="0" marB="0"/>
                </a:tc>
                <a:extLst>
                  <a:ext uri="{0D108BD9-81ED-4DB2-BD59-A6C34878D82A}">
                    <a16:rowId xmlns:a16="http://schemas.microsoft.com/office/drawing/2014/main" val="2953733309"/>
                  </a:ext>
                </a:extLst>
              </a:tr>
              <a:tr h="5156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Subtraction (-)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83" marR="46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To subtract two operands.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83" marR="46783" marT="0" marB="0"/>
                </a:tc>
                <a:extLst>
                  <a:ext uri="{0D108BD9-81ED-4DB2-BD59-A6C34878D82A}">
                    <a16:rowId xmlns:a16="http://schemas.microsoft.com/office/drawing/2014/main" val="683000241"/>
                  </a:ext>
                </a:extLst>
              </a:tr>
              <a:tr h="5851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Multiplication (*)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83" marR="467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To multiply two operands.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83" marR="46783" marT="0" marB="0"/>
                </a:tc>
                <a:extLst>
                  <a:ext uri="{0D108BD9-81ED-4DB2-BD59-A6C34878D82A}">
                    <a16:rowId xmlns:a16="http://schemas.microsoft.com/office/drawing/2014/main" val="2051424752"/>
                  </a:ext>
                </a:extLst>
              </a:tr>
              <a:tr h="3907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Division (/)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83" marR="46783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To divide two operands.</a:t>
                      </a:r>
                      <a:endParaRPr lang="en-IN" sz="12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83" marR="46783" marT="0" marB="0"/>
                </a:tc>
                <a:extLst>
                  <a:ext uri="{0D108BD9-81ED-4DB2-BD59-A6C34878D82A}">
                    <a16:rowId xmlns:a16="http://schemas.microsoft.com/office/drawing/2014/main" val="3044151510"/>
                  </a:ext>
                </a:extLst>
              </a:tr>
              <a:tr h="7881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Modulus (%)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83" marR="46783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To find the remainder of two operands.</a:t>
                      </a:r>
                      <a:endParaRPr lang="en-IN" sz="12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83" marR="46783" marT="0" marB="0"/>
                </a:tc>
                <a:extLst>
                  <a:ext uri="{0D108BD9-81ED-4DB2-BD59-A6C34878D82A}">
                    <a16:rowId xmlns:a16="http://schemas.microsoft.com/office/drawing/2014/main" val="2462043795"/>
                  </a:ext>
                </a:extLst>
              </a:tr>
              <a:tr h="7881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Increment Operator (++)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83" marR="46783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To increase the value of an operand by one.</a:t>
                      </a:r>
                      <a:endParaRPr lang="en-IN" sz="12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83" marR="46783" marT="0" marB="0"/>
                </a:tc>
                <a:extLst>
                  <a:ext uri="{0D108BD9-81ED-4DB2-BD59-A6C34878D82A}">
                    <a16:rowId xmlns:a16="http://schemas.microsoft.com/office/drawing/2014/main" val="1157495826"/>
                  </a:ext>
                </a:extLst>
              </a:tr>
              <a:tr h="7881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Decrement Operator (–)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83" marR="46783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To decrease the value of an operand by one.</a:t>
                      </a:r>
                      <a:endParaRPr lang="en-IN" sz="12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783" marR="46783" marT="0" marB="0"/>
                </a:tc>
                <a:extLst>
                  <a:ext uri="{0D108BD9-81ED-4DB2-BD59-A6C34878D82A}">
                    <a16:rowId xmlns:a16="http://schemas.microsoft.com/office/drawing/2014/main" val="2929169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76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EC40-ECE7-6240-B2EE-8A26A0C1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Arithmetic Operators?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077D-FF8B-0D49-8596-B5FEF5599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of the main reasons to write a computer program is to perform arithmetic operations.</a:t>
            </a:r>
          </a:p>
          <a:p>
            <a:r>
              <a:rPr lang="en-IN" dirty="0"/>
              <a:t>Arithmetic operators are used for performing such mathematical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7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1E43-72A5-4942-8C7D-384EADDA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Arithmetic Operators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19E63-EAB1-164A-A975-95BAD070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038" y="1524001"/>
            <a:ext cx="5180127" cy="5181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read -p "Enter two numbers: " x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A=`expr $x + $y`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S=$(($x - $y))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M=$(($x * $y))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D=$(($x / $y))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 "P = $x ** $y"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echo "$x + $y = $A"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echo "$x - $y = $S"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echo "$x * $y = $M"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echo "$x / $y = $D"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echo "$x ** $y = $P"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1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A466-1946-A64E-8142-F7D478E8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84313"/>
            <a:ext cx="8596668" cy="1320800"/>
          </a:xfrm>
        </p:spPr>
        <p:txBody>
          <a:bodyPr/>
          <a:lstStyle/>
          <a:p>
            <a:r>
              <a:rPr lang="en-US" dirty="0"/>
              <a:t>Relational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BD765F-883C-524F-B372-F99DB79BD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074211"/>
              </p:ext>
            </p:extLst>
          </p:nvPr>
        </p:nvGraphicFramePr>
        <p:xfrm>
          <a:off x="537449" y="1409147"/>
          <a:ext cx="8876437" cy="5197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1030">
                  <a:extLst>
                    <a:ext uri="{9D8B030D-6E8A-4147-A177-3AD203B41FA5}">
                      <a16:colId xmlns:a16="http://schemas.microsoft.com/office/drawing/2014/main" val="3249773461"/>
                    </a:ext>
                  </a:extLst>
                </a:gridCol>
                <a:gridCol w="2616478">
                  <a:extLst>
                    <a:ext uri="{9D8B030D-6E8A-4147-A177-3AD203B41FA5}">
                      <a16:colId xmlns:a16="http://schemas.microsoft.com/office/drawing/2014/main" val="3542450506"/>
                    </a:ext>
                  </a:extLst>
                </a:gridCol>
                <a:gridCol w="3618929">
                  <a:extLst>
                    <a:ext uri="{9D8B030D-6E8A-4147-A177-3AD203B41FA5}">
                      <a16:colId xmlns:a16="http://schemas.microsoft.com/office/drawing/2014/main" val="2130265306"/>
                    </a:ext>
                  </a:extLst>
                </a:gridCol>
              </a:tblGrid>
              <a:tr h="3164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Operator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55" marR="527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52755" marR="527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False</a:t>
                      </a:r>
                    </a:p>
                  </a:txBody>
                  <a:tcPr marL="52755" marR="52755" marT="0" marB="0"/>
                </a:tc>
                <a:extLst>
                  <a:ext uri="{0D108BD9-81ED-4DB2-BD59-A6C34878D82A}">
                    <a16:rowId xmlns:a16="http://schemas.microsoft.com/office/drawing/2014/main" val="2550701037"/>
                  </a:ext>
                </a:extLst>
              </a:tr>
              <a:tr h="670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‘==’ Operator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Double equal to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55" marR="527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Two Operands Equal</a:t>
                      </a:r>
                    </a:p>
                  </a:txBody>
                  <a:tcPr marL="52755" marR="527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Two Operands not equal</a:t>
                      </a:r>
                    </a:p>
                  </a:txBody>
                  <a:tcPr marL="52755" marR="52755" marT="0" marB="0"/>
                </a:tc>
                <a:extLst>
                  <a:ext uri="{0D108BD9-81ED-4DB2-BD59-A6C34878D82A}">
                    <a16:rowId xmlns:a16="http://schemas.microsoft.com/office/drawing/2014/main" val="2668240658"/>
                  </a:ext>
                </a:extLst>
              </a:tr>
              <a:tr h="670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‘!=’ Operator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Not Equal to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55" marR="527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Two Operands not equal</a:t>
                      </a:r>
                    </a:p>
                  </a:txBody>
                  <a:tcPr marL="52755" marR="527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Two Operands equal</a:t>
                      </a:r>
                    </a:p>
                  </a:txBody>
                  <a:tcPr marL="52755" marR="52755" marT="0" marB="0"/>
                </a:tc>
                <a:extLst>
                  <a:ext uri="{0D108BD9-81ED-4DB2-BD59-A6C34878D82A}">
                    <a16:rowId xmlns:a16="http://schemas.microsoft.com/office/drawing/2014/main" val="2683911348"/>
                  </a:ext>
                </a:extLst>
              </a:tr>
              <a:tr h="898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‘&lt;' Operator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Less than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55" marR="527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First operand is less than the second operand.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55" marR="52755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</a:rPr>
                        <a:t>First operand is greater than the second operand.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55" marR="52755" marT="0" marB="0"/>
                </a:tc>
                <a:extLst>
                  <a:ext uri="{0D108BD9-81ED-4DB2-BD59-A6C34878D82A}">
                    <a16:rowId xmlns:a16="http://schemas.microsoft.com/office/drawing/2014/main" val="2031317619"/>
                  </a:ext>
                </a:extLst>
              </a:tr>
              <a:tr h="898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‘&lt;=' Operator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Less than or equal to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55" marR="527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First operand is less than or equal to the second operand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55" marR="52755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</a:rPr>
                        <a:t>First operand is more than the second operand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55" marR="52755" marT="0" marB="0"/>
                </a:tc>
                <a:extLst>
                  <a:ext uri="{0D108BD9-81ED-4DB2-BD59-A6C34878D82A}">
                    <a16:rowId xmlns:a16="http://schemas.microsoft.com/office/drawing/2014/main" val="4178507097"/>
                  </a:ext>
                </a:extLst>
              </a:tr>
              <a:tr h="8540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‘&gt;’ Operator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Greater than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55" marR="527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First operand is greater than the second operand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55" marR="527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First operand is less than the second operand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55" marR="52755" marT="0" marB="0"/>
                </a:tc>
                <a:extLst>
                  <a:ext uri="{0D108BD9-81ED-4DB2-BD59-A6C34878D82A}">
                    <a16:rowId xmlns:a16="http://schemas.microsoft.com/office/drawing/2014/main" val="1817778943"/>
                  </a:ext>
                </a:extLst>
              </a:tr>
              <a:tr h="831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‘&gt;=’ Operator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Greater than or equal to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55" marR="527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First operand is greater than or equal to the second operand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55" marR="527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First operand is less  than the second operand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55" marR="52755" marT="0" marB="0"/>
                </a:tc>
                <a:extLst>
                  <a:ext uri="{0D108BD9-81ED-4DB2-BD59-A6C34878D82A}">
                    <a16:rowId xmlns:a16="http://schemas.microsoft.com/office/drawing/2014/main" val="3743058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3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B9EB-A662-444E-92F2-851165A2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Relational Operators?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4CE4A-395B-DB4A-948E-84E04789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Programmers use relational operators to define a relation between two operands. </a:t>
            </a:r>
          </a:p>
          <a:p>
            <a:r>
              <a:rPr lang="en-IN" dirty="0"/>
              <a:t>A relational operator will return either true or false, depending on the relation defined.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338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1628</Words>
  <PresentationFormat>Widescreen</PresentationFormat>
  <Paragraphs>260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Trebuchet MS</vt:lpstr>
      <vt:lpstr>Wingdings 3</vt:lpstr>
      <vt:lpstr>Facet</vt:lpstr>
      <vt:lpstr>Operators in Shell Script </vt:lpstr>
      <vt:lpstr>Why Operators?</vt:lpstr>
      <vt:lpstr>A Simple Program With Operators</vt:lpstr>
      <vt:lpstr>Types of Operators</vt:lpstr>
      <vt:lpstr>Arithmetic Operators</vt:lpstr>
      <vt:lpstr>Why Arithmetic Operators?</vt:lpstr>
      <vt:lpstr>Example of Arithmetic Operators</vt:lpstr>
      <vt:lpstr>Relational Operators</vt:lpstr>
      <vt:lpstr>Why Relational Operators?</vt:lpstr>
      <vt:lpstr>Example of Relational Operators ( == and != operators)</vt:lpstr>
      <vt:lpstr>Boolean Operators</vt:lpstr>
      <vt:lpstr>Why Boolean Operators?</vt:lpstr>
      <vt:lpstr>Example of Boolean Operators (AND, OR)</vt:lpstr>
      <vt:lpstr>Bitwise Operators</vt:lpstr>
      <vt:lpstr>Why Bitwise Operators?</vt:lpstr>
      <vt:lpstr>Example of Bitwise Operators (OR, XOR, AND)</vt:lpstr>
      <vt:lpstr>File-test Operators</vt:lpstr>
      <vt:lpstr>Why File-test Operators?</vt:lpstr>
      <vt:lpstr>Example of File-test Operators (-e,-s)</vt:lpstr>
      <vt:lpstr>Handle Operators Using Variables And Numbers </vt:lpstr>
      <vt:lpstr>Handle Operators Using Variables And Numbers</vt:lpstr>
      <vt:lpstr>Operator Precedence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2020-09-26T11:31:39Z</dcterms:created>
  <dcterms:modified xsi:type="dcterms:W3CDTF">2020-09-30T08:07:40Z</dcterms:modified>
</cp:coreProperties>
</file>