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73" r:id="rId13"/>
    <p:sldId id="266" r:id="rId14"/>
    <p:sldId id="267" r:id="rId15"/>
    <p:sldId id="274" r:id="rId16"/>
    <p:sldId id="268" r:id="rId17"/>
    <p:sldId id="269" r:id="rId18"/>
    <p:sldId id="27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238"/>
  </p:normalViewPr>
  <p:slideViewPr>
    <p:cSldViewPr snapToGrid="0" snapToObjects="1">
      <p:cViewPr varScale="1">
        <p:scale>
          <a:sx n="97" d="100"/>
          <a:sy n="97" d="100"/>
        </p:scale>
        <p:origin x="6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10/14/20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10/14/20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10/14/20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F5BF-72AF-4F4C-94A1-8A7DFA69A973}"/>
              </a:ext>
            </a:extLst>
          </p:cNvPr>
          <p:cNvSpPr>
            <a:spLocks noGrp="1"/>
          </p:cNvSpPr>
          <p:nvPr>
            <p:ph type="ctrTitle"/>
          </p:nvPr>
        </p:nvSpPr>
        <p:spPr/>
        <p:txBody>
          <a:bodyPr/>
          <a:lstStyle/>
          <a:p>
            <a:r>
              <a:rPr lang="en-US" dirty="0"/>
              <a:t>Iteration basics</a:t>
            </a:r>
          </a:p>
        </p:txBody>
      </p:sp>
    </p:spTree>
    <p:extLst>
      <p:ext uri="{BB962C8B-B14F-4D97-AF65-F5344CB8AC3E}">
        <p14:creationId xmlns:p14="http://schemas.microsoft.com/office/powerpoint/2010/main" val="219770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8EE2-192F-3747-955D-B0CF29366A5C}"/>
              </a:ext>
            </a:extLst>
          </p:cNvPr>
          <p:cNvSpPr>
            <a:spLocks noGrp="1"/>
          </p:cNvSpPr>
          <p:nvPr>
            <p:ph type="title"/>
          </p:nvPr>
        </p:nvSpPr>
        <p:spPr/>
        <p:txBody>
          <a:bodyPr/>
          <a:lstStyle/>
          <a:p>
            <a:r>
              <a:rPr lang="en-US" dirty="0"/>
              <a:t>The FOR loop</a:t>
            </a:r>
            <a:br>
              <a:rPr lang="en-US" dirty="0"/>
            </a:br>
            <a:r>
              <a:rPr lang="en-US" sz="2800" dirty="0"/>
              <a:t>A Simple Example</a:t>
            </a:r>
          </a:p>
        </p:txBody>
      </p:sp>
      <p:sp>
        <p:nvSpPr>
          <p:cNvPr id="3" name="Content Placeholder 2">
            <a:extLst>
              <a:ext uri="{FF2B5EF4-FFF2-40B4-BE49-F238E27FC236}">
                <a16:creationId xmlns:a16="http://schemas.microsoft.com/office/drawing/2014/main" id="{810BDC33-DF5C-0447-94C4-68FD68A51537}"/>
              </a:ext>
            </a:extLst>
          </p:cNvPr>
          <p:cNvSpPr>
            <a:spLocks noGrp="1"/>
          </p:cNvSpPr>
          <p:nvPr>
            <p:ph idx="1"/>
          </p:nvPr>
        </p:nvSpPr>
        <p:spPr/>
        <p:txBody>
          <a:bodyPr/>
          <a:lstStyle/>
          <a:p>
            <a:r>
              <a:rPr lang="en-US" dirty="0"/>
              <a:t>The Script and Output of the code is shown below:</a:t>
            </a:r>
          </a:p>
        </p:txBody>
      </p:sp>
      <p:sp>
        <p:nvSpPr>
          <p:cNvPr id="4" name="Text Box 12">
            <a:extLst>
              <a:ext uri="{FF2B5EF4-FFF2-40B4-BE49-F238E27FC236}">
                <a16:creationId xmlns:a16="http://schemas.microsoft.com/office/drawing/2014/main" id="{BA130F2F-349E-7F49-B8D0-2A0011EEE918}"/>
              </a:ext>
            </a:extLst>
          </p:cNvPr>
          <p:cNvSpPr txBox="1"/>
          <p:nvPr/>
        </p:nvSpPr>
        <p:spPr>
          <a:xfrm>
            <a:off x="1371600" y="3342957"/>
            <a:ext cx="4309872" cy="14674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#!/bin/sh</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for var in 0 1 2 3 4 5 6 7 8 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do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   echo $var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done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 Box 13">
            <a:extLst>
              <a:ext uri="{FF2B5EF4-FFF2-40B4-BE49-F238E27FC236}">
                <a16:creationId xmlns:a16="http://schemas.microsoft.com/office/drawing/2014/main" id="{D61B90DF-DF41-394A-AB5A-D921693340CF}"/>
              </a:ext>
            </a:extLst>
          </p:cNvPr>
          <p:cNvSpPr txBox="1"/>
          <p:nvPr/>
        </p:nvSpPr>
        <p:spPr>
          <a:xfrm>
            <a:off x="6477381" y="3233229"/>
            <a:ext cx="3983355" cy="2748471"/>
          </a:xfrm>
          <a:prstGeom prst="rect">
            <a:avLst/>
          </a:prstGeom>
          <a:solidFill>
            <a:schemeClr val="tx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IN" sz="1600" dirty="0">
                <a:solidFill>
                  <a:schemeClr val="bg1"/>
                </a:solidFill>
                <a:effectLst/>
              </a:rPr>
              <a:t>0</a:t>
            </a:r>
          </a:p>
          <a:p>
            <a:pPr>
              <a:spcAft>
                <a:spcPts val="0"/>
              </a:spcAft>
            </a:pPr>
            <a:r>
              <a:rPr lang="en-IN" sz="1600" dirty="0">
                <a:solidFill>
                  <a:schemeClr val="bg1"/>
                </a:solidFill>
                <a:effectLst/>
              </a:rPr>
              <a:t>1</a:t>
            </a:r>
          </a:p>
          <a:p>
            <a:pPr>
              <a:spcAft>
                <a:spcPts val="0"/>
              </a:spcAft>
            </a:pPr>
            <a:r>
              <a:rPr lang="en-IN" sz="1600" dirty="0">
                <a:solidFill>
                  <a:schemeClr val="bg1"/>
                </a:solidFill>
                <a:effectLst/>
              </a:rPr>
              <a:t>2</a:t>
            </a:r>
          </a:p>
          <a:p>
            <a:pPr>
              <a:spcAft>
                <a:spcPts val="0"/>
              </a:spcAft>
            </a:pPr>
            <a:r>
              <a:rPr lang="en-IN" sz="1600" dirty="0">
                <a:solidFill>
                  <a:schemeClr val="bg1"/>
                </a:solidFill>
                <a:effectLst/>
              </a:rPr>
              <a:t>3</a:t>
            </a:r>
          </a:p>
          <a:p>
            <a:pPr>
              <a:spcAft>
                <a:spcPts val="0"/>
              </a:spcAft>
            </a:pPr>
            <a:r>
              <a:rPr lang="en-IN" sz="1600" dirty="0">
                <a:solidFill>
                  <a:schemeClr val="bg1"/>
                </a:solidFill>
                <a:effectLst/>
              </a:rPr>
              <a:t>4</a:t>
            </a:r>
          </a:p>
          <a:p>
            <a:pPr>
              <a:spcAft>
                <a:spcPts val="0"/>
              </a:spcAft>
            </a:pPr>
            <a:r>
              <a:rPr lang="en-IN" sz="1600" dirty="0">
                <a:solidFill>
                  <a:schemeClr val="bg1"/>
                </a:solidFill>
                <a:effectLst/>
              </a:rPr>
              <a:t>5</a:t>
            </a:r>
          </a:p>
          <a:p>
            <a:pPr>
              <a:spcAft>
                <a:spcPts val="0"/>
              </a:spcAft>
            </a:pPr>
            <a:r>
              <a:rPr lang="en-IN" sz="1600" dirty="0">
                <a:solidFill>
                  <a:schemeClr val="bg1"/>
                </a:solidFill>
                <a:effectLst/>
              </a:rPr>
              <a:t>6</a:t>
            </a:r>
          </a:p>
          <a:p>
            <a:pPr>
              <a:spcAft>
                <a:spcPts val="0"/>
              </a:spcAft>
            </a:pPr>
            <a:r>
              <a:rPr lang="en-IN" sz="1600" dirty="0">
                <a:solidFill>
                  <a:schemeClr val="bg1"/>
                </a:solidFill>
                <a:effectLst/>
              </a:rPr>
              <a:t>7</a:t>
            </a:r>
          </a:p>
          <a:p>
            <a:pPr>
              <a:spcAft>
                <a:spcPts val="0"/>
              </a:spcAft>
            </a:pPr>
            <a:r>
              <a:rPr lang="en-IN" sz="1600" dirty="0">
                <a:solidFill>
                  <a:schemeClr val="bg1"/>
                </a:solidFill>
                <a:effectLst/>
              </a:rPr>
              <a:t>8</a:t>
            </a:r>
          </a:p>
          <a:p>
            <a:pPr>
              <a:spcAft>
                <a:spcPts val="0"/>
              </a:spcAft>
            </a:pPr>
            <a:r>
              <a:rPr lang="en-IN" sz="1600" dirty="0">
                <a:solidFill>
                  <a:schemeClr val="bg1"/>
                </a:solidFill>
                <a:effectLst/>
              </a:rPr>
              <a:t>9</a:t>
            </a:r>
            <a:r>
              <a:rPr lang="en-IN" sz="2400" dirty="0">
                <a:solidFill>
                  <a:schemeClr val="bg1"/>
                </a:solidFill>
                <a:effectLst/>
              </a:rPr>
              <a:t> </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17031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0E4C-C629-3A42-A35C-7272D1BC4051}"/>
              </a:ext>
            </a:extLst>
          </p:cNvPr>
          <p:cNvSpPr>
            <a:spLocks noGrp="1"/>
          </p:cNvSpPr>
          <p:nvPr>
            <p:ph type="title"/>
          </p:nvPr>
        </p:nvSpPr>
        <p:spPr/>
        <p:txBody>
          <a:bodyPr/>
          <a:lstStyle/>
          <a:p>
            <a:r>
              <a:rPr lang="en-US" dirty="0"/>
              <a:t>The WHILE loop</a:t>
            </a:r>
          </a:p>
        </p:txBody>
      </p:sp>
      <p:sp>
        <p:nvSpPr>
          <p:cNvPr id="3" name="Content Placeholder 2">
            <a:extLst>
              <a:ext uri="{FF2B5EF4-FFF2-40B4-BE49-F238E27FC236}">
                <a16:creationId xmlns:a16="http://schemas.microsoft.com/office/drawing/2014/main" id="{1A230F1B-3D23-394A-8B86-87A07D77B2B6}"/>
              </a:ext>
            </a:extLst>
          </p:cNvPr>
          <p:cNvSpPr>
            <a:spLocks noGrp="1"/>
          </p:cNvSpPr>
          <p:nvPr>
            <p:ph idx="1"/>
          </p:nvPr>
        </p:nvSpPr>
        <p:spPr>
          <a:xfrm>
            <a:off x="1371600" y="2029968"/>
            <a:ext cx="9601200" cy="3581400"/>
          </a:xfrm>
        </p:spPr>
        <p:txBody>
          <a:bodyPr/>
          <a:lstStyle/>
          <a:p>
            <a:r>
              <a:rPr lang="en-US" dirty="0"/>
              <a:t>You can execute a particular set of commands repeatedly until you reach the particular condition, by using the WHILE loop.</a:t>
            </a:r>
          </a:p>
          <a:p>
            <a:r>
              <a:rPr lang="en-IN" dirty="0"/>
              <a:t>Programmers generally use this loop when they want to manipulate the value of a variable repeatedly.</a:t>
            </a:r>
          </a:p>
          <a:p>
            <a:r>
              <a:rPr lang="en-US" dirty="0"/>
              <a:t>Syntax of the WHILE loop:</a:t>
            </a:r>
          </a:p>
        </p:txBody>
      </p:sp>
      <p:sp>
        <p:nvSpPr>
          <p:cNvPr id="4" name="Text Box 14">
            <a:extLst>
              <a:ext uri="{FF2B5EF4-FFF2-40B4-BE49-F238E27FC236}">
                <a16:creationId xmlns:a16="http://schemas.microsoft.com/office/drawing/2014/main" id="{FA979A22-E13E-6C48-BDED-D94B908A2C23}"/>
              </a:ext>
            </a:extLst>
          </p:cNvPr>
          <p:cNvSpPr txBox="1"/>
          <p:nvPr/>
        </p:nvSpPr>
        <p:spPr>
          <a:xfrm>
            <a:off x="3387090" y="4456113"/>
            <a:ext cx="5570220" cy="131070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IN" sz="1200" dirty="0">
                <a:effectLst/>
                <a:latin typeface="Consolas" panose="020B0609020204030204" pitchFamily="49" charset="0"/>
              </a:rPr>
              <a:t>while </a:t>
            </a:r>
          </a:p>
          <a:p>
            <a:pPr>
              <a:spcAft>
                <a:spcPts val="0"/>
              </a:spcAft>
            </a:pPr>
            <a:r>
              <a:rPr lang="en-IN" sz="1200" dirty="0">
                <a:effectLst/>
                <a:latin typeface="Consolas" panose="020B0609020204030204" pitchFamily="49" charset="0"/>
              </a:rPr>
              <a:t>command</a:t>
            </a:r>
          </a:p>
          <a:p>
            <a:r>
              <a:rPr lang="en-IN" sz="1200" dirty="0">
                <a:effectLst/>
                <a:latin typeface="Consolas" panose="020B0609020204030204" pitchFamily="49" charset="0"/>
              </a:rPr>
              <a:t>do   </a:t>
            </a:r>
          </a:p>
          <a:p>
            <a:pPr lvl="1"/>
            <a:r>
              <a:rPr lang="en-IN" sz="1200" dirty="0">
                <a:effectLst/>
                <a:latin typeface="Consolas" panose="020B0609020204030204" pitchFamily="49" charset="0"/>
              </a:rPr>
              <a:t>Statement(s) which must be executed if the command is true</a:t>
            </a:r>
          </a:p>
          <a:p>
            <a:r>
              <a:rPr lang="en-IN" sz="1200" dirty="0">
                <a:effectLst/>
                <a:latin typeface="Consolas" panose="020B0609020204030204" pitchFamily="49" charset="0"/>
              </a:rPr>
              <a:t>done</a:t>
            </a:r>
            <a:r>
              <a:rPr lang="en-IN" dirty="0">
                <a:effectLst/>
              </a:rPr>
              <a:t> </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9889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1C381-51BB-0841-BDB6-365D17E0AFED}"/>
              </a:ext>
            </a:extLst>
          </p:cNvPr>
          <p:cNvSpPr>
            <a:spLocks noGrp="1"/>
          </p:cNvSpPr>
          <p:nvPr>
            <p:ph type="title"/>
          </p:nvPr>
        </p:nvSpPr>
        <p:spPr/>
        <p:txBody>
          <a:bodyPr/>
          <a:lstStyle/>
          <a:p>
            <a:r>
              <a:rPr lang="en-US" dirty="0"/>
              <a:t>The UNTIL loop</a:t>
            </a:r>
            <a:br>
              <a:rPr lang="en-US" dirty="0"/>
            </a:br>
            <a:r>
              <a:rPr lang="en-US" sz="2800" dirty="0"/>
              <a:t>How is it different from the WHILE loop?</a:t>
            </a:r>
            <a:endParaRPr lang="en-US" dirty="0"/>
          </a:p>
        </p:txBody>
      </p:sp>
      <p:sp>
        <p:nvSpPr>
          <p:cNvPr id="3" name="Content Placeholder 2">
            <a:extLst>
              <a:ext uri="{FF2B5EF4-FFF2-40B4-BE49-F238E27FC236}">
                <a16:creationId xmlns:a16="http://schemas.microsoft.com/office/drawing/2014/main" id="{CF4486C5-2F11-8847-A30B-9D26AD25D01B}"/>
              </a:ext>
            </a:extLst>
          </p:cNvPr>
          <p:cNvSpPr>
            <a:spLocks noGrp="1"/>
          </p:cNvSpPr>
          <p:nvPr>
            <p:ph idx="1"/>
          </p:nvPr>
        </p:nvSpPr>
        <p:spPr/>
        <p:txBody>
          <a:bodyPr/>
          <a:lstStyle/>
          <a:p>
            <a:r>
              <a:rPr lang="en-IN" dirty="0"/>
              <a:t>Programmers use the WHILE loop to execute a series of commands, WHILE a condition is true. But sometimes, they need to execute the commands UNTIL a condition becomes true. </a:t>
            </a:r>
            <a:endParaRPr lang="en-US" dirty="0"/>
          </a:p>
          <a:p>
            <a:r>
              <a:rPr lang="en-US" dirty="0"/>
              <a:t>Here the Shell command is evaluated. </a:t>
            </a:r>
          </a:p>
          <a:p>
            <a:r>
              <a:rPr lang="en-US" dirty="0"/>
              <a:t>If the resulting value is false, given statement(s) are executed. </a:t>
            </a:r>
          </a:p>
          <a:p>
            <a:r>
              <a:rPr lang="en-US" dirty="0"/>
              <a:t>If the command is true then no statement will be executed and the program jumps to the next line after the done statement.</a:t>
            </a:r>
          </a:p>
          <a:p>
            <a:r>
              <a:rPr lang="en-US" dirty="0"/>
              <a:t>Syntax:</a:t>
            </a:r>
          </a:p>
        </p:txBody>
      </p:sp>
      <p:sp>
        <p:nvSpPr>
          <p:cNvPr id="4" name="Text Box 32">
            <a:extLst>
              <a:ext uri="{FF2B5EF4-FFF2-40B4-BE49-F238E27FC236}">
                <a16:creationId xmlns:a16="http://schemas.microsoft.com/office/drawing/2014/main" id="{E13EB4D1-0855-4A48-BB1C-7ECFB5B9BAB9}"/>
              </a:ext>
            </a:extLst>
          </p:cNvPr>
          <p:cNvSpPr txBox="1"/>
          <p:nvPr/>
        </p:nvSpPr>
        <p:spPr>
          <a:xfrm>
            <a:off x="3387090" y="5293042"/>
            <a:ext cx="5570220" cy="89572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IN" sz="1200" dirty="0">
                <a:latin typeface="Calibri" panose="020F0502020204030204" pitchFamily="34" charset="0"/>
                <a:ea typeface="Calibri" panose="020F0502020204030204" pitchFamily="34" charset="0"/>
                <a:cs typeface="Mangal" panose="02040503050203030202" pitchFamily="18" charset="0"/>
              </a:rPr>
              <a:t>until command</a:t>
            </a:r>
          </a:p>
          <a:p>
            <a:pPr>
              <a:spcAft>
                <a:spcPts val="0"/>
              </a:spcAft>
            </a:pPr>
            <a:r>
              <a:rPr lang="en-IN" sz="1200" dirty="0">
                <a:latin typeface="Calibri" panose="020F0502020204030204" pitchFamily="34" charset="0"/>
                <a:ea typeface="Calibri" panose="020F0502020204030204" pitchFamily="34" charset="0"/>
                <a:cs typeface="Mangal" panose="02040503050203030202" pitchFamily="18" charset="0"/>
              </a:rPr>
              <a:t>do</a:t>
            </a:r>
          </a:p>
          <a:p>
            <a:pPr>
              <a:spcAft>
                <a:spcPts val="0"/>
              </a:spcAft>
            </a:pPr>
            <a:r>
              <a:rPr lang="en-IN" sz="1200" dirty="0">
                <a:latin typeface="Calibri" panose="020F0502020204030204" pitchFamily="34" charset="0"/>
                <a:ea typeface="Calibri" panose="020F0502020204030204" pitchFamily="34" charset="0"/>
                <a:cs typeface="Mangal" panose="02040503050203030202" pitchFamily="18" charset="0"/>
              </a:rPr>
              <a:t>   Statement(s) to be executed until command is true</a:t>
            </a:r>
          </a:p>
          <a:p>
            <a:pPr>
              <a:spcAft>
                <a:spcPts val="0"/>
              </a:spcAft>
            </a:pPr>
            <a:r>
              <a:rPr lang="en-IN" sz="1200" dirty="0">
                <a:latin typeface="Calibri" panose="020F0502020204030204" pitchFamily="34" charset="0"/>
                <a:ea typeface="Calibri" panose="020F0502020204030204" pitchFamily="34" charset="0"/>
                <a:cs typeface="Mangal" panose="02040503050203030202" pitchFamily="18" charset="0"/>
              </a:rPr>
              <a:t>done</a:t>
            </a:r>
          </a:p>
          <a:p>
            <a:pPr>
              <a:spcAft>
                <a:spcPts val="0"/>
              </a:spcAft>
            </a:pPr>
            <a:r>
              <a:rPr lang="en-IN" sz="1200" dirty="0">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310394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D2FE-18EC-954B-A36A-52BE40563CA5}"/>
              </a:ext>
            </a:extLst>
          </p:cNvPr>
          <p:cNvSpPr>
            <a:spLocks noGrp="1"/>
          </p:cNvSpPr>
          <p:nvPr>
            <p:ph type="title"/>
          </p:nvPr>
        </p:nvSpPr>
        <p:spPr>
          <a:xfrm>
            <a:off x="1371600" y="240348"/>
            <a:ext cx="9601200" cy="1485900"/>
          </a:xfrm>
        </p:spPr>
        <p:txBody>
          <a:bodyPr/>
          <a:lstStyle/>
          <a:p>
            <a:r>
              <a:rPr lang="en-US" dirty="0"/>
              <a:t>The WHILE loop</a:t>
            </a:r>
            <a:br>
              <a:rPr lang="en-US" dirty="0"/>
            </a:br>
            <a:r>
              <a:rPr lang="en-US" sz="2800" dirty="0"/>
              <a:t>Breaking out of a loop</a:t>
            </a:r>
            <a:endParaRPr lang="en-US" dirty="0"/>
          </a:p>
        </p:txBody>
      </p:sp>
      <p:sp>
        <p:nvSpPr>
          <p:cNvPr id="3" name="Content Placeholder 2">
            <a:extLst>
              <a:ext uri="{FF2B5EF4-FFF2-40B4-BE49-F238E27FC236}">
                <a16:creationId xmlns:a16="http://schemas.microsoft.com/office/drawing/2014/main" id="{30EE0C3D-5165-634E-BFB4-8D09508A23C8}"/>
              </a:ext>
            </a:extLst>
          </p:cNvPr>
          <p:cNvSpPr>
            <a:spLocks noGrp="1"/>
          </p:cNvSpPr>
          <p:nvPr>
            <p:ph idx="1"/>
          </p:nvPr>
        </p:nvSpPr>
        <p:spPr>
          <a:xfrm>
            <a:off x="1371600" y="1421448"/>
            <a:ext cx="9601200" cy="3581400"/>
          </a:xfrm>
        </p:spPr>
        <p:txBody>
          <a:bodyPr/>
          <a:lstStyle/>
          <a:p>
            <a:r>
              <a:rPr lang="en-IN" dirty="0"/>
              <a:t>The break command is used to exit from the WHILE loop.</a:t>
            </a:r>
          </a:p>
          <a:p>
            <a:r>
              <a:rPr lang="en-US" dirty="0"/>
              <a:t>From the example given below:</a:t>
            </a:r>
          </a:p>
          <a:p>
            <a:pPr lvl="1"/>
            <a:r>
              <a:rPr lang="en-US" dirty="0"/>
              <a:t>The expression if [ $</a:t>
            </a:r>
            <a:r>
              <a:rPr lang="en-US" dirty="0" err="1"/>
              <a:t>val</a:t>
            </a:r>
            <a:r>
              <a:rPr lang="en-US" dirty="0"/>
              <a:t> -</a:t>
            </a:r>
            <a:r>
              <a:rPr lang="en-US" dirty="0" err="1"/>
              <a:t>eq</a:t>
            </a:r>
            <a:r>
              <a:rPr lang="en-US" dirty="0"/>
              <a:t> 4 ] will check the number value.</a:t>
            </a:r>
          </a:p>
          <a:p>
            <a:pPr lvl="1"/>
            <a:r>
              <a:rPr lang="en-US" dirty="0"/>
              <a:t>The command will exit the WHILE loop when the execution will reach the if statement (less than equal to 4 in this case).</a:t>
            </a:r>
          </a:p>
          <a:p>
            <a:endParaRPr lang="en-US" dirty="0"/>
          </a:p>
        </p:txBody>
      </p:sp>
      <p:sp>
        <p:nvSpPr>
          <p:cNvPr id="4" name="Text Box 15">
            <a:extLst>
              <a:ext uri="{FF2B5EF4-FFF2-40B4-BE49-F238E27FC236}">
                <a16:creationId xmlns:a16="http://schemas.microsoft.com/office/drawing/2014/main" id="{E771B3B1-D5D6-8E4F-AB06-9F22526C4DFF}"/>
              </a:ext>
            </a:extLst>
          </p:cNvPr>
          <p:cNvSpPr txBox="1"/>
          <p:nvPr/>
        </p:nvSpPr>
        <p:spPr>
          <a:xfrm>
            <a:off x="3320097" y="3300095"/>
            <a:ext cx="5704205" cy="340550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#!/bin/bash</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val</a:t>
            </a:r>
            <a:r>
              <a:rPr lang="en-IN" sz="1200" dirty="0">
                <a:effectLst/>
                <a:latin typeface="Consolas" panose="020B0609020204030204" pitchFamily="49" charset="0"/>
                <a:ea typeface="Calibri" panose="020F0502020204030204" pitchFamily="34" charset="0"/>
                <a:cs typeface="Times New Roman" panose="02020603050405020304" pitchFamily="18" charset="0"/>
              </a:rPr>
              <a:t>=1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while [ $</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val</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lt</a:t>
            </a:r>
            <a:r>
              <a:rPr lang="en-IN" sz="1200" dirty="0">
                <a:effectLst/>
                <a:latin typeface="Consolas" panose="020B0609020204030204" pitchFamily="49" charset="0"/>
                <a:ea typeface="Calibri" panose="020F0502020204030204" pitchFamily="34" charset="0"/>
                <a:cs typeface="Times New Roman" panose="02020603050405020304" pitchFamily="18" charset="0"/>
              </a:rPr>
              <a:t> 5 ];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do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if [ $</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val</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eq</a:t>
            </a:r>
            <a:r>
              <a:rPr lang="en-IN" sz="1200" dirty="0">
                <a:effectLst/>
                <a:latin typeface="Consolas" panose="020B0609020204030204" pitchFamily="49" charset="0"/>
                <a:ea typeface="Calibri" panose="020F0502020204030204" pitchFamily="34" charset="0"/>
                <a:cs typeface="Times New Roman" panose="02020603050405020304" pitchFamily="18" charset="0"/>
              </a:rPr>
              <a:t> 4 ];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then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break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fi</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echo "Iteration: $</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val</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val</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val</a:t>
            </a:r>
            <a:r>
              <a:rPr lang="en-IN" sz="1200" dirty="0">
                <a:effectLst/>
                <a:latin typeface="Consolas" panose="020B0609020204030204" pitchFamily="49" charset="0"/>
                <a:ea typeface="Calibri" panose="020F0502020204030204" pitchFamily="34" charset="0"/>
                <a:cs typeface="Times New Roman" panose="02020603050405020304" pitchFamily="18" charset="0"/>
              </a:rPr>
              <a:t> + 1))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onsolas" panose="020B0609020204030204" pitchFamily="49" charset="0"/>
                <a:ea typeface="Calibri" panose="020F0502020204030204" pitchFamily="34" charset="0"/>
                <a:cs typeface="Times New Roman" panose="02020603050405020304" pitchFamily="18" charset="0"/>
              </a:rPr>
              <a:t>done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977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4D83-E175-3A46-BB9F-F39FB3FE3E6A}"/>
              </a:ext>
            </a:extLst>
          </p:cNvPr>
          <p:cNvSpPr>
            <a:spLocks noGrp="1"/>
          </p:cNvSpPr>
          <p:nvPr>
            <p:ph type="title"/>
          </p:nvPr>
        </p:nvSpPr>
        <p:spPr>
          <a:xfrm>
            <a:off x="1371600" y="173736"/>
            <a:ext cx="9601200" cy="1485900"/>
          </a:xfrm>
        </p:spPr>
        <p:txBody>
          <a:bodyPr/>
          <a:lstStyle/>
          <a:p>
            <a:r>
              <a:rPr lang="en-US" dirty="0"/>
              <a:t>The WHILE loop</a:t>
            </a:r>
            <a:br>
              <a:rPr lang="en-US" dirty="0"/>
            </a:br>
            <a:r>
              <a:rPr lang="en-US" sz="2800" dirty="0"/>
              <a:t>Continuing to the next iteration</a:t>
            </a:r>
            <a:endParaRPr lang="en-US" dirty="0"/>
          </a:p>
        </p:txBody>
      </p:sp>
      <p:sp>
        <p:nvSpPr>
          <p:cNvPr id="3" name="Content Placeholder 2">
            <a:extLst>
              <a:ext uri="{FF2B5EF4-FFF2-40B4-BE49-F238E27FC236}">
                <a16:creationId xmlns:a16="http://schemas.microsoft.com/office/drawing/2014/main" id="{1F1ADB74-1013-C140-8E29-89800803E842}"/>
              </a:ext>
            </a:extLst>
          </p:cNvPr>
          <p:cNvSpPr>
            <a:spLocks noGrp="1"/>
          </p:cNvSpPr>
          <p:nvPr>
            <p:ph idx="1"/>
          </p:nvPr>
        </p:nvSpPr>
        <p:spPr>
          <a:xfrm>
            <a:off x="1371600" y="1444752"/>
            <a:ext cx="9601200" cy="3581400"/>
          </a:xfrm>
        </p:spPr>
        <p:txBody>
          <a:bodyPr/>
          <a:lstStyle/>
          <a:p>
            <a:r>
              <a:rPr lang="en-IN" dirty="0"/>
              <a:t>In Bash, you can use the CONTINUE command to skip the remaining loop body and continue to the next iteration.</a:t>
            </a:r>
          </a:p>
          <a:p>
            <a:r>
              <a:rPr lang="en-IN" dirty="0"/>
              <a:t>From the example given below:</a:t>
            </a:r>
          </a:p>
          <a:p>
            <a:pPr lvl="1"/>
            <a:r>
              <a:rPr lang="en-IN" dirty="0"/>
              <a:t>In the given example, when the current iterated item reaches the value 2, we use the CONTINUE statement to make the executed command return to the start of the loop, and continue the subsequent iteration.</a:t>
            </a:r>
          </a:p>
          <a:p>
            <a:pPr lvl="1"/>
            <a:endParaRPr lang="en-US" dirty="0"/>
          </a:p>
        </p:txBody>
      </p:sp>
      <p:sp>
        <p:nvSpPr>
          <p:cNvPr id="4" name="Text Box 16">
            <a:extLst>
              <a:ext uri="{FF2B5EF4-FFF2-40B4-BE49-F238E27FC236}">
                <a16:creationId xmlns:a16="http://schemas.microsoft.com/office/drawing/2014/main" id="{84EE6BF0-3C65-8545-B930-A89AA4BAF94D}"/>
              </a:ext>
            </a:extLst>
          </p:cNvPr>
          <p:cNvSpPr txBox="1"/>
          <p:nvPr/>
        </p:nvSpPr>
        <p:spPr>
          <a:xfrm>
            <a:off x="3483610" y="3591687"/>
            <a:ext cx="5377180" cy="28689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var=0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while [[ $var -lt 5 ]]; do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  ((var++))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  if [[ "$var" == '2' ]]; then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    continue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  fi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  echo "Number: $var"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done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echo 'All Done!'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1375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35EF-5F54-9B44-A823-DA6DD9C1A8B6}"/>
              </a:ext>
            </a:extLst>
          </p:cNvPr>
          <p:cNvSpPr>
            <a:spLocks noGrp="1"/>
          </p:cNvSpPr>
          <p:nvPr>
            <p:ph type="title"/>
          </p:nvPr>
        </p:nvSpPr>
        <p:spPr/>
        <p:txBody>
          <a:bodyPr>
            <a:normAutofit fontScale="90000"/>
          </a:bodyPr>
          <a:lstStyle/>
          <a:p>
            <a:r>
              <a:rPr lang="en-US" dirty="0"/>
              <a:t>The WHILE loop</a:t>
            </a:r>
            <a:br>
              <a:rPr lang="en-US" dirty="0"/>
            </a:br>
            <a:r>
              <a:rPr lang="en-US" sz="3100" dirty="0"/>
              <a:t>Infinite loop</a:t>
            </a:r>
            <a:br>
              <a:rPr lang="en-US" dirty="0"/>
            </a:br>
            <a:br>
              <a:rPr lang="en-US" dirty="0"/>
            </a:br>
            <a:endParaRPr lang="en-US" dirty="0"/>
          </a:p>
        </p:txBody>
      </p:sp>
      <p:sp>
        <p:nvSpPr>
          <p:cNvPr id="3" name="Content Placeholder 2">
            <a:extLst>
              <a:ext uri="{FF2B5EF4-FFF2-40B4-BE49-F238E27FC236}">
                <a16:creationId xmlns:a16="http://schemas.microsoft.com/office/drawing/2014/main" id="{A9F2D7A0-2134-994E-A91F-5247B8551FC8}"/>
              </a:ext>
            </a:extLst>
          </p:cNvPr>
          <p:cNvSpPr>
            <a:spLocks noGrp="1"/>
          </p:cNvSpPr>
          <p:nvPr>
            <p:ph idx="1"/>
          </p:nvPr>
        </p:nvSpPr>
        <p:spPr/>
        <p:txBody>
          <a:bodyPr/>
          <a:lstStyle/>
          <a:p>
            <a:r>
              <a:rPr lang="en-US" dirty="0"/>
              <a:t>Programmers can use a special command which includes a while loop for setting an infinite or endless loop.</a:t>
            </a:r>
          </a:p>
          <a:p>
            <a:r>
              <a:rPr lang="en-US" dirty="0"/>
              <a:t> Infinite loop is satisfied when the condition is never met, because it contains some inherent characteristics of the loop.</a:t>
            </a:r>
          </a:p>
          <a:p>
            <a:endParaRPr lang="en-US" dirty="0"/>
          </a:p>
          <a:p>
            <a:endParaRPr lang="en-US" dirty="0"/>
          </a:p>
        </p:txBody>
      </p:sp>
    </p:spTree>
    <p:extLst>
      <p:ext uri="{BB962C8B-B14F-4D97-AF65-F5344CB8AC3E}">
        <p14:creationId xmlns:p14="http://schemas.microsoft.com/office/powerpoint/2010/main" val="271260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8159-B184-EF48-949D-8AEA497FF9CA}"/>
              </a:ext>
            </a:extLst>
          </p:cNvPr>
          <p:cNvSpPr>
            <a:spLocks noGrp="1"/>
          </p:cNvSpPr>
          <p:nvPr>
            <p:ph type="title"/>
          </p:nvPr>
        </p:nvSpPr>
        <p:spPr>
          <a:xfrm>
            <a:off x="1371600" y="373380"/>
            <a:ext cx="9601200" cy="1485900"/>
          </a:xfrm>
        </p:spPr>
        <p:txBody>
          <a:bodyPr/>
          <a:lstStyle/>
          <a:p>
            <a:r>
              <a:rPr lang="en-US" dirty="0"/>
              <a:t>The WHILE loop</a:t>
            </a:r>
            <a:br>
              <a:rPr lang="en-US" dirty="0"/>
            </a:br>
            <a:r>
              <a:rPr lang="en-US" sz="2800" dirty="0"/>
              <a:t>A Simple Example</a:t>
            </a:r>
            <a:endParaRPr lang="en-US" dirty="0"/>
          </a:p>
        </p:txBody>
      </p:sp>
      <p:sp>
        <p:nvSpPr>
          <p:cNvPr id="3" name="Content Placeholder 2">
            <a:extLst>
              <a:ext uri="{FF2B5EF4-FFF2-40B4-BE49-F238E27FC236}">
                <a16:creationId xmlns:a16="http://schemas.microsoft.com/office/drawing/2014/main" id="{BECE17A7-DA12-D545-802F-084B33EAA10C}"/>
              </a:ext>
            </a:extLst>
          </p:cNvPr>
          <p:cNvSpPr>
            <a:spLocks noGrp="1"/>
          </p:cNvSpPr>
          <p:nvPr>
            <p:ph idx="1"/>
          </p:nvPr>
        </p:nvSpPr>
        <p:spPr>
          <a:xfrm>
            <a:off x="1371600" y="1639824"/>
            <a:ext cx="9601200" cy="3581400"/>
          </a:xfrm>
        </p:spPr>
        <p:txBody>
          <a:bodyPr/>
          <a:lstStyle/>
          <a:p>
            <a:r>
              <a:rPr lang="en-US" dirty="0"/>
              <a:t>Write a program using the WHILE loop to define a variable and increment its value in each iteration, till the maximum value 10 is reached.</a:t>
            </a:r>
          </a:p>
          <a:p>
            <a:r>
              <a:rPr lang="en-US" dirty="0"/>
              <a:t>The Flowchart of the above program will look similar to this:</a:t>
            </a:r>
          </a:p>
          <a:p>
            <a:endParaRPr lang="en-IN" dirty="0"/>
          </a:p>
          <a:p>
            <a:endParaRPr lang="en-US" dirty="0"/>
          </a:p>
        </p:txBody>
      </p:sp>
      <p:pic>
        <p:nvPicPr>
          <p:cNvPr id="4" name="Picture 3">
            <a:extLst>
              <a:ext uri="{FF2B5EF4-FFF2-40B4-BE49-F238E27FC236}">
                <a16:creationId xmlns:a16="http://schemas.microsoft.com/office/drawing/2014/main" id="{8329702E-3726-D44B-BEB5-549588D68F3B}"/>
              </a:ext>
            </a:extLst>
          </p:cNvPr>
          <p:cNvPicPr/>
          <p:nvPr/>
        </p:nvPicPr>
        <p:blipFill>
          <a:blip r:embed="rId2"/>
          <a:stretch>
            <a:fillRect/>
          </a:stretch>
        </p:blipFill>
        <p:spPr>
          <a:xfrm>
            <a:off x="3152458" y="2889121"/>
            <a:ext cx="3019742" cy="3598545"/>
          </a:xfrm>
          <a:prstGeom prst="rect">
            <a:avLst/>
          </a:prstGeom>
        </p:spPr>
      </p:pic>
      <p:pic>
        <p:nvPicPr>
          <p:cNvPr id="5" name="Picture 4">
            <a:extLst>
              <a:ext uri="{FF2B5EF4-FFF2-40B4-BE49-F238E27FC236}">
                <a16:creationId xmlns:a16="http://schemas.microsoft.com/office/drawing/2014/main" id="{20A7DD87-D376-E842-854B-F2B140B6B539}"/>
              </a:ext>
            </a:extLst>
          </p:cNvPr>
          <p:cNvPicPr/>
          <p:nvPr/>
        </p:nvPicPr>
        <p:blipFill>
          <a:blip r:embed="rId3"/>
          <a:stretch>
            <a:fillRect/>
          </a:stretch>
        </p:blipFill>
        <p:spPr>
          <a:xfrm>
            <a:off x="6172200" y="2889121"/>
            <a:ext cx="2940050" cy="3598545"/>
          </a:xfrm>
          <a:prstGeom prst="rect">
            <a:avLst/>
          </a:prstGeom>
        </p:spPr>
      </p:pic>
    </p:spTree>
    <p:extLst>
      <p:ext uri="{BB962C8B-B14F-4D97-AF65-F5344CB8AC3E}">
        <p14:creationId xmlns:p14="http://schemas.microsoft.com/office/powerpoint/2010/main" val="11880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53BD-3C7C-9648-AA44-5EBCC4BA3843}"/>
              </a:ext>
            </a:extLst>
          </p:cNvPr>
          <p:cNvSpPr>
            <a:spLocks noGrp="1"/>
          </p:cNvSpPr>
          <p:nvPr>
            <p:ph type="title"/>
          </p:nvPr>
        </p:nvSpPr>
        <p:spPr/>
        <p:txBody>
          <a:bodyPr/>
          <a:lstStyle/>
          <a:p>
            <a:r>
              <a:rPr lang="en-US" dirty="0"/>
              <a:t>The WHILE loop</a:t>
            </a:r>
            <a:br>
              <a:rPr lang="en-US" dirty="0"/>
            </a:br>
            <a:r>
              <a:rPr lang="en-US" sz="2800" dirty="0"/>
              <a:t>A Simple Example - Explanation</a:t>
            </a:r>
            <a:endParaRPr lang="en-US" dirty="0"/>
          </a:p>
        </p:txBody>
      </p:sp>
      <p:sp>
        <p:nvSpPr>
          <p:cNvPr id="3" name="Content Placeholder 2">
            <a:extLst>
              <a:ext uri="{FF2B5EF4-FFF2-40B4-BE49-F238E27FC236}">
                <a16:creationId xmlns:a16="http://schemas.microsoft.com/office/drawing/2014/main" id="{1BCA7889-A641-EB4D-AA46-75F29E37BE50}"/>
              </a:ext>
            </a:extLst>
          </p:cNvPr>
          <p:cNvSpPr>
            <a:spLocks noGrp="1"/>
          </p:cNvSpPr>
          <p:nvPr>
            <p:ph idx="1"/>
          </p:nvPr>
        </p:nvSpPr>
        <p:spPr/>
        <p:txBody>
          <a:bodyPr/>
          <a:lstStyle/>
          <a:p>
            <a:r>
              <a:rPr lang="en-IN" dirty="0"/>
              <a:t>We have defined a variable </a:t>
            </a:r>
            <a:r>
              <a:rPr lang="en-IN" dirty="0" err="1"/>
              <a:t>i</a:t>
            </a:r>
            <a:r>
              <a:rPr lang="en-IN" dirty="0"/>
              <a:t>, whose value will increment with each iteration. </a:t>
            </a:r>
          </a:p>
          <a:p>
            <a:r>
              <a:rPr lang="en-IN" dirty="0"/>
              <a:t>The condition part will test its value and will display its value as long as the condition is True. </a:t>
            </a:r>
          </a:p>
          <a:p>
            <a:r>
              <a:rPr lang="en-IN" dirty="0"/>
              <a:t>The time the loop is executing, the value of </a:t>
            </a:r>
            <a:r>
              <a:rPr lang="en-IN" dirty="0" err="1"/>
              <a:t>i</a:t>
            </a:r>
            <a:r>
              <a:rPr lang="en-IN" dirty="0"/>
              <a:t> is checked to ascertain if it has a value less than 10. </a:t>
            </a:r>
          </a:p>
          <a:p>
            <a:r>
              <a:rPr lang="en-IN" dirty="0"/>
              <a:t>If the value is less than 10 i.e., the condition is true, the exit status is zero. </a:t>
            </a:r>
          </a:p>
          <a:p>
            <a:r>
              <a:rPr lang="en-IN" dirty="0"/>
              <a:t>In such cases, the program will display the current value of </a:t>
            </a:r>
            <a:r>
              <a:rPr lang="en-IN" dirty="0" err="1"/>
              <a:t>i</a:t>
            </a:r>
            <a:r>
              <a:rPr lang="en-IN" dirty="0"/>
              <a:t> and increment it by 1 later.</a:t>
            </a:r>
          </a:p>
          <a:p>
            <a:endParaRPr lang="en-IN" dirty="0"/>
          </a:p>
          <a:p>
            <a:endParaRPr lang="en-US" dirty="0"/>
          </a:p>
        </p:txBody>
      </p:sp>
    </p:spTree>
    <p:extLst>
      <p:ext uri="{BB962C8B-B14F-4D97-AF65-F5344CB8AC3E}">
        <p14:creationId xmlns:p14="http://schemas.microsoft.com/office/powerpoint/2010/main" val="4075625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D843-DFA8-C747-BE76-56762121E934}"/>
              </a:ext>
            </a:extLst>
          </p:cNvPr>
          <p:cNvSpPr>
            <a:spLocks noGrp="1"/>
          </p:cNvSpPr>
          <p:nvPr>
            <p:ph type="title"/>
          </p:nvPr>
        </p:nvSpPr>
        <p:spPr/>
        <p:txBody>
          <a:bodyPr/>
          <a:lstStyle/>
          <a:p>
            <a:r>
              <a:rPr lang="en-US" dirty="0"/>
              <a:t>The WHILE loop</a:t>
            </a:r>
            <a:br>
              <a:rPr lang="en-US" dirty="0"/>
            </a:br>
            <a:r>
              <a:rPr lang="en-US" sz="2800" dirty="0"/>
              <a:t>A Simple Example</a:t>
            </a:r>
            <a:endParaRPr lang="en-US" dirty="0"/>
          </a:p>
        </p:txBody>
      </p:sp>
      <p:sp>
        <p:nvSpPr>
          <p:cNvPr id="3" name="Content Placeholder 2">
            <a:extLst>
              <a:ext uri="{FF2B5EF4-FFF2-40B4-BE49-F238E27FC236}">
                <a16:creationId xmlns:a16="http://schemas.microsoft.com/office/drawing/2014/main" id="{0710D75E-B97F-F447-9854-A899B990F5CC}"/>
              </a:ext>
            </a:extLst>
          </p:cNvPr>
          <p:cNvSpPr>
            <a:spLocks noGrp="1"/>
          </p:cNvSpPr>
          <p:nvPr>
            <p:ph idx="1"/>
          </p:nvPr>
        </p:nvSpPr>
        <p:spPr/>
        <p:txBody>
          <a:bodyPr/>
          <a:lstStyle/>
          <a:p>
            <a:r>
              <a:rPr lang="en-US" dirty="0"/>
              <a:t>The Script and Output of the code is shown below:</a:t>
            </a:r>
          </a:p>
          <a:p>
            <a:endParaRPr lang="en-US" dirty="0"/>
          </a:p>
        </p:txBody>
      </p:sp>
      <p:sp>
        <p:nvSpPr>
          <p:cNvPr id="4" name="Text Box 18">
            <a:extLst>
              <a:ext uri="{FF2B5EF4-FFF2-40B4-BE49-F238E27FC236}">
                <a16:creationId xmlns:a16="http://schemas.microsoft.com/office/drawing/2014/main" id="{DE6666C1-53AF-BA4B-972E-4C370362F354}"/>
              </a:ext>
            </a:extLst>
          </p:cNvPr>
          <p:cNvSpPr txBox="1"/>
          <p:nvPr/>
        </p:nvSpPr>
        <p:spPr>
          <a:xfrm>
            <a:off x="1509522" y="3299143"/>
            <a:ext cx="3647694" cy="208851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480" marR="30480" algn="just">
              <a:spcBef>
                <a:spcPts val="600"/>
              </a:spcBef>
              <a:spcAft>
                <a:spcPts val="720"/>
              </a:spcAft>
            </a:pPr>
            <a:r>
              <a:rPr lang="en-IN" sz="1200">
                <a:solidFill>
                  <a:srgbClr val="000000"/>
                </a:solidFill>
                <a:effectLst/>
                <a:latin typeface="Consolas" panose="020B0609020204030204" pitchFamily="49" charset="0"/>
                <a:ea typeface="Times New Roman" panose="02020603050405020304" pitchFamily="18" charset="0"/>
              </a:rPr>
              <a:t>i=1 </a:t>
            </a:r>
            <a:endParaRPr lang="en-IN" sz="120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IN" sz="1200">
                <a:solidFill>
                  <a:srgbClr val="000000"/>
                </a:solidFill>
                <a:effectLst/>
                <a:latin typeface="Consolas" panose="020B0609020204030204" pitchFamily="49" charset="0"/>
                <a:ea typeface="Times New Roman" panose="02020603050405020304" pitchFamily="18" charset="0"/>
              </a:rPr>
              <a:t>while [ $i -le 10 ]</a:t>
            </a:r>
            <a:endParaRPr lang="en-IN" sz="120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IN" sz="1200">
                <a:solidFill>
                  <a:srgbClr val="000000"/>
                </a:solidFill>
                <a:effectLst/>
                <a:latin typeface="Consolas" panose="020B0609020204030204" pitchFamily="49" charset="0"/>
                <a:ea typeface="Times New Roman" panose="02020603050405020304" pitchFamily="18" charset="0"/>
              </a:rPr>
              <a:t>do </a:t>
            </a:r>
            <a:endParaRPr lang="en-IN" sz="120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IN" sz="1200">
                <a:solidFill>
                  <a:srgbClr val="000000"/>
                </a:solidFill>
                <a:effectLst/>
                <a:latin typeface="Consolas" panose="020B0609020204030204" pitchFamily="49" charset="0"/>
                <a:ea typeface="Times New Roman" panose="02020603050405020304" pitchFamily="18" charset="0"/>
              </a:rPr>
              <a:t>   echo "$i"</a:t>
            </a:r>
            <a:endParaRPr lang="en-IN" sz="120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IN" sz="1200">
                <a:solidFill>
                  <a:srgbClr val="000000"/>
                </a:solidFill>
                <a:effectLst/>
                <a:latin typeface="Consolas" panose="020B0609020204030204" pitchFamily="49" charset="0"/>
                <a:ea typeface="Times New Roman" panose="02020603050405020304" pitchFamily="18" charset="0"/>
              </a:rPr>
              <a:t>   ((i++))</a:t>
            </a:r>
            <a:endParaRPr lang="en-IN" sz="120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IN" sz="1200">
                <a:solidFill>
                  <a:srgbClr val="000000"/>
                </a:solidFill>
                <a:effectLst/>
                <a:latin typeface="Consolas" panose="020B0609020204030204" pitchFamily="49" charset="0"/>
                <a:ea typeface="Times New Roman" panose="02020603050405020304" pitchFamily="18" charset="0"/>
              </a:rPr>
              <a:t>done</a:t>
            </a:r>
            <a:endParaRPr lang="en-IN" sz="1200">
              <a:effectLst/>
              <a:latin typeface="Times New Roman" panose="02020603050405020304" pitchFamily="18" charset="0"/>
              <a:ea typeface="Times New Roman" panose="02020603050405020304" pitchFamily="18" charset="0"/>
            </a:endParaRPr>
          </a:p>
          <a:p>
            <a:pPr>
              <a:spcAft>
                <a:spcPts val="0"/>
              </a:spcAft>
            </a:pPr>
            <a:r>
              <a:rPr lang="en-IN" sz="12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 Box 19">
            <a:extLst>
              <a:ext uri="{FF2B5EF4-FFF2-40B4-BE49-F238E27FC236}">
                <a16:creationId xmlns:a16="http://schemas.microsoft.com/office/drawing/2014/main" id="{DF351129-402A-0047-A521-49C07C15E242}"/>
              </a:ext>
            </a:extLst>
          </p:cNvPr>
          <p:cNvSpPr txBox="1"/>
          <p:nvPr/>
        </p:nvSpPr>
        <p:spPr>
          <a:xfrm>
            <a:off x="6448679" y="3027203"/>
            <a:ext cx="4133977" cy="2632393"/>
          </a:xfrm>
          <a:prstGeom prst="rect">
            <a:avLst/>
          </a:prstGeom>
          <a:solidFill>
            <a:schemeClr val="tx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IN" sz="1600" dirty="0">
                <a:solidFill>
                  <a:schemeClr val="bg1"/>
                </a:solidFill>
                <a:effectLst/>
                <a:latin typeface="Consolas" panose="020B0609020204030204" pitchFamily="49" charset="0"/>
              </a:rPr>
              <a:t>1</a:t>
            </a:r>
          </a:p>
          <a:p>
            <a:pPr>
              <a:spcAft>
                <a:spcPts val="0"/>
              </a:spcAft>
            </a:pPr>
            <a:r>
              <a:rPr lang="en-IN" sz="1600" dirty="0">
                <a:solidFill>
                  <a:schemeClr val="bg1"/>
                </a:solidFill>
                <a:effectLst/>
                <a:latin typeface="Consolas" panose="020B0609020204030204" pitchFamily="49" charset="0"/>
              </a:rPr>
              <a:t>2</a:t>
            </a:r>
          </a:p>
          <a:p>
            <a:pPr>
              <a:spcAft>
                <a:spcPts val="0"/>
              </a:spcAft>
            </a:pPr>
            <a:r>
              <a:rPr lang="en-IN" sz="1600" dirty="0">
                <a:solidFill>
                  <a:schemeClr val="bg1"/>
                </a:solidFill>
                <a:effectLst/>
                <a:latin typeface="Consolas" panose="020B0609020204030204" pitchFamily="49" charset="0"/>
              </a:rPr>
              <a:t>3</a:t>
            </a:r>
          </a:p>
          <a:p>
            <a:pPr>
              <a:spcAft>
                <a:spcPts val="0"/>
              </a:spcAft>
            </a:pPr>
            <a:r>
              <a:rPr lang="en-IN" sz="1600" dirty="0">
                <a:solidFill>
                  <a:schemeClr val="bg1"/>
                </a:solidFill>
                <a:effectLst/>
                <a:latin typeface="Consolas" panose="020B0609020204030204" pitchFamily="49" charset="0"/>
              </a:rPr>
              <a:t>4</a:t>
            </a:r>
          </a:p>
          <a:p>
            <a:pPr>
              <a:spcAft>
                <a:spcPts val="0"/>
              </a:spcAft>
            </a:pPr>
            <a:r>
              <a:rPr lang="en-IN" sz="1600" dirty="0">
                <a:solidFill>
                  <a:schemeClr val="bg1"/>
                </a:solidFill>
                <a:effectLst/>
                <a:latin typeface="Consolas" panose="020B0609020204030204" pitchFamily="49" charset="0"/>
              </a:rPr>
              <a:t>5</a:t>
            </a:r>
          </a:p>
          <a:p>
            <a:pPr>
              <a:spcAft>
                <a:spcPts val="0"/>
              </a:spcAft>
            </a:pPr>
            <a:r>
              <a:rPr lang="en-IN" sz="1600" dirty="0">
                <a:solidFill>
                  <a:schemeClr val="bg1"/>
                </a:solidFill>
                <a:effectLst/>
                <a:latin typeface="Consolas" panose="020B0609020204030204" pitchFamily="49" charset="0"/>
              </a:rPr>
              <a:t>6</a:t>
            </a:r>
          </a:p>
          <a:p>
            <a:pPr>
              <a:spcAft>
                <a:spcPts val="0"/>
              </a:spcAft>
            </a:pPr>
            <a:r>
              <a:rPr lang="en-IN" sz="1600" dirty="0">
                <a:solidFill>
                  <a:schemeClr val="bg1"/>
                </a:solidFill>
                <a:effectLst/>
                <a:latin typeface="Consolas" panose="020B0609020204030204" pitchFamily="49" charset="0"/>
              </a:rPr>
              <a:t>7</a:t>
            </a:r>
          </a:p>
          <a:p>
            <a:pPr>
              <a:spcAft>
                <a:spcPts val="0"/>
              </a:spcAft>
            </a:pPr>
            <a:r>
              <a:rPr lang="en-IN" sz="1600" dirty="0">
                <a:solidFill>
                  <a:schemeClr val="bg1"/>
                </a:solidFill>
                <a:effectLst/>
                <a:latin typeface="Consolas" panose="020B0609020204030204" pitchFamily="49" charset="0"/>
              </a:rPr>
              <a:t>8</a:t>
            </a:r>
          </a:p>
          <a:p>
            <a:pPr>
              <a:spcAft>
                <a:spcPts val="0"/>
              </a:spcAft>
            </a:pPr>
            <a:r>
              <a:rPr lang="en-IN" sz="1600" dirty="0">
                <a:solidFill>
                  <a:schemeClr val="bg1"/>
                </a:solidFill>
                <a:effectLst/>
                <a:latin typeface="Consolas" panose="020B0609020204030204" pitchFamily="49" charset="0"/>
              </a:rPr>
              <a:t>9</a:t>
            </a:r>
          </a:p>
          <a:p>
            <a:pPr>
              <a:spcAft>
                <a:spcPts val="0"/>
              </a:spcAft>
            </a:pPr>
            <a:r>
              <a:rPr lang="en-IN" sz="1600" dirty="0">
                <a:solidFill>
                  <a:schemeClr val="bg1"/>
                </a:solidFill>
                <a:effectLst/>
                <a:latin typeface="Consolas" panose="020B0609020204030204" pitchFamily="49" charset="0"/>
              </a:rPr>
              <a:t>10</a:t>
            </a:r>
            <a:r>
              <a:rPr lang="en-IN" sz="1600" dirty="0">
                <a:solidFill>
                  <a:schemeClr val="bg1"/>
                </a:solidFill>
                <a:effectLst/>
              </a:rPr>
              <a:t> </a:t>
            </a: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839315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0F48-EA65-254B-AF08-5016E25E8C2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69D88F3-CB67-944B-978A-69B5676A9148}"/>
              </a:ext>
            </a:extLst>
          </p:cNvPr>
          <p:cNvSpPr>
            <a:spLocks noGrp="1"/>
          </p:cNvSpPr>
          <p:nvPr>
            <p:ph idx="1"/>
          </p:nvPr>
        </p:nvSpPr>
        <p:spPr/>
        <p:txBody>
          <a:bodyPr/>
          <a:lstStyle/>
          <a:p>
            <a:r>
              <a:rPr lang="en-US" dirty="0"/>
              <a:t>In this chapter we learnt:</a:t>
            </a:r>
          </a:p>
          <a:p>
            <a:pPr lvl="1"/>
            <a:r>
              <a:rPr lang="en-US" dirty="0"/>
              <a:t>What is iteration?</a:t>
            </a:r>
          </a:p>
          <a:p>
            <a:pPr lvl="1"/>
            <a:r>
              <a:rPr lang="en-US" dirty="0"/>
              <a:t>Types of iteration loops in Bourne Shell.</a:t>
            </a:r>
          </a:p>
          <a:p>
            <a:pPr lvl="1"/>
            <a:r>
              <a:rPr lang="en-US" dirty="0"/>
              <a:t>The FOR loop (Using lists, ranges, new C-style FOR loop and a simple example)</a:t>
            </a:r>
          </a:p>
          <a:p>
            <a:pPr lvl="1"/>
            <a:r>
              <a:rPr lang="en-US" dirty="0"/>
              <a:t>The WHILE loop (BREAK and CONTINUE commands, and a simple example)</a:t>
            </a:r>
          </a:p>
          <a:p>
            <a:pPr lvl="1"/>
            <a:r>
              <a:rPr lang="en-US" dirty="0"/>
              <a:t>We saw detailed flowcharts along with explanations to the examples, for helping to understand the code better.</a:t>
            </a:r>
          </a:p>
        </p:txBody>
      </p:sp>
    </p:spTree>
    <p:extLst>
      <p:ext uri="{BB962C8B-B14F-4D97-AF65-F5344CB8AC3E}">
        <p14:creationId xmlns:p14="http://schemas.microsoft.com/office/powerpoint/2010/main" val="53210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0BBA-6831-FD43-B691-BB4F9DD118AF}"/>
              </a:ext>
            </a:extLst>
          </p:cNvPr>
          <p:cNvSpPr>
            <a:spLocks noGrp="1"/>
          </p:cNvSpPr>
          <p:nvPr>
            <p:ph type="title"/>
          </p:nvPr>
        </p:nvSpPr>
        <p:spPr/>
        <p:txBody>
          <a:bodyPr/>
          <a:lstStyle/>
          <a:p>
            <a:r>
              <a:rPr lang="en-US" dirty="0"/>
              <a:t>What is Iteration?</a:t>
            </a:r>
          </a:p>
        </p:txBody>
      </p:sp>
      <p:sp>
        <p:nvSpPr>
          <p:cNvPr id="3" name="Content Placeholder 2">
            <a:extLst>
              <a:ext uri="{FF2B5EF4-FFF2-40B4-BE49-F238E27FC236}">
                <a16:creationId xmlns:a16="http://schemas.microsoft.com/office/drawing/2014/main" id="{AF558219-7B39-DA44-BDD1-E438B88C896A}"/>
              </a:ext>
            </a:extLst>
          </p:cNvPr>
          <p:cNvSpPr>
            <a:spLocks noGrp="1"/>
          </p:cNvSpPr>
          <p:nvPr>
            <p:ph idx="1"/>
          </p:nvPr>
        </p:nvSpPr>
        <p:spPr/>
        <p:txBody>
          <a:bodyPr/>
          <a:lstStyle/>
          <a:p>
            <a:r>
              <a:rPr lang="en-US" dirty="0"/>
              <a:t>Iteration refers to a process where the program repeats a set of structures or instructions in a sequence, a number of times specified by the user, or until the program meets a certain pre-set condition. </a:t>
            </a:r>
          </a:p>
          <a:p>
            <a:r>
              <a:rPr lang="en-US" dirty="0"/>
              <a:t>Imagine how cumbersome </a:t>
            </a:r>
            <a:r>
              <a:rPr lang="en-IN" dirty="0"/>
              <a:t>it will become if you had to type the same code with slight variations twenty times if you wanted to repeat a task twenty times. </a:t>
            </a:r>
          </a:p>
          <a:p>
            <a:r>
              <a:rPr lang="en-IN" dirty="0"/>
              <a:t>The Bourne Shell supports two types of loops:</a:t>
            </a:r>
          </a:p>
          <a:p>
            <a:pPr lvl="1"/>
            <a:r>
              <a:rPr lang="en-IN" dirty="0"/>
              <a:t>FOR</a:t>
            </a:r>
          </a:p>
          <a:p>
            <a:pPr lvl="1"/>
            <a:r>
              <a:rPr lang="en-IN" dirty="0"/>
              <a:t>WHILE</a:t>
            </a:r>
            <a:endParaRPr lang="en-US" dirty="0"/>
          </a:p>
        </p:txBody>
      </p:sp>
    </p:spTree>
    <p:extLst>
      <p:ext uri="{BB962C8B-B14F-4D97-AF65-F5344CB8AC3E}">
        <p14:creationId xmlns:p14="http://schemas.microsoft.com/office/powerpoint/2010/main" val="178788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499B-2898-504E-85A9-A3F7E0429CC1}"/>
              </a:ext>
            </a:extLst>
          </p:cNvPr>
          <p:cNvSpPr>
            <a:spLocks noGrp="1"/>
          </p:cNvSpPr>
          <p:nvPr>
            <p:ph type="title"/>
          </p:nvPr>
        </p:nvSpPr>
        <p:spPr/>
        <p:txBody>
          <a:bodyPr/>
          <a:lstStyle/>
          <a:p>
            <a:r>
              <a:rPr lang="en-US" dirty="0"/>
              <a:t>The FOR Loop</a:t>
            </a:r>
          </a:p>
        </p:txBody>
      </p:sp>
      <p:sp>
        <p:nvSpPr>
          <p:cNvPr id="3" name="Content Placeholder 2">
            <a:extLst>
              <a:ext uri="{FF2B5EF4-FFF2-40B4-BE49-F238E27FC236}">
                <a16:creationId xmlns:a16="http://schemas.microsoft.com/office/drawing/2014/main" id="{DBF85DB8-EF58-3A49-B4C4-BE825D160E3A}"/>
              </a:ext>
            </a:extLst>
          </p:cNvPr>
          <p:cNvSpPr>
            <a:spLocks noGrp="1"/>
          </p:cNvSpPr>
          <p:nvPr>
            <p:ph idx="1"/>
          </p:nvPr>
        </p:nvSpPr>
        <p:spPr>
          <a:xfrm>
            <a:off x="1371600" y="1737360"/>
            <a:ext cx="9601200" cy="3581400"/>
          </a:xfrm>
        </p:spPr>
        <p:txBody>
          <a:bodyPr/>
          <a:lstStyle/>
          <a:p>
            <a:r>
              <a:rPr lang="en-IN" dirty="0"/>
              <a:t>FOR loops in Shell keep iterating a set of values until the list gets exhausted.</a:t>
            </a:r>
          </a:p>
          <a:p>
            <a:r>
              <a:rPr lang="en-US" dirty="0"/>
              <a:t>Syntax of FOR loop:</a:t>
            </a:r>
          </a:p>
        </p:txBody>
      </p:sp>
      <p:sp>
        <p:nvSpPr>
          <p:cNvPr id="4" name="Text Box 1">
            <a:extLst>
              <a:ext uri="{FF2B5EF4-FFF2-40B4-BE49-F238E27FC236}">
                <a16:creationId xmlns:a16="http://schemas.microsoft.com/office/drawing/2014/main" id="{3E184F0C-4FE0-3440-8618-CD12C760801C}"/>
              </a:ext>
            </a:extLst>
          </p:cNvPr>
          <p:cNvSpPr txBox="1"/>
          <p:nvPr/>
        </p:nvSpPr>
        <p:spPr>
          <a:xfrm>
            <a:off x="3884041" y="3077274"/>
            <a:ext cx="4009390" cy="12242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sz="1200" dirty="0">
                <a:solidFill>
                  <a:srgbClr val="110000"/>
                </a:solidFill>
                <a:effectLst/>
                <a:latin typeface="Consolas" panose="020B0609020204030204" pitchFamily="49" charset="0"/>
                <a:ea typeface="Times New Roman" panose="02020603050405020304" pitchFamily="18" charset="0"/>
                <a:cs typeface="Times New Roman" panose="02020603050405020304" pitchFamily="18" charset="0"/>
              </a:rPr>
              <a:t> VARIABLE </a:t>
            </a:r>
            <a:r>
              <a:rPr lang="en-IN" sz="12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IN" sz="1200" dirty="0">
                <a:solidFill>
                  <a:srgbClr val="11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200" dirty="0">
                <a:solidFill>
                  <a:srgbClr val="11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IN" sz="1200" dirty="0">
                <a:solidFill>
                  <a:srgbClr val="11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IN" sz="1200" dirty="0">
                <a:solidFill>
                  <a:srgbClr val="11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IN" sz="1200" dirty="0">
                <a:solidFill>
                  <a:srgbClr val="11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IN" sz="1200" dirty="0">
                <a:solidFill>
                  <a:srgbClr val="110000"/>
                </a:solidFill>
                <a:effectLst/>
                <a:latin typeface="Consolas" panose="020B0609020204030204" pitchFamily="49" charset="0"/>
                <a:ea typeface="Times New Roman" panose="02020603050405020304" pitchFamily="18" charset="0"/>
                <a:cs typeface="Times New Roman" panose="02020603050405020304" pitchFamily="18" charset="0"/>
              </a:rPr>
              <a:t> ..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110000"/>
                </a:solidFill>
                <a:effectLst/>
                <a:latin typeface="Consolas" panose="020B0609020204030204" pitchFamily="49" charset="0"/>
                <a:ea typeface="Times New Roman" panose="02020603050405020304" pitchFamily="18" charset="0"/>
                <a:cs typeface="Times New Roman" panose="02020603050405020304" pitchFamily="18" charset="0"/>
              </a:rPr>
              <a:t>	command1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110000"/>
                </a:solidFill>
                <a:effectLst/>
                <a:latin typeface="Consolas" panose="020B0609020204030204" pitchFamily="49" charset="0"/>
                <a:ea typeface="Times New Roman" panose="02020603050405020304" pitchFamily="18" charset="0"/>
                <a:cs typeface="Times New Roman" panose="02020603050405020304" pitchFamily="18" charset="0"/>
              </a:rPr>
              <a:t>	command2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11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110000"/>
                </a:solidFill>
                <a:effectLst/>
                <a:latin typeface="Consolas" panose="020B0609020204030204" pitchFamily="49" charset="0"/>
                <a:ea typeface="Times New Roman" panose="02020603050405020304" pitchFamily="18" charset="0"/>
                <a:cs typeface="Times New Roman" panose="02020603050405020304" pitchFamily="18" charset="0"/>
              </a:rPr>
              <a:t>commandN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done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 Box 3">
            <a:extLst>
              <a:ext uri="{FF2B5EF4-FFF2-40B4-BE49-F238E27FC236}">
                <a16:creationId xmlns:a16="http://schemas.microsoft.com/office/drawing/2014/main" id="{4BC9AB5F-E9FD-C34D-8CE3-3A18608A62C2}"/>
              </a:ext>
            </a:extLst>
          </p:cNvPr>
          <p:cNvSpPr txBox="1"/>
          <p:nvPr/>
        </p:nvSpPr>
        <p:spPr>
          <a:xfrm>
            <a:off x="3884041" y="4827334"/>
            <a:ext cx="4009390" cy="129984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IN" sz="1200" b="1" dirty="0">
                <a:solidFill>
                  <a:srgbClr val="000000"/>
                </a:solidFill>
                <a:effectLst/>
                <a:latin typeface="Consolas" panose="020B0609020204030204" pitchFamily="49" charset="0"/>
              </a:rPr>
              <a:t>for</a:t>
            </a:r>
            <a:r>
              <a:rPr lang="en-IN" sz="1200" dirty="0">
                <a:solidFill>
                  <a:srgbClr val="000000"/>
                </a:solidFill>
                <a:effectLst/>
                <a:latin typeface="Consolas" panose="020B0609020204030204" pitchFamily="49" charset="0"/>
              </a:rPr>
              <a:t> VARIABLE </a:t>
            </a:r>
            <a:r>
              <a:rPr lang="en-IN" sz="1200" b="1" dirty="0">
                <a:solidFill>
                  <a:srgbClr val="000000"/>
                </a:solidFill>
                <a:effectLst/>
                <a:latin typeface="Consolas" panose="020B0609020204030204" pitchFamily="49" charset="0"/>
              </a:rPr>
              <a:t>in</a:t>
            </a:r>
            <a:r>
              <a:rPr lang="en-IN" sz="1200" dirty="0">
                <a:solidFill>
                  <a:srgbClr val="000000"/>
                </a:solidFill>
                <a:effectLst/>
                <a:latin typeface="Consolas" panose="020B0609020204030204" pitchFamily="49" charset="0"/>
              </a:rPr>
              <a:t> file1 file2 file3</a:t>
            </a:r>
          </a:p>
          <a:p>
            <a:pPr>
              <a:spcAft>
                <a:spcPts val="0"/>
              </a:spcAft>
            </a:pPr>
            <a:r>
              <a:rPr lang="en-IN" sz="1200" b="1" dirty="0">
                <a:solidFill>
                  <a:srgbClr val="000000"/>
                </a:solidFill>
                <a:effectLst/>
                <a:latin typeface="Consolas" panose="020B0609020204030204" pitchFamily="49" charset="0"/>
              </a:rPr>
              <a:t>do</a:t>
            </a:r>
            <a:r>
              <a:rPr lang="en-IN" sz="1200" dirty="0">
                <a:solidFill>
                  <a:srgbClr val="000000"/>
                </a:solidFill>
                <a:effectLst/>
                <a:latin typeface="Consolas" panose="020B0609020204030204" pitchFamily="49" charset="0"/>
              </a:rPr>
              <a:t>	</a:t>
            </a:r>
          </a:p>
          <a:p>
            <a:pPr lvl="1"/>
            <a:r>
              <a:rPr lang="en-IN" sz="1200" dirty="0">
                <a:solidFill>
                  <a:srgbClr val="000000"/>
                </a:solidFill>
                <a:effectLst/>
                <a:latin typeface="Consolas" panose="020B0609020204030204" pitchFamily="49" charset="0"/>
              </a:rPr>
              <a:t>command1 on $VARIABLE	</a:t>
            </a:r>
          </a:p>
          <a:p>
            <a:pPr lvl="1"/>
            <a:r>
              <a:rPr lang="en-IN" sz="1200" dirty="0">
                <a:solidFill>
                  <a:srgbClr val="000000"/>
                </a:solidFill>
                <a:effectLst/>
                <a:latin typeface="Consolas" panose="020B0609020204030204" pitchFamily="49" charset="0"/>
              </a:rPr>
              <a:t>command2	</a:t>
            </a:r>
          </a:p>
          <a:p>
            <a:pPr lvl="1"/>
            <a:r>
              <a:rPr lang="en-IN" sz="1200" dirty="0" err="1">
                <a:solidFill>
                  <a:srgbClr val="000000"/>
                </a:solidFill>
                <a:effectLst/>
                <a:latin typeface="Consolas" panose="020B0609020204030204" pitchFamily="49" charset="0"/>
              </a:rPr>
              <a:t>commandn</a:t>
            </a:r>
            <a:endParaRPr lang="en-IN" sz="1200" dirty="0">
              <a:solidFill>
                <a:srgbClr val="000000"/>
              </a:solidFill>
              <a:effectLst/>
              <a:latin typeface="Consolas" panose="020B0609020204030204" pitchFamily="49" charset="0"/>
            </a:endParaRPr>
          </a:p>
          <a:p>
            <a:pPr>
              <a:spcAft>
                <a:spcPts val="0"/>
              </a:spcAft>
            </a:pPr>
            <a:r>
              <a:rPr lang="en-IN" sz="1200" b="1" dirty="0">
                <a:solidFill>
                  <a:srgbClr val="000000"/>
                </a:solidFill>
                <a:effectLst/>
                <a:latin typeface="Consolas" panose="020B0609020204030204" pitchFamily="49" charset="0"/>
              </a:rPr>
              <a:t>done</a:t>
            </a:r>
            <a:r>
              <a:rPr lang="en-IN" dirty="0">
                <a:effectLst/>
              </a:rPr>
              <a:t> </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65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C88BB-045C-6B4D-92F8-36B94C1F8939}"/>
              </a:ext>
            </a:extLst>
          </p:cNvPr>
          <p:cNvSpPr>
            <a:spLocks noGrp="1"/>
          </p:cNvSpPr>
          <p:nvPr>
            <p:ph type="title"/>
          </p:nvPr>
        </p:nvSpPr>
        <p:spPr/>
        <p:txBody>
          <a:bodyPr/>
          <a:lstStyle/>
          <a:p>
            <a:r>
              <a:rPr lang="en-US" dirty="0"/>
              <a:t>The FOR loop</a:t>
            </a:r>
            <a:br>
              <a:rPr lang="en-US" dirty="0"/>
            </a:br>
            <a:r>
              <a:rPr lang="en-US" sz="2800" dirty="0"/>
              <a:t>Using Lists</a:t>
            </a:r>
            <a:endParaRPr lang="en-US" dirty="0"/>
          </a:p>
        </p:txBody>
      </p:sp>
      <p:sp>
        <p:nvSpPr>
          <p:cNvPr id="6" name="TextBox 5">
            <a:extLst>
              <a:ext uri="{FF2B5EF4-FFF2-40B4-BE49-F238E27FC236}">
                <a16:creationId xmlns:a16="http://schemas.microsoft.com/office/drawing/2014/main" id="{F90ECEF1-B7CA-5D4B-80AB-938C7DC591C4}"/>
              </a:ext>
            </a:extLst>
          </p:cNvPr>
          <p:cNvSpPr txBox="1"/>
          <p:nvPr/>
        </p:nvSpPr>
        <p:spPr>
          <a:xfrm>
            <a:off x="1475232" y="1938528"/>
            <a:ext cx="9497568" cy="1938992"/>
          </a:xfrm>
          <a:prstGeom prst="rect">
            <a:avLst/>
          </a:prstGeom>
          <a:noFill/>
        </p:spPr>
        <p:txBody>
          <a:bodyPr wrap="square" rtlCol="0">
            <a:spAutoFit/>
          </a:bodyPr>
          <a:lstStyle/>
          <a:p>
            <a:pPr marL="342900" indent="-342900">
              <a:buFont typeface="Wingdings" pitchFamily="2" charset="2"/>
              <a:buChar char="§"/>
            </a:pPr>
            <a:r>
              <a:rPr lang="en-US" sz="2000" dirty="0"/>
              <a:t>A list refers to a list of names. If you omit the “in”, the list will default to the quoted command-line arguments, or “$@”. </a:t>
            </a:r>
          </a:p>
          <a:p>
            <a:pPr marL="342900" indent="-342900">
              <a:buFont typeface="Wingdings" pitchFamily="2" charset="2"/>
              <a:buChar char="§"/>
            </a:pPr>
            <a:r>
              <a:rPr lang="en-US" sz="2000" dirty="0"/>
              <a:t>“$@” is a positional parameter which treats all parameters as a quoted string. In simple words, all the parameters in the quoted string will be seen as separate words. </a:t>
            </a:r>
          </a:p>
          <a:p>
            <a:pPr marL="342900" indent="-342900">
              <a:buFont typeface="Wingdings" pitchFamily="2" charset="2"/>
              <a:buChar char="§"/>
            </a:pPr>
            <a:r>
              <a:rPr lang="en-US" sz="2000" dirty="0"/>
              <a:t>It is preferable to define the “in” list for clarity in the code. </a:t>
            </a:r>
          </a:p>
        </p:txBody>
      </p:sp>
      <p:sp>
        <p:nvSpPr>
          <p:cNvPr id="7" name="Text Box 5">
            <a:extLst>
              <a:ext uri="{FF2B5EF4-FFF2-40B4-BE49-F238E27FC236}">
                <a16:creationId xmlns:a16="http://schemas.microsoft.com/office/drawing/2014/main" id="{550DD740-B916-A34E-82E0-4E6B85DB130D}"/>
              </a:ext>
            </a:extLst>
          </p:cNvPr>
          <p:cNvSpPr txBox="1"/>
          <p:nvPr/>
        </p:nvSpPr>
        <p:spPr>
          <a:xfrm>
            <a:off x="3420745" y="3930733"/>
            <a:ext cx="5502910" cy="119951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for user in nick john harry </a:t>
            </a:r>
            <a:r>
              <a:rPr lang="en-US" sz="1200" dirty="0" err="1">
                <a:effectLst/>
                <a:latin typeface="Consolas" panose="020B0609020204030204" pitchFamily="49" charset="0"/>
                <a:ea typeface="Calibri" panose="020F0502020204030204" pitchFamily="34" charset="0"/>
                <a:cs typeface="Times New Roman" panose="02020603050405020304" pitchFamily="18" charset="0"/>
              </a:rPr>
              <a:t>leo</a:t>
            </a:r>
            <a:r>
              <a:rPr lang="en-US" sz="1200" dirty="0">
                <a:effectLst/>
                <a:latin typeface="Consolas" panose="020B0609020204030204" pitchFamily="49" charset="0"/>
                <a:ea typeface="Calibri" panose="020F0502020204030204" pitchFamily="34" charset="0"/>
                <a:cs typeface="Times New Roman" panose="02020603050405020304" pitchFamily="18" charset="0"/>
              </a:rPr>
              <a:t> bob </a:t>
            </a:r>
            <a:r>
              <a:rPr lang="en-US" sz="1200" dirty="0" err="1">
                <a:effectLst/>
                <a:latin typeface="Consolas" panose="020B0609020204030204" pitchFamily="49" charset="0"/>
                <a:ea typeface="Calibri" panose="020F0502020204030204" pitchFamily="34" charset="0"/>
                <a:cs typeface="Times New Roman" panose="02020603050405020304" pitchFamily="18" charset="0"/>
              </a:rPr>
              <a:t>jacob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do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    grep $user /</a:t>
            </a:r>
            <a:r>
              <a:rPr lang="en-US" sz="1200" dirty="0" err="1">
                <a:effectLst/>
                <a:latin typeface="Consolas" panose="020B0609020204030204" pitchFamily="49" charset="0"/>
                <a:ea typeface="Calibri" panose="020F0502020204030204" pitchFamily="34" charset="0"/>
                <a:cs typeface="Times New Roman" panose="02020603050405020304" pitchFamily="18" charset="0"/>
              </a:rPr>
              <a:t>etc</a:t>
            </a:r>
            <a:r>
              <a:rPr lang="en-US" sz="1200" dirty="0">
                <a:effectLst/>
                <a:latin typeface="Consolas" panose="020B0609020204030204" pitchFamily="49" charset="0"/>
                <a:ea typeface="Calibri" panose="020F0502020204030204" pitchFamily="34" charset="0"/>
                <a:cs typeface="Times New Roman" panose="02020603050405020304" pitchFamily="18" charset="0"/>
              </a:rPr>
              <a:t>/</a:t>
            </a:r>
            <a:r>
              <a:rPr lang="en-US" sz="1200" dirty="0" err="1">
                <a:effectLst/>
                <a:latin typeface="Consolas" panose="020B0609020204030204" pitchFamily="49" charset="0"/>
                <a:ea typeface="Calibri" panose="020F0502020204030204" pitchFamily="34" charset="0"/>
                <a:cs typeface="Times New Roman" panose="02020603050405020304" pitchFamily="18" charset="0"/>
              </a:rPr>
              <a:t>passwd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done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TextBox 7">
            <a:extLst>
              <a:ext uri="{FF2B5EF4-FFF2-40B4-BE49-F238E27FC236}">
                <a16:creationId xmlns:a16="http://schemas.microsoft.com/office/drawing/2014/main" id="{6EB8C074-6003-3D44-806C-CF08D3D8BB3E}"/>
              </a:ext>
            </a:extLst>
          </p:cNvPr>
          <p:cNvSpPr txBox="1"/>
          <p:nvPr/>
        </p:nvSpPr>
        <p:spPr>
          <a:xfrm>
            <a:off x="1517904" y="5297689"/>
            <a:ext cx="9412224" cy="1015663"/>
          </a:xfrm>
          <a:prstGeom prst="rect">
            <a:avLst/>
          </a:prstGeom>
          <a:noFill/>
        </p:spPr>
        <p:txBody>
          <a:bodyPr wrap="square" rtlCol="0">
            <a:spAutoFit/>
          </a:bodyPr>
          <a:lstStyle/>
          <a:p>
            <a:pPr marL="342900" indent="-342900">
              <a:buFont typeface="Wingdings" pitchFamily="2" charset="2"/>
              <a:buChar char="§"/>
            </a:pPr>
            <a:r>
              <a:rPr lang="en-US" sz="2000" dirty="0"/>
              <a:t>We can also use filename </a:t>
            </a:r>
            <a:r>
              <a:rPr lang="en-US" sz="2000" dirty="0" err="1"/>
              <a:t>globbing</a:t>
            </a:r>
            <a:r>
              <a:rPr lang="en-US" sz="2000" dirty="0"/>
              <a:t> (using wildcards to perform filename expansion) in the list of FOR loop. </a:t>
            </a:r>
          </a:p>
          <a:p>
            <a:pPr marL="342900" indent="-342900">
              <a:buFont typeface="Wingdings" pitchFamily="2" charset="2"/>
              <a:buChar char="§"/>
            </a:pPr>
            <a:r>
              <a:rPr lang="en-US" sz="2000" dirty="0"/>
              <a:t>The * construct is a wildcard which means all the files in a directory. </a:t>
            </a:r>
          </a:p>
        </p:txBody>
      </p:sp>
    </p:spTree>
    <p:extLst>
      <p:ext uri="{BB962C8B-B14F-4D97-AF65-F5344CB8AC3E}">
        <p14:creationId xmlns:p14="http://schemas.microsoft.com/office/powerpoint/2010/main" val="183402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A7B402-2594-C94E-8CEA-3E274C1A225B}"/>
              </a:ext>
            </a:extLst>
          </p:cNvPr>
          <p:cNvSpPr>
            <a:spLocks noGrp="1"/>
          </p:cNvSpPr>
          <p:nvPr>
            <p:ph type="title"/>
          </p:nvPr>
        </p:nvSpPr>
        <p:spPr/>
        <p:txBody>
          <a:bodyPr/>
          <a:lstStyle/>
          <a:p>
            <a:r>
              <a:rPr lang="en-US" dirty="0"/>
              <a:t>The FOR loop</a:t>
            </a:r>
            <a:br>
              <a:rPr lang="en-US" dirty="0"/>
            </a:br>
            <a:r>
              <a:rPr lang="en-US" sz="2800" dirty="0"/>
              <a:t>Using Ranges</a:t>
            </a:r>
            <a:endParaRPr lang="en-US" dirty="0"/>
          </a:p>
        </p:txBody>
      </p:sp>
      <p:sp>
        <p:nvSpPr>
          <p:cNvPr id="4" name="Content Placeholder 3">
            <a:extLst>
              <a:ext uri="{FF2B5EF4-FFF2-40B4-BE49-F238E27FC236}">
                <a16:creationId xmlns:a16="http://schemas.microsoft.com/office/drawing/2014/main" id="{E87645AD-9796-F04C-BF2A-B30A8CBAD6D6}"/>
              </a:ext>
            </a:extLst>
          </p:cNvPr>
          <p:cNvSpPr>
            <a:spLocks noGrp="1"/>
          </p:cNvSpPr>
          <p:nvPr>
            <p:ph idx="1"/>
          </p:nvPr>
        </p:nvSpPr>
        <p:spPr>
          <a:xfrm>
            <a:off x="1371600" y="1956816"/>
            <a:ext cx="9601200" cy="3581400"/>
          </a:xfrm>
        </p:spPr>
        <p:txBody>
          <a:bodyPr/>
          <a:lstStyle/>
          <a:p>
            <a:r>
              <a:rPr lang="en-US" dirty="0"/>
              <a:t>Bash Version 3.0+ </a:t>
            </a:r>
          </a:p>
        </p:txBody>
      </p:sp>
      <p:sp>
        <p:nvSpPr>
          <p:cNvPr id="5" name="Text Box 7">
            <a:extLst>
              <a:ext uri="{FF2B5EF4-FFF2-40B4-BE49-F238E27FC236}">
                <a16:creationId xmlns:a16="http://schemas.microsoft.com/office/drawing/2014/main" id="{77EA2053-13B0-E64A-913A-FEB7A57E0854}"/>
              </a:ext>
            </a:extLst>
          </p:cNvPr>
          <p:cNvSpPr txBox="1"/>
          <p:nvPr/>
        </p:nvSpPr>
        <p:spPr>
          <a:xfrm>
            <a:off x="3207829" y="2451259"/>
            <a:ext cx="5678805" cy="14509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#!/bin/bash</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for </a:t>
            </a:r>
            <a:r>
              <a:rPr lang="en-US" sz="1200" dirty="0" err="1">
                <a:effectLst/>
                <a:latin typeface="Consolas" panose="020B0609020204030204" pitchFamily="49" charset="0"/>
                <a:ea typeface="Calibri" panose="020F0502020204030204" pitchFamily="34" charset="0"/>
                <a:cs typeface="Times New Roman" panose="02020603050405020304" pitchFamily="18" charset="0"/>
              </a:rPr>
              <a:t>var</a:t>
            </a:r>
            <a:r>
              <a:rPr lang="en-US" sz="1200" dirty="0">
                <a:effectLst/>
                <a:latin typeface="Consolas" panose="020B0609020204030204" pitchFamily="49" charset="0"/>
                <a:ea typeface="Calibri" panose="020F0502020204030204" pitchFamily="34" charset="0"/>
                <a:cs typeface="Times New Roman" panose="02020603050405020304" pitchFamily="18" charset="0"/>
              </a:rPr>
              <a:t> in {1..10}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do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   echo "Welcome $</a:t>
            </a:r>
            <a:r>
              <a:rPr lang="en-US" sz="1200" dirty="0" err="1">
                <a:effectLst/>
                <a:latin typeface="Consolas" panose="020B0609020204030204" pitchFamily="49" charset="0"/>
                <a:ea typeface="Calibri" panose="020F0502020204030204" pitchFamily="34" charset="0"/>
                <a:cs typeface="Times New Roman" panose="02020603050405020304" pitchFamily="18" charset="0"/>
              </a:rPr>
              <a:t>var</a:t>
            </a:r>
            <a:r>
              <a:rPr lang="en-US" sz="1200" dirty="0">
                <a:effectLst/>
                <a:latin typeface="Consolas" panose="020B0609020204030204" pitchFamily="49" charset="0"/>
                <a:ea typeface="Calibri" panose="020F0502020204030204" pitchFamily="34" charset="0"/>
                <a:cs typeface="Times New Roman" panose="02020603050405020304" pitchFamily="18" charset="0"/>
              </a:rPr>
              <a:t> times"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done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3">
            <a:extLst>
              <a:ext uri="{FF2B5EF4-FFF2-40B4-BE49-F238E27FC236}">
                <a16:creationId xmlns:a16="http://schemas.microsoft.com/office/drawing/2014/main" id="{EEB9F336-73EC-7E40-88C4-6F23298F133F}"/>
              </a:ext>
            </a:extLst>
          </p:cNvPr>
          <p:cNvSpPr txBox="1">
            <a:spLocks/>
          </p:cNvSpPr>
          <p:nvPr/>
        </p:nvSpPr>
        <p:spPr>
          <a:xfrm>
            <a:off x="1371600" y="4149963"/>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Bash Version 4.0+ </a:t>
            </a:r>
          </a:p>
        </p:txBody>
      </p:sp>
      <p:sp>
        <p:nvSpPr>
          <p:cNvPr id="7" name="Text Box 8">
            <a:extLst>
              <a:ext uri="{FF2B5EF4-FFF2-40B4-BE49-F238E27FC236}">
                <a16:creationId xmlns:a16="http://schemas.microsoft.com/office/drawing/2014/main" id="{2D773328-1E17-6A48-A95A-F12CF9598672}"/>
              </a:ext>
            </a:extLst>
          </p:cNvPr>
          <p:cNvSpPr txBox="1"/>
          <p:nvPr/>
        </p:nvSpPr>
        <p:spPr>
          <a:xfrm>
            <a:off x="3207829" y="4707128"/>
            <a:ext cx="5678805" cy="144272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a:lnSpc>
                <a:spcPct val="150000"/>
              </a:lnSpc>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#!/bin/bash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   echo "Bash version is ${BASH_VERSION}..."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   for var in {0..10..2} do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   echo "Welcome $var times"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   done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77756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A7B402-2594-C94E-8CEA-3E274C1A225B}"/>
              </a:ext>
            </a:extLst>
          </p:cNvPr>
          <p:cNvSpPr>
            <a:spLocks noGrp="1"/>
          </p:cNvSpPr>
          <p:nvPr>
            <p:ph type="title"/>
          </p:nvPr>
        </p:nvSpPr>
        <p:spPr/>
        <p:txBody>
          <a:bodyPr/>
          <a:lstStyle/>
          <a:p>
            <a:r>
              <a:rPr lang="en-US" dirty="0"/>
              <a:t>The FOR loop</a:t>
            </a:r>
            <a:br>
              <a:rPr lang="en-US" dirty="0"/>
            </a:br>
            <a:r>
              <a:rPr lang="en-US" sz="2800" dirty="0"/>
              <a:t>Using Ranges</a:t>
            </a:r>
            <a:endParaRPr lang="en-US" dirty="0"/>
          </a:p>
        </p:txBody>
      </p:sp>
      <p:sp>
        <p:nvSpPr>
          <p:cNvPr id="4" name="Content Placeholder 3">
            <a:extLst>
              <a:ext uri="{FF2B5EF4-FFF2-40B4-BE49-F238E27FC236}">
                <a16:creationId xmlns:a16="http://schemas.microsoft.com/office/drawing/2014/main" id="{E87645AD-9796-F04C-BF2A-B30A8CBAD6D6}"/>
              </a:ext>
            </a:extLst>
          </p:cNvPr>
          <p:cNvSpPr>
            <a:spLocks noGrp="1"/>
          </p:cNvSpPr>
          <p:nvPr>
            <p:ph idx="1"/>
          </p:nvPr>
        </p:nvSpPr>
        <p:spPr>
          <a:xfrm>
            <a:off x="1371600" y="1956816"/>
            <a:ext cx="9601200" cy="3581400"/>
          </a:xfrm>
        </p:spPr>
        <p:txBody>
          <a:bodyPr/>
          <a:lstStyle/>
          <a:p>
            <a:r>
              <a:rPr lang="en-US" dirty="0"/>
              <a:t>Bash Version &lt; 3.0 </a:t>
            </a:r>
          </a:p>
        </p:txBody>
      </p:sp>
      <p:sp>
        <p:nvSpPr>
          <p:cNvPr id="8" name="Text Box 9">
            <a:extLst>
              <a:ext uri="{FF2B5EF4-FFF2-40B4-BE49-F238E27FC236}">
                <a16:creationId xmlns:a16="http://schemas.microsoft.com/office/drawing/2014/main" id="{F9AD4E33-575E-D041-93BC-D2271652D35A}"/>
              </a:ext>
            </a:extLst>
          </p:cNvPr>
          <p:cNvSpPr txBox="1"/>
          <p:nvPr/>
        </p:nvSpPr>
        <p:spPr>
          <a:xfrm>
            <a:off x="3370643" y="2573401"/>
            <a:ext cx="5401945" cy="117411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a:lnSpc>
                <a:spcPct val="150000"/>
              </a:lnSpc>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#!/bin/bash</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for i in `seq 1 10`; do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   echo $i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done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77283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85C0-202F-CB49-86E1-1C2312ABB40F}"/>
              </a:ext>
            </a:extLst>
          </p:cNvPr>
          <p:cNvSpPr>
            <a:spLocks noGrp="1"/>
          </p:cNvSpPr>
          <p:nvPr>
            <p:ph type="title"/>
          </p:nvPr>
        </p:nvSpPr>
        <p:spPr/>
        <p:txBody>
          <a:bodyPr>
            <a:normAutofit fontScale="90000"/>
          </a:bodyPr>
          <a:lstStyle/>
          <a:p>
            <a:r>
              <a:rPr lang="en-US" sz="4900" dirty="0"/>
              <a:t>The FOR loop</a:t>
            </a:r>
            <a:br>
              <a:rPr lang="en-US" dirty="0"/>
            </a:br>
            <a:r>
              <a:rPr lang="en-US" sz="3100" dirty="0"/>
              <a:t>New C-style FOR loop</a:t>
            </a:r>
            <a:br>
              <a:rPr lang="en-IN" dirty="0"/>
            </a:br>
            <a:endParaRPr lang="en-US" dirty="0"/>
          </a:p>
        </p:txBody>
      </p:sp>
      <p:sp>
        <p:nvSpPr>
          <p:cNvPr id="3" name="Content Placeholder 2">
            <a:extLst>
              <a:ext uri="{FF2B5EF4-FFF2-40B4-BE49-F238E27FC236}">
                <a16:creationId xmlns:a16="http://schemas.microsoft.com/office/drawing/2014/main" id="{559E1DDE-578F-8546-A16F-F65D188EEFE9}"/>
              </a:ext>
            </a:extLst>
          </p:cNvPr>
          <p:cNvSpPr>
            <a:spLocks noGrp="1"/>
          </p:cNvSpPr>
          <p:nvPr>
            <p:ph idx="1"/>
          </p:nvPr>
        </p:nvSpPr>
        <p:spPr/>
        <p:txBody>
          <a:bodyPr/>
          <a:lstStyle/>
          <a:p>
            <a:r>
              <a:rPr lang="en-US" dirty="0"/>
              <a:t>Users who are using the latest Bash version (version 2.04 and above), can use the latest FOR syntax, which uses double parenthesis ((…)) to perform iteration.</a:t>
            </a:r>
          </a:p>
          <a:p>
            <a:r>
              <a:rPr lang="en-US" dirty="0"/>
              <a:t>It is similar to the C language.</a:t>
            </a:r>
            <a:endParaRPr lang="en-IN" dirty="0"/>
          </a:p>
          <a:p>
            <a:endParaRPr lang="en-US" dirty="0"/>
          </a:p>
        </p:txBody>
      </p:sp>
      <p:sp>
        <p:nvSpPr>
          <p:cNvPr id="4" name="Text Box 10">
            <a:extLst>
              <a:ext uri="{FF2B5EF4-FFF2-40B4-BE49-F238E27FC236}">
                <a16:creationId xmlns:a16="http://schemas.microsoft.com/office/drawing/2014/main" id="{9C604D1F-A486-7F41-80FD-253A45D751B3}"/>
              </a:ext>
            </a:extLst>
          </p:cNvPr>
          <p:cNvSpPr txBox="1"/>
          <p:nvPr/>
        </p:nvSpPr>
        <p:spPr>
          <a:xfrm>
            <a:off x="3450272" y="3514725"/>
            <a:ext cx="5443855" cy="112395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for (( </a:t>
            </a:r>
            <a:r>
              <a:rPr lang="en-US" sz="1200" dirty="0" err="1">
                <a:effectLst/>
                <a:latin typeface="Consolas" panose="020B0609020204030204" pitchFamily="49" charset="0"/>
                <a:ea typeface="Calibri" panose="020F0502020204030204" pitchFamily="34" charset="0"/>
                <a:cs typeface="Times New Roman" panose="02020603050405020304" pitchFamily="18" charset="0"/>
              </a:rPr>
              <a:t>var</a:t>
            </a:r>
            <a:r>
              <a:rPr lang="en-US" sz="1200" dirty="0">
                <a:effectLst/>
                <a:latin typeface="Consolas" panose="020B0609020204030204" pitchFamily="49" charset="0"/>
                <a:ea typeface="Calibri" panose="020F0502020204030204" pitchFamily="34" charset="0"/>
                <a:cs typeface="Times New Roman" panose="02020603050405020304" pitchFamily="18" charset="0"/>
              </a:rPr>
              <a:t>=0 ; </a:t>
            </a:r>
            <a:r>
              <a:rPr lang="en-US" sz="1200" dirty="0" err="1">
                <a:effectLst/>
                <a:latin typeface="Consolas" panose="020B0609020204030204" pitchFamily="49" charset="0"/>
                <a:ea typeface="Calibri" panose="020F0502020204030204" pitchFamily="34" charset="0"/>
                <a:cs typeface="Times New Roman" panose="02020603050405020304" pitchFamily="18" charset="0"/>
              </a:rPr>
              <a:t>var</a:t>
            </a:r>
            <a:r>
              <a:rPr lang="en-US" sz="1200" dirty="0">
                <a:effectLst/>
                <a:latin typeface="Consolas" panose="020B0609020204030204" pitchFamily="49" charset="0"/>
                <a:ea typeface="Calibri" panose="020F0502020204030204" pitchFamily="34" charset="0"/>
                <a:cs typeface="Times New Roman" panose="02020603050405020304" pitchFamily="18" charset="0"/>
              </a:rPr>
              <a:t> &lt;- 10 ; </a:t>
            </a:r>
            <a:r>
              <a:rPr lang="en-US" sz="1200" dirty="0" err="1">
                <a:effectLst/>
                <a:latin typeface="Consolas" panose="020B0609020204030204" pitchFamily="49" charset="0"/>
                <a:ea typeface="Calibri" panose="020F0502020204030204" pitchFamily="34" charset="0"/>
                <a:cs typeface="Times New Roman" panose="02020603050405020304" pitchFamily="18" charset="0"/>
              </a:rPr>
              <a:t>var</a:t>
            </a:r>
            <a:r>
              <a:rPr lang="en-US" sz="1200" dirty="0">
                <a:effectLst/>
                <a:latin typeface="Consolas" panose="020B0609020204030204" pitchFamily="49" charset="0"/>
                <a:ea typeface="Calibri" panose="020F0502020204030204" pitchFamily="34" charset="0"/>
                <a:cs typeface="Times New Roman" panose="02020603050405020304" pitchFamily="18" charset="0"/>
              </a:rPr>
              <a:t>++ ))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do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echo $</a:t>
            </a:r>
            <a:r>
              <a:rPr lang="en-US" sz="1200" dirty="0" err="1">
                <a:effectLst/>
                <a:latin typeface="Consolas" panose="020B0609020204030204" pitchFamily="49" charset="0"/>
                <a:ea typeface="Calibri" panose="020F0502020204030204" pitchFamily="34" charset="0"/>
                <a:cs typeface="Times New Roman" panose="02020603050405020304" pitchFamily="18" charset="0"/>
              </a:rPr>
              <a:t>var</a:t>
            </a:r>
            <a:r>
              <a:rPr lang="en-US" sz="1200" dirty="0">
                <a:effectLst/>
                <a:latin typeface="Consolas" panose="020B0609020204030204" pitchFamily="49" charset="0"/>
                <a:ea typeface="Calibri" panose="020F0502020204030204" pitchFamily="34" charset="0"/>
                <a:cs typeface="Times New Roman" panose="02020603050405020304" pitchFamily="18" charset="0"/>
              </a:rPr>
              <a:t>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done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2">
            <a:extLst>
              <a:ext uri="{FF2B5EF4-FFF2-40B4-BE49-F238E27FC236}">
                <a16:creationId xmlns:a16="http://schemas.microsoft.com/office/drawing/2014/main" id="{26930EC3-AA89-4F43-8DF4-1E38890131FA}"/>
              </a:ext>
            </a:extLst>
          </p:cNvPr>
          <p:cNvSpPr txBox="1">
            <a:spLocks/>
          </p:cNvSpPr>
          <p:nvPr/>
        </p:nvSpPr>
        <p:spPr>
          <a:xfrm>
            <a:off x="1371600" y="4691063"/>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 More Generalized form:</a:t>
            </a:r>
          </a:p>
        </p:txBody>
      </p:sp>
      <p:sp>
        <p:nvSpPr>
          <p:cNvPr id="7" name="Text Box 11">
            <a:extLst>
              <a:ext uri="{FF2B5EF4-FFF2-40B4-BE49-F238E27FC236}">
                <a16:creationId xmlns:a16="http://schemas.microsoft.com/office/drawing/2014/main" id="{261D472E-2D3C-9A4E-BA39-7CC0C94AA4C8}"/>
              </a:ext>
            </a:extLst>
          </p:cNvPr>
          <p:cNvSpPr txBox="1"/>
          <p:nvPr/>
        </p:nvSpPr>
        <p:spPr>
          <a:xfrm>
            <a:off x="3450271" y="5398770"/>
            <a:ext cx="5443855" cy="116586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pPr>
            <a:r>
              <a:rPr lang="en-US" sz="1200" dirty="0">
                <a:effectLst/>
                <a:latin typeface="Consolas" panose="020B0609020204030204" pitchFamily="49" charset="0"/>
                <a:ea typeface="Calibri" panose="020F0502020204030204" pitchFamily="34" charset="0"/>
                <a:cs typeface="Times New Roman" panose="02020603050405020304" pitchFamily="18" charset="0"/>
              </a:rPr>
              <a:t>for </a:t>
            </a:r>
            <a:r>
              <a:rPr lang="en-US" sz="1200" dirty="0">
                <a:latin typeface="Consolas" panose="020B0609020204030204" pitchFamily="49" charset="0"/>
                <a:ea typeface="Calibri" panose="020F0502020204030204" pitchFamily="34" charset="0"/>
                <a:cs typeface="Times New Roman" panose="02020603050405020304" pitchFamily="18" charset="0"/>
              </a:rPr>
              <a:t>((initialization ; test ; step )) </a:t>
            </a:r>
            <a:r>
              <a:rPr lang="en-US"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do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list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effectLst/>
                <a:latin typeface="Consolas" panose="020B0609020204030204" pitchFamily="49" charset="0"/>
                <a:ea typeface="Calibri" panose="020F0502020204030204" pitchFamily="34" charset="0"/>
                <a:cs typeface="Times New Roman" panose="02020603050405020304" pitchFamily="18" charset="0"/>
              </a:rPr>
              <a:t>done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86861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7EDF-EF45-6942-86AB-37997EF8D57B}"/>
              </a:ext>
            </a:extLst>
          </p:cNvPr>
          <p:cNvSpPr>
            <a:spLocks noGrp="1"/>
          </p:cNvSpPr>
          <p:nvPr>
            <p:ph type="title"/>
          </p:nvPr>
        </p:nvSpPr>
        <p:spPr>
          <a:xfrm>
            <a:off x="1371600" y="429768"/>
            <a:ext cx="9601200" cy="1485900"/>
          </a:xfrm>
        </p:spPr>
        <p:txBody>
          <a:bodyPr/>
          <a:lstStyle/>
          <a:p>
            <a:r>
              <a:rPr lang="en-US" dirty="0"/>
              <a:t>The FOR loop</a:t>
            </a:r>
            <a:br>
              <a:rPr lang="en-US" dirty="0"/>
            </a:br>
            <a:r>
              <a:rPr lang="en-US" sz="2800" dirty="0"/>
              <a:t>A Simple Example</a:t>
            </a:r>
            <a:endParaRPr lang="en-US" dirty="0"/>
          </a:p>
        </p:txBody>
      </p:sp>
      <p:sp>
        <p:nvSpPr>
          <p:cNvPr id="3" name="Content Placeholder 2">
            <a:extLst>
              <a:ext uri="{FF2B5EF4-FFF2-40B4-BE49-F238E27FC236}">
                <a16:creationId xmlns:a16="http://schemas.microsoft.com/office/drawing/2014/main" id="{04638B70-B666-B640-BBA5-44A07F0CC029}"/>
              </a:ext>
            </a:extLst>
          </p:cNvPr>
          <p:cNvSpPr>
            <a:spLocks noGrp="1"/>
          </p:cNvSpPr>
          <p:nvPr>
            <p:ph idx="1"/>
          </p:nvPr>
        </p:nvSpPr>
        <p:spPr>
          <a:xfrm>
            <a:off x="1371600" y="1481328"/>
            <a:ext cx="9601200" cy="3581400"/>
          </a:xfrm>
        </p:spPr>
        <p:txBody>
          <a:bodyPr/>
          <a:lstStyle/>
          <a:p>
            <a:r>
              <a:rPr lang="en-US" dirty="0"/>
              <a:t>Write a program using the FOR loop for spanning through a given list of numbers (0 to 9)</a:t>
            </a:r>
          </a:p>
          <a:p>
            <a:r>
              <a:rPr lang="en-US" dirty="0"/>
              <a:t>The Flowchart of the above program will look similar to this:</a:t>
            </a:r>
          </a:p>
        </p:txBody>
      </p:sp>
      <p:pic>
        <p:nvPicPr>
          <p:cNvPr id="9" name="Picture 8">
            <a:extLst>
              <a:ext uri="{FF2B5EF4-FFF2-40B4-BE49-F238E27FC236}">
                <a16:creationId xmlns:a16="http://schemas.microsoft.com/office/drawing/2014/main" id="{B88096A4-5528-744C-8D2E-E4F9709FAF57}"/>
              </a:ext>
            </a:extLst>
          </p:cNvPr>
          <p:cNvPicPr/>
          <p:nvPr/>
        </p:nvPicPr>
        <p:blipFill>
          <a:blip r:embed="rId2"/>
          <a:stretch>
            <a:fillRect/>
          </a:stretch>
        </p:blipFill>
        <p:spPr>
          <a:xfrm>
            <a:off x="3550221" y="2770504"/>
            <a:ext cx="2214245" cy="3965575"/>
          </a:xfrm>
          <a:prstGeom prst="rect">
            <a:avLst/>
          </a:prstGeom>
        </p:spPr>
      </p:pic>
      <p:pic>
        <p:nvPicPr>
          <p:cNvPr id="10" name="Picture 9">
            <a:extLst>
              <a:ext uri="{FF2B5EF4-FFF2-40B4-BE49-F238E27FC236}">
                <a16:creationId xmlns:a16="http://schemas.microsoft.com/office/drawing/2014/main" id="{66C5C4E6-7661-4748-AA3B-AD1F109C83A4}"/>
              </a:ext>
            </a:extLst>
          </p:cNvPr>
          <p:cNvPicPr/>
          <p:nvPr/>
        </p:nvPicPr>
        <p:blipFill>
          <a:blip r:embed="rId3"/>
          <a:stretch>
            <a:fillRect/>
          </a:stretch>
        </p:blipFill>
        <p:spPr>
          <a:xfrm>
            <a:off x="5764466" y="2770504"/>
            <a:ext cx="3270885" cy="3965575"/>
          </a:xfrm>
          <a:prstGeom prst="rect">
            <a:avLst/>
          </a:prstGeom>
        </p:spPr>
      </p:pic>
    </p:spTree>
    <p:extLst>
      <p:ext uri="{BB962C8B-B14F-4D97-AF65-F5344CB8AC3E}">
        <p14:creationId xmlns:p14="http://schemas.microsoft.com/office/powerpoint/2010/main" val="1392094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1C10-8D55-DF42-B233-F41BE786EEC4}"/>
              </a:ext>
            </a:extLst>
          </p:cNvPr>
          <p:cNvSpPr>
            <a:spLocks noGrp="1"/>
          </p:cNvSpPr>
          <p:nvPr>
            <p:ph type="title"/>
          </p:nvPr>
        </p:nvSpPr>
        <p:spPr/>
        <p:txBody>
          <a:bodyPr/>
          <a:lstStyle/>
          <a:p>
            <a:r>
              <a:rPr lang="en-US" dirty="0"/>
              <a:t>The FOR loop</a:t>
            </a:r>
            <a:br>
              <a:rPr lang="en-US" dirty="0"/>
            </a:br>
            <a:r>
              <a:rPr lang="en-US" sz="2800" dirty="0"/>
              <a:t>A Simple Example - Explanation</a:t>
            </a:r>
            <a:endParaRPr lang="en-US" dirty="0"/>
          </a:p>
        </p:txBody>
      </p:sp>
      <p:sp>
        <p:nvSpPr>
          <p:cNvPr id="3" name="Content Placeholder 2">
            <a:extLst>
              <a:ext uri="{FF2B5EF4-FFF2-40B4-BE49-F238E27FC236}">
                <a16:creationId xmlns:a16="http://schemas.microsoft.com/office/drawing/2014/main" id="{4FDC5E1C-E295-6C48-8B15-368F116EC5ED}"/>
              </a:ext>
            </a:extLst>
          </p:cNvPr>
          <p:cNvSpPr>
            <a:spLocks noGrp="1"/>
          </p:cNvSpPr>
          <p:nvPr>
            <p:ph idx="1"/>
          </p:nvPr>
        </p:nvSpPr>
        <p:spPr/>
        <p:txBody>
          <a:bodyPr>
            <a:normAutofit fontScale="92500" lnSpcReduction="10000"/>
          </a:bodyPr>
          <a:lstStyle/>
          <a:p>
            <a:pPr lvl="0"/>
            <a:r>
              <a:rPr lang="en-IN" b="1" dirty="0"/>
              <a:t>#!/bin/bash –</a:t>
            </a:r>
            <a:r>
              <a:rPr lang="en-IN" dirty="0"/>
              <a:t> It shows that the code will be a bash script</a:t>
            </a:r>
          </a:p>
          <a:p>
            <a:pPr lvl="0"/>
            <a:r>
              <a:rPr lang="en-IN" b="1" dirty="0" err="1"/>
              <a:t>var</a:t>
            </a:r>
            <a:r>
              <a:rPr lang="en-IN" dirty="0"/>
              <a:t>– We use it as a placeholder for a variable. It is important to distinguish it from $</a:t>
            </a:r>
            <a:r>
              <a:rPr lang="en-IN" dirty="0" err="1"/>
              <a:t>var</a:t>
            </a:r>
            <a:r>
              <a:rPr lang="en-IN" dirty="0"/>
              <a:t>, which refers to the individual value of the variable. </a:t>
            </a:r>
          </a:p>
          <a:p>
            <a:pPr lvl="0"/>
            <a:r>
              <a:rPr lang="en-IN" b="1" dirty="0"/>
              <a:t>in</a:t>
            </a:r>
            <a:r>
              <a:rPr lang="en-IN" dirty="0"/>
              <a:t> – It is used for separating the variable from the items which follow.</a:t>
            </a:r>
          </a:p>
          <a:p>
            <a:pPr lvl="0"/>
            <a:r>
              <a:rPr lang="en-IN" b="1" dirty="0"/>
              <a:t>0 1 2 3 4 5 6 7 8 9</a:t>
            </a:r>
            <a:r>
              <a:rPr lang="en-IN" dirty="0"/>
              <a:t> –  It refers to the items that the user wants to perform the instruction on.</a:t>
            </a:r>
          </a:p>
          <a:p>
            <a:pPr lvl="0"/>
            <a:r>
              <a:rPr lang="en-IN" b="1" dirty="0"/>
              <a:t>do </a:t>
            </a:r>
            <a:r>
              <a:rPr lang="en-IN" dirty="0"/>
              <a:t>– It is the keyword that will start the loops. It will execute the instruction n times, where n is the total number of items. In this example, the value of n is 9</a:t>
            </a:r>
          </a:p>
          <a:p>
            <a:pPr lvl="0"/>
            <a:r>
              <a:rPr lang="en-IN" b="1" dirty="0"/>
              <a:t>echo “$</a:t>
            </a:r>
            <a:r>
              <a:rPr lang="en-IN" b="1" dirty="0" err="1"/>
              <a:t>var</a:t>
            </a:r>
            <a:r>
              <a:rPr lang="en-IN" b="1" dirty="0"/>
              <a:t>”</a:t>
            </a:r>
            <a:r>
              <a:rPr lang="en-IN" dirty="0"/>
              <a:t> – It is the code which will get repeated n times. </a:t>
            </a:r>
          </a:p>
          <a:p>
            <a:pPr lvl="0"/>
            <a:r>
              <a:rPr lang="en-IN" b="1" dirty="0"/>
              <a:t>done</a:t>
            </a:r>
            <a:r>
              <a:rPr lang="en-IN" dirty="0"/>
              <a:t> –It will stop the loop</a:t>
            </a:r>
          </a:p>
          <a:p>
            <a:endParaRPr lang="en-US" dirty="0"/>
          </a:p>
        </p:txBody>
      </p:sp>
    </p:spTree>
    <p:extLst>
      <p:ext uri="{BB962C8B-B14F-4D97-AF65-F5344CB8AC3E}">
        <p14:creationId xmlns:p14="http://schemas.microsoft.com/office/powerpoint/2010/main" val="32731493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0</TotalTime>
  <Words>1499</Words>
  <PresentationFormat>Widescreen</PresentationFormat>
  <Paragraphs>195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Consolas</vt:lpstr>
      <vt:lpstr>Franklin Gothic Book</vt:lpstr>
      <vt:lpstr>Mangal</vt:lpstr>
      <vt:lpstr>Times New Roman</vt:lpstr>
      <vt:lpstr>Wingdings</vt:lpstr>
      <vt:lpstr>Crop</vt:lpstr>
      <vt:lpstr>Iteration basics</vt:lpstr>
      <vt:lpstr>What is Iteration?</vt:lpstr>
      <vt:lpstr>The FOR Loop</vt:lpstr>
      <vt:lpstr>The FOR loop Using Lists</vt:lpstr>
      <vt:lpstr>The FOR loop Using Ranges</vt:lpstr>
      <vt:lpstr>The FOR loop Using Ranges</vt:lpstr>
      <vt:lpstr>The FOR loop New C-style FOR loop </vt:lpstr>
      <vt:lpstr>The FOR loop A Simple Example</vt:lpstr>
      <vt:lpstr>The FOR loop A Simple Example - Explanation</vt:lpstr>
      <vt:lpstr>The FOR loop A Simple Example</vt:lpstr>
      <vt:lpstr>The WHILE loop</vt:lpstr>
      <vt:lpstr>The UNTIL loop How is it different from the WHILE loop?</vt:lpstr>
      <vt:lpstr>The WHILE loop Breaking out of a loop</vt:lpstr>
      <vt:lpstr>The WHILE loop Continuing to the next iteration</vt:lpstr>
      <vt:lpstr>The WHILE loop Infinite loop  </vt:lpstr>
      <vt:lpstr>The WHILE loop A Simple Example</vt:lpstr>
      <vt:lpstr>The WHILE loop A Simple Example - Explanation</vt:lpstr>
      <vt:lpstr>The WHILE loop A Simple Example</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dcterms:created xsi:type="dcterms:W3CDTF">2020-10-11T15:01:18Z</dcterms:created>
  <dcterms:modified xsi:type="dcterms:W3CDTF">2020-10-14T17:09:01Z</dcterms:modified>
</cp:coreProperties>
</file>