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6" r:id="rId11"/>
    <p:sldId id="267" r:id="rId12"/>
    <p:sldId id="268" r:id="rId13"/>
    <p:sldId id="274" r:id="rId14"/>
    <p:sldId id="275" r:id="rId15"/>
    <p:sldId id="264" r:id="rId16"/>
    <p:sldId id="265" r:id="rId17"/>
    <p:sldId id="272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8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3828-5618-3E4E-A502-56D9FFE94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functions in bash scripts</a:t>
            </a:r>
          </a:p>
        </p:txBody>
      </p:sp>
    </p:spTree>
    <p:extLst>
      <p:ext uri="{BB962C8B-B14F-4D97-AF65-F5344CB8AC3E}">
        <p14:creationId xmlns:p14="http://schemas.microsoft.com/office/powerpoint/2010/main" val="247783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8D60-D3F8-CC41-A242-0E4E4C8C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Return Values?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1221-5C82-704C-9841-5D56AB00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Bash function will return the exit status for the last command it executes, captured in the $? variable. </a:t>
            </a:r>
          </a:p>
          <a:p>
            <a:r>
              <a:rPr lang="en-IN" dirty="0"/>
              <a:t>All non-zero positive integers between the range 1-255 will indicate a failure, and zero will indicate a successful execution. </a:t>
            </a:r>
          </a:p>
          <a:p>
            <a:r>
              <a:rPr lang="en-IN" dirty="0"/>
              <a:t>However, users can put a return statement inside the script for altering the function's exit status.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E228-EEEF-B64B-858F-93427A69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and output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23A4F5-B56D-9F4F-8F8A-684676785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259" y="2707497"/>
            <a:ext cx="5327173" cy="22621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8084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#! /bin/bash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error_script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{Hello 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error_script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4182C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 "The return status of the error function is: $?"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C6573-B6C8-BD47-8D9C-5C229A2181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5781" y="3284009"/>
            <a:ext cx="6207685" cy="11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8AE2-C781-3244-9FE7-1D9D295D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Attribute Or Parameter?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87CD-51A6-394A-B458-39BDBF20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2" y="1981866"/>
            <a:ext cx="11413067" cy="4249601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Bash uses entities known as parameters to store values. It can either be a name, number, or unique character. </a:t>
            </a:r>
          </a:p>
          <a:p>
            <a:pPr algn="just"/>
            <a:r>
              <a:rPr lang="en-IN" dirty="0"/>
              <a:t>The parameter which is denoted by a name is also called a variable. </a:t>
            </a:r>
          </a:p>
          <a:p>
            <a:pPr algn="just"/>
            <a:r>
              <a:rPr lang="en-IN" dirty="0"/>
              <a:t>The variable includes a value and zero or more attributes. You can assign the attributes with the </a:t>
            </a:r>
            <a:r>
              <a:rPr lang="en-IN" dirty="0" err="1"/>
              <a:t>builtin</a:t>
            </a:r>
            <a:r>
              <a:rPr lang="en-IN" dirty="0"/>
              <a:t> declare command.</a:t>
            </a:r>
          </a:p>
          <a:p>
            <a:pPr algn="just"/>
            <a:r>
              <a:rPr lang="en-IN" dirty="0"/>
              <a:t>There are two types of parameters:</a:t>
            </a:r>
          </a:p>
          <a:p>
            <a:pPr lvl="1" algn="just"/>
            <a:r>
              <a:rPr lang="en-IN" dirty="0"/>
              <a:t>Positional parameters: Denoted by one or more digits, in addition to the single digit 0. You can assign positional parameters by invoking Shell's arguments and reassign them using the </a:t>
            </a:r>
            <a:r>
              <a:rPr lang="en-IN" dirty="0" err="1"/>
              <a:t>builtin</a:t>
            </a:r>
            <a:r>
              <a:rPr lang="en-IN" dirty="0"/>
              <a:t> set command. They  are the arguments given to the Bash script when it is invoked. They can range from $1 to $N. If N consists of more than one digit, you must enclose it in braces like ${N}.</a:t>
            </a:r>
          </a:p>
          <a:p>
            <a:pPr lvl="1" algn="just"/>
            <a:r>
              <a:rPr lang="en-IN" dirty="0"/>
              <a:t>Special parameters: Those which the Shell treats specially. ($*), ($@), ($#), ($?), ($$), etc are the examples of special parameters in Bash.</a:t>
            </a:r>
          </a:p>
          <a:p>
            <a:pPr lvl="1" algn="just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2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924C-0854-D64F-9D5D-BA7A018F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B8807-EEAC-0D46-BB86-8D3A7A8AC9D3}"/>
              </a:ext>
            </a:extLst>
          </p:cNvPr>
          <p:cNvSpPr txBox="1"/>
          <p:nvPr/>
        </p:nvSpPr>
        <p:spPr>
          <a:xfrm>
            <a:off x="4952694" y="2010648"/>
            <a:ext cx="610216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local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locvar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="Local variable"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echo -e "Value of the Local variable within the function"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echo $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locvar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glovar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="Global variable changed"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echo -e "Value of the Global variable within the function"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echo $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glovar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glovar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="Global variable"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echo -e "Value of the Global variable before calling function"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glovar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echo -e "Value of the Local variable before calling function"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locvar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echo -e "Value of the Global variable after calling function"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glovar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echo -e "Value of the Local variable after calling function"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locvar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B17C8F-68D7-8B46-808E-5BF51E84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13" y="2270501"/>
            <a:ext cx="3120421" cy="3450613"/>
          </a:xfrm>
        </p:spPr>
        <p:txBody>
          <a:bodyPr/>
          <a:lstStyle/>
          <a:p>
            <a:r>
              <a:rPr lang="en-US" dirty="0"/>
              <a:t>Global: </a:t>
            </a:r>
            <a:r>
              <a:rPr lang="en-IN" dirty="0"/>
              <a:t>Some variables which will be available throughout the script.</a:t>
            </a:r>
          </a:p>
          <a:p>
            <a:r>
              <a:rPr lang="en-IN" dirty="0"/>
              <a:t>Local: Only visible within the block of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6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5C78-E103-FD43-B814-E6D67E83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8069-6C0F-E64B-9E82-24A85ADB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0" y="2523068"/>
            <a:ext cx="5401733" cy="3450613"/>
          </a:xfrm>
        </p:spPr>
        <p:txBody>
          <a:bodyPr/>
          <a:lstStyle/>
          <a:p>
            <a:r>
              <a:rPr lang="en-US" dirty="0"/>
              <a:t>It is clear from the output that:</a:t>
            </a:r>
          </a:p>
          <a:p>
            <a:pPr lvl="1"/>
            <a:r>
              <a:rPr lang="en-IN" dirty="0"/>
              <a:t>Before and after calling the </a:t>
            </a:r>
            <a:r>
              <a:rPr lang="en-IN" dirty="0" err="1"/>
              <a:t>pprint</a:t>
            </a:r>
            <a:r>
              <a:rPr lang="en-IN" dirty="0"/>
              <a:t>() function, the local variables have only empty values. Its scope is limited to only within the function and it gets vanished outside the function. </a:t>
            </a:r>
          </a:p>
          <a:p>
            <a:pPr lvl="1"/>
            <a:r>
              <a:rPr lang="en-IN" dirty="0"/>
              <a:t>However, the global variable updates its value even after execution of the function.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D2484-8D7E-9349-BCD4-201B010C2A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048" y="2523068"/>
            <a:ext cx="6095417" cy="25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BD91-80FA-EE43-BCB4-A50C24FE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53B8-509B-384C-8533-6C7CEC98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It is the feature that will allow the user to call the function recursively. </a:t>
            </a:r>
          </a:p>
          <a:p>
            <a:r>
              <a:rPr lang="en-IN" dirty="0"/>
              <a:t>Recursion means the function will call itself to reach an answer. </a:t>
            </a:r>
          </a:p>
          <a:p>
            <a:r>
              <a:rPr lang="en-IN" dirty="0"/>
              <a:t>Mostly, there is a base value to which the recursive function iterates down. </a:t>
            </a:r>
          </a:p>
          <a:p>
            <a:r>
              <a:rPr lang="en-IN" dirty="0"/>
              <a:t>The classic example of recursion is calculating factorials. </a:t>
            </a:r>
          </a:p>
          <a:p>
            <a:r>
              <a:rPr lang="en-IN" dirty="0"/>
              <a:t>The factorial of 5 will be given as:</a:t>
            </a:r>
          </a:p>
          <a:p>
            <a:pPr marL="457200" lvl="1" indent="0">
              <a:buNone/>
            </a:pPr>
            <a:r>
              <a:rPr lang="en-IN" dirty="0"/>
              <a:t>5!= 5 * 4 * 3 * 2 *1 = 120</a:t>
            </a:r>
          </a:p>
          <a:p>
            <a:r>
              <a:rPr lang="en-IN" dirty="0"/>
              <a:t>We can reduce the above equation to the following format using recursion:</a:t>
            </a:r>
          </a:p>
          <a:p>
            <a:pPr marL="457200" lvl="1" indent="0">
              <a:buNone/>
            </a:pPr>
            <a:r>
              <a:rPr lang="en-IN" dirty="0"/>
              <a:t>x! = x * (x-1)!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7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C31D-7202-AC4D-9150-651AEE5B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2BD39EF-104D-AA48-9945-8047A42C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41" y="1758001"/>
            <a:ext cx="7327392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must define a base case to begin a recursive function. It becomes necessary for ending the chain of calls to the recursive function.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4182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factorial_num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function, we have defined the base case as follows: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[$1 –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1]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4182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 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next step is deriving the recursive case of the factorial function. As seen above, to find the factorial of a given positive number greater than 1, x, multiply it with the factorial of x-1.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factorial(x) = x * factorial(x-1)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 you can derive the recursive case of the script as: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14182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 </a:t>
            </a:r>
            <a:r>
              <a:rPr lang="en-US" altLang="en-US" sz="1600" dirty="0" err="1">
                <a:solidFill>
                  <a:srgbClr val="14182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14182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=$(( $1 - 1 ))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14182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 res=$(</a:t>
            </a:r>
            <a:r>
              <a:rPr lang="en-US" altLang="en-US" sz="1600" dirty="0" err="1">
                <a:solidFill>
                  <a:srgbClr val="14182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factorial_num</a:t>
            </a:r>
            <a:r>
              <a:rPr lang="en-US" altLang="en-US" sz="1600" dirty="0">
                <a:solidFill>
                  <a:srgbClr val="14182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lang="en-US" altLang="en-US" sz="1600" dirty="0" err="1">
                <a:solidFill>
                  <a:srgbClr val="14182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14182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14182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 $(( $res * $1 ))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4182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3AB672-86E7-BF4B-80FD-24299AC0CA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2036" y="2231427"/>
            <a:ext cx="5247860" cy="33701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factorial_num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 $1 -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 echo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 local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=$(( $1 - 1 ))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 res=$(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factorial_num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 $(( $res * $1 )) fi }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 -p "Enter a number: 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 factorial=$(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factorial_num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$input)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 "The factorial of $input is: $factorial"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9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08C5-9C67-5B44-9B61-7B933358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060F4-4215-1F46-B702-03F8C454E0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5576" y="2849218"/>
            <a:ext cx="9295280" cy="21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8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8EBE-0655-FA46-ACEC-E66D4083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Common Errors With Declaring And Using Functions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FFA8-D9DC-1142-85CB-5B6EDBA5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16" y="2032665"/>
            <a:ext cx="11379200" cy="345061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Bash does not need you to declare a variable. When you use a variable inside the script, it will create a variable automatically.  Although it is more convenient, it may lead to unfortunate consequences. An example is a spelling error that may create an extra variable you did not wish to create.</a:t>
            </a:r>
          </a:p>
          <a:p>
            <a:pPr algn="just"/>
            <a:r>
              <a:rPr lang="en-IN" dirty="0"/>
              <a:t>Other common errors include:</a:t>
            </a:r>
          </a:p>
          <a:p>
            <a:pPr lvl="1" algn="just"/>
            <a:r>
              <a:rPr lang="en-IN" dirty="0"/>
              <a:t>Not using the proper syntax to define a function.</a:t>
            </a:r>
          </a:p>
          <a:p>
            <a:pPr lvl="1" algn="just"/>
            <a:r>
              <a:rPr lang="en-IN" dirty="0"/>
              <a:t>The function call has a different function than the one you defined.</a:t>
            </a:r>
          </a:p>
          <a:p>
            <a:pPr lvl="1" algn="just"/>
            <a:r>
              <a:rPr lang="en-IN" dirty="0"/>
              <a:t>Other syntax errors like space between function name and {, case sensitivity, forgot to use “,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9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8D61-AC2A-074D-9347-C00E65CA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D1D9-21B6-7649-B20C-E1094C50D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has provided students with the basic knowledge about functions in Bash script.</a:t>
            </a:r>
          </a:p>
          <a:p>
            <a:r>
              <a:rPr lang="en-US" dirty="0"/>
              <a:t>We covered the definition of a function, different types of functions, syntax, how to call a function, what is recursion, attributes and parameters.</a:t>
            </a:r>
          </a:p>
          <a:p>
            <a:r>
              <a:rPr lang="en-US" dirty="0"/>
              <a:t>We also discussed some common mistakes which students can make when writing a program containing functions.</a:t>
            </a:r>
          </a:p>
          <a:p>
            <a:r>
              <a:rPr lang="en-US" dirty="0"/>
              <a:t>Thus, students have the requisite knowledge to start creating Bash scripts with functions. We will discuss the advanced examples on functions in the next chapter.</a:t>
            </a:r>
          </a:p>
        </p:txBody>
      </p:sp>
    </p:spTree>
    <p:extLst>
      <p:ext uri="{BB962C8B-B14F-4D97-AF65-F5344CB8AC3E}">
        <p14:creationId xmlns:p14="http://schemas.microsoft.com/office/powerpoint/2010/main" val="211061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8C13-4565-ED4D-9B60-C6F51E99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 Function?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9767-3930-2F48-BE99-44F73ACF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commands which users can call repeatedly is known as a Bash function. </a:t>
            </a:r>
          </a:p>
          <a:p>
            <a:r>
              <a:rPr lang="en-US" dirty="0"/>
              <a:t>The functions help in making a Bash script readable and avoid writing repetitive codes. </a:t>
            </a:r>
          </a:p>
          <a:p>
            <a:r>
              <a:rPr lang="en-US" dirty="0"/>
              <a:t>They can return a value in one of the following ways:</a:t>
            </a:r>
          </a:p>
          <a:p>
            <a:pPr lvl="1"/>
            <a:r>
              <a:rPr lang="en-US" dirty="0"/>
              <a:t>Change a single or multiple variable's states. </a:t>
            </a:r>
          </a:p>
          <a:p>
            <a:pPr lvl="1"/>
            <a:r>
              <a:rPr lang="en-US" dirty="0"/>
              <a:t>Make use of the exit command to end the script.</a:t>
            </a:r>
          </a:p>
          <a:p>
            <a:pPr lvl="1"/>
            <a:r>
              <a:rPr lang="en-US" dirty="0"/>
              <a:t>Can be used to update the contents of a file. </a:t>
            </a:r>
          </a:p>
          <a:p>
            <a:pPr lvl="1"/>
            <a:r>
              <a:rPr lang="en-US" dirty="0"/>
              <a:t>Can use the return command for ending the function, and the supplied value is returned to the calling section of the 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BE65-127B-0043-AD7C-E3CA24D4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Define A Function?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24C2-0AB4-3045-A04C-DE675999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The preferred and widely used format is the one that starts with a function name and then followed by a parenthesis.</a:t>
            </a:r>
          </a:p>
          <a:p>
            <a:pPr marL="457200" lvl="1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dirty="0"/>
              <a:t> Single line version of the above format is:</a:t>
            </a:r>
          </a:p>
          <a:p>
            <a:pPr marL="457200" lvl="1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() { commands;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77F2-56DE-0D45-BA11-0A110BB7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0801-91DB-0143-836D-EEA20038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The second format uses the reserved word “function” to start, and then it is followed by the function name.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commands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dirty="0"/>
              <a:t>Single line version of the above format is: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{ commands;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8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602A-88B5-334A-AF72-32B404F5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to note when 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99D2-7FB0-8542-9D4A-432C48B2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The commands inside the {} are also known as the body of the function. You must ensure to separate the curly braces from the body by using new lines or spaces.</a:t>
            </a:r>
          </a:p>
          <a:p>
            <a:pPr lvl="0"/>
            <a:r>
              <a:rPr lang="en-IN" dirty="0"/>
              <a:t>In Bash, if you define a function, it doesn't mean that it will get executed automatically. It would be best if you used the function name to invoke a function in Bash script. When you invoke a function, the body of the function will get executed.</a:t>
            </a:r>
          </a:p>
          <a:p>
            <a:pPr lvl="0"/>
            <a:r>
              <a:rPr lang="en-IN" dirty="0"/>
              <a:t>You must define the function before placing any calls to the function.</a:t>
            </a:r>
          </a:p>
          <a:p>
            <a:pPr lvl="0"/>
            <a:r>
              <a:rPr lang="en-IN" dirty="0"/>
              <a:t>The compacted function or the single line versions must have a semicolon after the function's last command.</a:t>
            </a:r>
          </a:p>
          <a:p>
            <a:pPr lvl="0"/>
            <a:r>
              <a:rPr lang="en-IN" dirty="0"/>
              <a:t>It is prudent to keep the function names descriptive, in line with the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2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F56D-B809-A54D-AD7B-624C120F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B7C5-C332-FC48-8903-AE47AE99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0" y="2439066"/>
            <a:ext cx="4966153" cy="265786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example_git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echo 'hello, this is GIT Bash!'</a:t>
            </a:r>
          </a:p>
          <a:p>
            <a:pPr marL="0" lv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example_git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575CF-0D03-5F4F-AFAE-E08DE7D6B511}"/>
              </a:ext>
            </a:extLst>
          </p:cNvPr>
          <p:cNvSpPr txBox="1"/>
          <p:nvPr/>
        </p:nvSpPr>
        <p:spPr>
          <a:xfrm>
            <a:off x="5198533" y="2185066"/>
            <a:ext cx="6858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In line 2, we will define the function by assigning it a name (</a:t>
            </a:r>
            <a:r>
              <a:rPr lang="en-IN" sz="2000" dirty="0" err="1"/>
              <a:t>example_git</a:t>
            </a:r>
            <a:r>
              <a:rPr lang="en-IN" sz="2000" dirty="0"/>
              <a:t>). The { will mark the beginning of the function’s body.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Line 3 represents the function body. It can contain multiple variable declarations, statements, and commands.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} in line number 4 is defining the end of the </a:t>
            </a:r>
            <a:r>
              <a:rPr lang="en-IN" sz="2000" dirty="0" err="1"/>
              <a:t>example_git</a:t>
            </a:r>
            <a:r>
              <a:rPr lang="en-IN" sz="2000" dirty="0"/>
              <a:t> function.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We are executing the function in line number 5. You can execute the function any number of times you want.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When you run the script, it will display the message 'hello, this is GIT Bash!’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952E-C978-434C-9072-17C70C3A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Built-In Functions And Shell Script Function Libraries.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7E90-CF1F-A34F-AAB9-1523B907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Bash allows you to create function files that will store all your functions. </a:t>
            </a:r>
          </a:p>
          <a:p>
            <a:r>
              <a:rPr lang="en-IN" dirty="0"/>
              <a:t>These function files are called function libraries. </a:t>
            </a:r>
          </a:p>
          <a:p>
            <a:r>
              <a:rPr lang="en-IN" dirty="0"/>
              <a:t>Then you can load all your functions into the Bash script. </a:t>
            </a:r>
          </a:p>
          <a:p>
            <a:r>
              <a:rPr lang="en-IN" dirty="0"/>
              <a:t>The syntax to load all functions is as follows: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. /path/to/your/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functions.sh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0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8EFD-0566-214B-AD49-6E81FB3C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B7ED-F246-0343-AE85-B9BA002E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You must define the function in the script before making any calls to the function.</a:t>
            </a:r>
          </a:p>
          <a:p>
            <a:pPr lvl="0"/>
            <a:r>
              <a:rPr lang="en-IN" dirty="0"/>
              <a:t>To invoke or call a function, type the function name.</a:t>
            </a:r>
          </a:p>
          <a:p>
            <a:r>
              <a:rPr lang="en-IN" dirty="0"/>
              <a:t>You can call or trigger a function in a Bash script by invoking its name in the script. </a:t>
            </a:r>
          </a:p>
          <a:p>
            <a:r>
              <a:rPr lang="en-IN" dirty="0"/>
              <a:t>Bash treats the function calls as a command.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6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CC8B-83F1-404B-9DA5-C56CBA52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showing how to call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3AF-E0A8-7248-9452-46169B62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930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example shows how to define and write a function called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tomrw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to display tomorrow’s date.</a:t>
            </a:r>
          </a:p>
          <a:p>
            <a:pPr marL="457200" lvl="1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tomrw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(){ date ++date=’1 day after’;} </a:t>
            </a:r>
          </a:p>
          <a:p>
            <a:r>
              <a:rPr lang="en-IN" dirty="0"/>
              <a:t>To call the function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tomrw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IN" dirty="0"/>
              <a:t>you will need to write:</a:t>
            </a:r>
          </a:p>
          <a:p>
            <a:pPr marL="457200" lvl="1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tomrw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IN" dirty="0"/>
              <a:t>Your program will look like this in the end: 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 </a:t>
            </a:r>
          </a:p>
          <a:p>
            <a:pPr marL="457200" lvl="1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tomrw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date ++date=’1 day after’;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tomrw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188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1706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Gill Sans MT</vt:lpstr>
      <vt:lpstr>Times New Roman</vt:lpstr>
      <vt:lpstr>Gallery</vt:lpstr>
      <vt:lpstr>Basics of functions in bash scripts</vt:lpstr>
      <vt:lpstr>What Is A Function? </vt:lpstr>
      <vt:lpstr>How To Define A Function? </vt:lpstr>
      <vt:lpstr>How to define a function?</vt:lpstr>
      <vt:lpstr>Key points to note when defining a function</vt:lpstr>
      <vt:lpstr>example of a function</vt:lpstr>
      <vt:lpstr>Built-In Functions And Shell Script Function Libraries. </vt:lpstr>
      <vt:lpstr>How to call a function?</vt:lpstr>
      <vt:lpstr>Example showing how to call a function</vt:lpstr>
      <vt:lpstr>How To Return Values? </vt:lpstr>
      <vt:lpstr>example and output</vt:lpstr>
      <vt:lpstr>What Is An Attribute Or Parameter? </vt:lpstr>
      <vt:lpstr>global and local variables</vt:lpstr>
      <vt:lpstr>global and local variables</vt:lpstr>
      <vt:lpstr>Recursion</vt:lpstr>
      <vt:lpstr>Recursion example</vt:lpstr>
      <vt:lpstr>output</vt:lpstr>
      <vt:lpstr>Common Errors With Declaring And Using Functions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2020-10-28T07:27:48Z</dcterms:created>
  <dcterms:modified xsi:type="dcterms:W3CDTF">2020-11-01T15:09:40Z</dcterms:modified>
</cp:coreProperties>
</file>