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59" r:id="rId1"/>
  </p:sldMasterIdLst>
  <p:notesMasterIdLst>
    <p:notesMasterId r:id="rId12"/>
  </p:notesMasterIdLst>
  <p:sldIdLst>
    <p:sldId id="260" r:id="rId2"/>
    <p:sldId id="263" r:id="rId3"/>
    <p:sldId id="279" r:id="rId4"/>
    <p:sldId id="280" r:id="rId5"/>
    <p:sldId id="281" r:id="rId6"/>
    <p:sldId id="282" r:id="rId7"/>
    <p:sldId id="290" r:id="rId8"/>
    <p:sldId id="283" r:id="rId9"/>
    <p:sldId id="289" r:id="rId10"/>
    <p:sldId id="28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C665F7-7DC4-41B0-AA51-11F101F072FA}">
  <a:tblStyle styleId="{99C665F7-7DC4-41B0-AA51-11F101F072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9"/>
  </p:normalViewPr>
  <p:slideViewPr>
    <p:cSldViewPr snapToGrid="0">
      <p:cViewPr varScale="1">
        <p:scale>
          <a:sx n="90" d="100"/>
          <a:sy n="90" d="100"/>
        </p:scale>
        <p:origin x="9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612951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69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2d17dbdf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2d17dbdf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236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36076" y="1348955"/>
            <a:ext cx="7688100" cy="1664700"/>
          </a:xfrm>
          <a:prstGeom prst="rect">
            <a:avLst/>
          </a:prstGeom>
        </p:spPr>
        <p:txBody>
          <a:bodyPr spcFirstLastPara="1" wrap="square" lIns="91425" tIns="91425" rIns="91425" bIns="91425" anchor="t" anchorCtr="0">
            <a:noAutofit/>
          </a:bodyPr>
          <a:lstStyle/>
          <a:p>
            <a:r>
              <a:rPr lang="en-US" dirty="0"/>
              <a:t>Computer Basics</a:t>
            </a:r>
            <a:endParaRPr dirty="0"/>
          </a:p>
        </p:txBody>
      </p:sp>
      <p:sp>
        <p:nvSpPr>
          <p:cNvPr id="87" name="Google Shape;87;p13"/>
          <p:cNvSpPr txBox="1">
            <a:spLocks noGrp="1"/>
          </p:cNvSpPr>
          <p:nvPr>
            <p:ph type="subTitle" idx="1"/>
          </p:nvPr>
        </p:nvSpPr>
        <p:spPr>
          <a:xfrm>
            <a:off x="729452" y="3284450"/>
            <a:ext cx="7688100" cy="541200"/>
          </a:xfrm>
          <a:prstGeom prst="rect">
            <a:avLst/>
          </a:prstGeom>
        </p:spPr>
        <p:txBody>
          <a:bodyPr spcFirstLastPara="1" wrap="square" lIns="91425" tIns="91425" rIns="91425" bIns="91425" anchor="t" anchorCtr="0">
            <a:noAutofit/>
          </a:bodyPr>
          <a:lstStyle/>
          <a:p>
            <a:pPr marL="0" lvl="0" indent="0"/>
            <a:r>
              <a:rPr lang="en-SG" b="1" dirty="0"/>
              <a:t>Chapter</a:t>
            </a:r>
            <a:r>
              <a:rPr lang="en-SG" b="1"/>
              <a:t>: 3</a:t>
            </a:r>
            <a:endParaRPr b="1" dirty="0"/>
          </a:p>
        </p:txBody>
      </p:sp>
    </p:spTree>
    <p:extLst>
      <p:ext uri="{BB962C8B-B14F-4D97-AF65-F5344CB8AC3E}">
        <p14:creationId xmlns:p14="http://schemas.microsoft.com/office/powerpoint/2010/main" val="152340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Hardware And Software</a:t>
            </a:r>
          </a:p>
        </p:txBody>
      </p:sp>
      <p:graphicFrame>
        <p:nvGraphicFramePr>
          <p:cNvPr id="4" name="Table 3"/>
          <p:cNvGraphicFramePr>
            <a:graphicFrameLocks noGrp="1"/>
          </p:cNvGraphicFramePr>
          <p:nvPr>
            <p:extLst>
              <p:ext uri="{D42A27DB-BD31-4B8C-83A1-F6EECF244321}">
                <p14:modId xmlns:p14="http://schemas.microsoft.com/office/powerpoint/2010/main" val="2093505714"/>
              </p:ext>
            </p:extLst>
          </p:nvPr>
        </p:nvGraphicFramePr>
        <p:xfrm>
          <a:off x="1260384" y="1853850"/>
          <a:ext cx="6626832" cy="3223580"/>
        </p:xfrm>
        <a:graphic>
          <a:graphicData uri="http://schemas.openxmlformats.org/drawingml/2006/table">
            <a:tbl>
              <a:tblPr firstRow="1" firstCol="1" bandRow="1">
                <a:tableStyleId>{99C665F7-7DC4-41B0-AA51-11F101F072FA}</a:tableStyleId>
              </a:tblPr>
              <a:tblGrid>
                <a:gridCol w="3313416">
                  <a:extLst>
                    <a:ext uri="{9D8B030D-6E8A-4147-A177-3AD203B41FA5}">
                      <a16:colId xmlns:a16="http://schemas.microsoft.com/office/drawing/2014/main" val="20000"/>
                    </a:ext>
                  </a:extLst>
                </a:gridCol>
                <a:gridCol w="3313416">
                  <a:extLst>
                    <a:ext uri="{9D8B030D-6E8A-4147-A177-3AD203B41FA5}">
                      <a16:colId xmlns:a16="http://schemas.microsoft.com/office/drawing/2014/main" val="20001"/>
                    </a:ext>
                  </a:extLst>
                </a:gridCol>
              </a:tblGrid>
              <a:tr h="0">
                <a:tc>
                  <a:txBody>
                    <a:bodyPr/>
                    <a:lstStyle/>
                    <a:p>
                      <a:pPr marL="0" marR="0" algn="ctr">
                        <a:lnSpc>
                          <a:spcPct val="150000"/>
                        </a:lnSpc>
                        <a:spcBef>
                          <a:spcPts val="0"/>
                        </a:spcBef>
                        <a:spcAft>
                          <a:spcPts val="0"/>
                        </a:spcAft>
                      </a:pPr>
                      <a:r>
                        <a:rPr lang="en-US" sz="1500" b="1" dirty="0">
                          <a:effectLst/>
                          <a:latin typeface="Times New Roman" panose="02020603050405020304" pitchFamily="18" charset="0"/>
                          <a:cs typeface="Times New Roman" panose="02020603050405020304" pitchFamily="18" charset="0"/>
                        </a:rPr>
                        <a:t>Hardware</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500" b="1" dirty="0">
                          <a:effectLst/>
                          <a:latin typeface="Times New Roman" panose="02020603050405020304" pitchFamily="18" charset="0"/>
                          <a:cs typeface="Times New Roman" panose="02020603050405020304" pitchFamily="18" charset="0"/>
                        </a:rPr>
                        <a:t>Software</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marL="0" marR="0">
                        <a:lnSpc>
                          <a:spcPct val="15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These are physical devices connected to the computer system.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These are programming codes installed in the computer's hard drive.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50000"/>
                        </a:lnSpc>
                        <a:spcBef>
                          <a:spcPts val="0"/>
                        </a:spcBef>
                        <a:spcAft>
                          <a:spcPts val="0"/>
                        </a:spcAft>
                      </a:pPr>
                      <a:r>
                        <a:rPr lang="en-US" sz="1500">
                          <a:effectLst/>
                          <a:latin typeface="Times New Roman" panose="02020603050405020304" pitchFamily="18" charset="0"/>
                          <a:cs typeface="Times New Roman" panose="02020603050405020304" pitchFamily="18" charset="0"/>
                        </a:rPr>
                        <a:t>These are tangible devices.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These are intangible and exist in the form of codes.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50000"/>
                        </a:lnSpc>
                        <a:spcBef>
                          <a:spcPts val="0"/>
                        </a:spcBef>
                        <a:spcAft>
                          <a:spcPts val="0"/>
                        </a:spcAft>
                      </a:pPr>
                      <a:r>
                        <a:rPr lang="en-US" sz="1500">
                          <a:effectLst/>
                          <a:latin typeface="Times New Roman" panose="02020603050405020304" pitchFamily="18" charset="0"/>
                          <a:cs typeface="Times New Roman" panose="02020603050405020304" pitchFamily="18" charset="0"/>
                        </a:rPr>
                        <a:t>Hardware is integral to a computer's smooth functioning.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The software adds to the basic functioning of a computer system.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marL="0" marR="0">
                        <a:lnSpc>
                          <a:spcPct val="150000"/>
                        </a:lnSpc>
                        <a:spcBef>
                          <a:spcPts val="0"/>
                        </a:spcBef>
                        <a:spcAft>
                          <a:spcPts val="0"/>
                        </a:spcAft>
                      </a:pPr>
                      <a:r>
                        <a:rPr lang="en-US" sz="1500">
                          <a:effectLst/>
                          <a:latin typeface="Times New Roman" panose="02020603050405020304" pitchFamily="18" charset="0"/>
                          <a:cs typeface="Times New Roman" panose="02020603050405020304" pitchFamily="18" charset="0"/>
                        </a:rPr>
                        <a:t>Examples - Monitor, mouse, and keyboard.</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Examples - operating system, internet browsers, or applications are examples of software.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2419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To Computer Basics</a:t>
            </a:r>
            <a:endParaRPr dirty="0"/>
          </a:p>
        </p:txBody>
      </p:sp>
      <p:sp>
        <p:nvSpPr>
          <p:cNvPr id="93" name="Google Shape;93;p14"/>
          <p:cNvSpPr txBox="1">
            <a:spLocks noGrp="1"/>
          </p:cNvSpPr>
          <p:nvPr>
            <p:ph type="body" idx="1"/>
          </p:nvPr>
        </p:nvSpPr>
        <p:spPr>
          <a:xfrm>
            <a:off x="729450" y="1902143"/>
            <a:ext cx="3904195" cy="2823538"/>
          </a:xfrm>
          <a:prstGeom prst="rect">
            <a:avLst/>
          </a:prstGeom>
        </p:spPr>
        <p:txBody>
          <a:bodyPr spcFirstLastPara="1" wrap="square" lIns="91425" tIns="91425" rIns="91425" bIns="91425" anchor="t" anchorCtr="0">
            <a:noAutofit/>
          </a:bodyPr>
          <a:lstStyle/>
          <a:p>
            <a:pPr lvl="0" indent="-336550">
              <a:buSzPts val="1700"/>
              <a:buFont typeface="Times New Roman"/>
              <a:buChar char="●"/>
            </a:pPr>
            <a:r>
              <a:rPr lang="en-US" sz="1500" dirty="0">
                <a:latin typeface="Times New Roman"/>
                <a:ea typeface="Times New Roman"/>
                <a:cs typeface="Times New Roman"/>
                <a:sym typeface="Times New Roman"/>
              </a:rPr>
              <a:t>Initial computers did basic calculations.</a:t>
            </a:r>
          </a:p>
          <a:p>
            <a:pPr lvl="0" indent="-336550">
              <a:buSzPts val="1700"/>
              <a:buFont typeface="Times New Roman"/>
              <a:buChar char="●"/>
            </a:pPr>
            <a:r>
              <a:rPr lang="en-US" sz="1500" dirty="0">
                <a:latin typeface="Times New Roman"/>
                <a:ea typeface="Times New Roman"/>
                <a:cs typeface="Times New Roman"/>
                <a:sym typeface="Times New Roman"/>
              </a:rPr>
              <a:t>Computers operate on binary numbers.</a:t>
            </a:r>
          </a:p>
          <a:p>
            <a:pPr lvl="0" indent="-336550">
              <a:buSzPts val="1700"/>
              <a:buFont typeface="Times New Roman"/>
              <a:buChar char="●"/>
            </a:pPr>
            <a:r>
              <a:rPr lang="en-US" sz="1500" dirty="0">
                <a:latin typeface="Times New Roman"/>
                <a:ea typeface="Times New Roman"/>
                <a:cs typeface="Times New Roman"/>
                <a:sym typeface="Times New Roman"/>
              </a:rPr>
              <a:t>Foundation is based on three steps:</a:t>
            </a:r>
          </a:p>
          <a:p>
            <a:pPr lvl="1" indent="-336550">
              <a:spcBef>
                <a:spcPts val="600"/>
              </a:spcBef>
              <a:buSzPts val="1700"/>
              <a:buFont typeface="Courier New" panose="02070309020205020404" pitchFamily="49" charset="0"/>
              <a:buChar char="o"/>
            </a:pPr>
            <a:r>
              <a:rPr lang="en-US" sz="1500" dirty="0">
                <a:latin typeface="Times New Roman"/>
                <a:ea typeface="Times New Roman"/>
                <a:cs typeface="Times New Roman"/>
                <a:sym typeface="Times New Roman"/>
              </a:rPr>
              <a:t>Input, signal fed to devices. </a:t>
            </a:r>
          </a:p>
          <a:p>
            <a:pPr lvl="1" indent="-336550">
              <a:spcBef>
                <a:spcPts val="600"/>
              </a:spcBef>
              <a:buSzPts val="1700"/>
              <a:buFont typeface="Courier New" panose="02070309020205020404" pitchFamily="49" charset="0"/>
              <a:buChar char="o"/>
            </a:pPr>
            <a:r>
              <a:rPr lang="en-US" sz="1500" dirty="0">
                <a:latin typeface="Times New Roman"/>
                <a:ea typeface="Times New Roman"/>
                <a:cs typeface="Times New Roman"/>
                <a:sym typeface="Times New Roman"/>
              </a:rPr>
              <a:t>Process within the CPU (Central Processing Unit).</a:t>
            </a:r>
          </a:p>
          <a:p>
            <a:pPr lvl="1" indent="-336550">
              <a:spcBef>
                <a:spcPts val="600"/>
              </a:spcBef>
              <a:buSzPts val="1700"/>
              <a:buFont typeface="Courier New" panose="02070309020205020404" pitchFamily="49" charset="0"/>
              <a:buChar char="o"/>
            </a:pPr>
            <a:r>
              <a:rPr lang="en-US" sz="1500" dirty="0">
                <a:latin typeface="Times New Roman"/>
                <a:ea typeface="Times New Roman"/>
                <a:cs typeface="Times New Roman"/>
                <a:sym typeface="Times New Roman"/>
              </a:rPr>
              <a:t>Output, result that comes after processing.</a:t>
            </a:r>
            <a:endParaRPr sz="1500"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297" y="1853850"/>
            <a:ext cx="4263608" cy="3197706"/>
          </a:xfrm>
          <a:prstGeom prst="rect">
            <a:avLst/>
          </a:prstGeom>
        </p:spPr>
      </p:pic>
    </p:spTree>
    <p:extLst>
      <p:ext uri="{BB962C8B-B14F-4D97-AF65-F5344CB8AC3E}">
        <p14:creationId xmlns:p14="http://schemas.microsoft.com/office/powerpoint/2010/main" val="304833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A Computer</a:t>
            </a:r>
          </a:p>
        </p:txBody>
      </p:sp>
      <p:sp>
        <p:nvSpPr>
          <p:cNvPr id="3" name="Text Placeholder 2"/>
          <p:cNvSpPr>
            <a:spLocks noGrp="1"/>
          </p:cNvSpPr>
          <p:nvPr>
            <p:ph type="body" idx="1"/>
          </p:nvPr>
        </p:nvSpPr>
        <p:spPr/>
        <p:txBody>
          <a:bodyPr/>
          <a:lstStyle/>
          <a:p>
            <a:r>
              <a:rPr lang="en-US" sz="1500" dirty="0">
                <a:latin typeface="Times New Roman" panose="02020603050405020304" pitchFamily="18" charset="0"/>
                <a:cs typeface="Times New Roman" panose="02020603050405020304" pitchFamily="18" charset="0"/>
              </a:rPr>
              <a:t>Input unit to feed data to computer through keyboard and mouse.</a:t>
            </a:r>
          </a:p>
          <a:p>
            <a:r>
              <a:rPr lang="en-US" sz="1500" dirty="0">
                <a:latin typeface="Times New Roman" panose="02020603050405020304" pitchFamily="18" charset="0"/>
                <a:cs typeface="Times New Roman" panose="02020603050405020304" pitchFamily="18" charset="0"/>
              </a:rPr>
              <a:t>Output unit like visual units to provide information to user.</a:t>
            </a:r>
          </a:p>
          <a:p>
            <a:r>
              <a:rPr lang="en-US" sz="1500" dirty="0">
                <a:latin typeface="Times New Roman" panose="02020603050405020304" pitchFamily="18" charset="0"/>
                <a:cs typeface="Times New Roman" panose="02020603050405020304" pitchFamily="18" charset="0"/>
              </a:rPr>
              <a:t>CU (Control Unit) for functioning of computer.</a:t>
            </a:r>
          </a:p>
          <a:p>
            <a:r>
              <a:rPr lang="en-US" sz="1500" dirty="0">
                <a:latin typeface="Times New Roman" panose="02020603050405020304" pitchFamily="18" charset="0"/>
                <a:cs typeface="Times New Roman" panose="02020603050405020304" pitchFamily="18" charset="0"/>
              </a:rPr>
              <a:t>ALU (Arithmetic Logic Unit) to regulate arithmetic and logical operations.</a:t>
            </a:r>
          </a:p>
          <a:p>
            <a:r>
              <a:rPr lang="en-US" sz="1500" dirty="0">
                <a:latin typeface="Times New Roman" panose="02020603050405020304" pitchFamily="18" charset="0"/>
                <a:cs typeface="Times New Roman" panose="02020603050405020304" pitchFamily="18" charset="0"/>
              </a:rPr>
              <a:t>Memory unit to store information.</a:t>
            </a:r>
          </a:p>
          <a:p>
            <a:r>
              <a:rPr lang="en-US" sz="1500" dirty="0">
                <a:latin typeface="Times New Roman" panose="02020603050405020304" pitchFamily="18" charset="0"/>
                <a:cs typeface="Times New Roman" panose="02020603050405020304" pitchFamily="18" charset="0"/>
              </a:rPr>
              <a:t>Two memory types; primary memory is main memory and secondary memory for additional storage.</a:t>
            </a:r>
          </a:p>
          <a:p>
            <a:r>
              <a:rPr lang="en-US" sz="1500" dirty="0">
                <a:latin typeface="Times New Roman" panose="02020603050405020304" pitchFamily="18" charset="0"/>
                <a:cs typeface="Times New Roman" panose="02020603050405020304" pitchFamily="18" charset="0"/>
              </a:rPr>
              <a:t>CPU (Central Processing Unit) is the main processor.</a:t>
            </a:r>
          </a:p>
          <a:p>
            <a:r>
              <a:rPr lang="en-US" sz="1500" dirty="0">
                <a:latin typeface="Times New Roman" panose="02020603050405020304" pitchFamily="18" charset="0"/>
                <a:cs typeface="Times New Roman" panose="02020603050405020304" pitchFamily="18" charset="0"/>
              </a:rPr>
              <a:t>CPU contains ALU, CU and memory.</a:t>
            </a:r>
          </a:p>
        </p:txBody>
      </p:sp>
    </p:spTree>
    <p:extLst>
      <p:ext uri="{BB962C8B-B14F-4D97-AF65-F5344CB8AC3E}">
        <p14:creationId xmlns:p14="http://schemas.microsoft.com/office/powerpoint/2010/main" val="113967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Devices: Input</a:t>
            </a:r>
          </a:p>
        </p:txBody>
      </p:sp>
      <p:graphicFrame>
        <p:nvGraphicFramePr>
          <p:cNvPr id="4" name="Table 3"/>
          <p:cNvGraphicFramePr>
            <a:graphicFrameLocks noGrp="1"/>
          </p:cNvGraphicFramePr>
          <p:nvPr>
            <p:extLst>
              <p:ext uri="{D42A27DB-BD31-4B8C-83A1-F6EECF244321}">
                <p14:modId xmlns:p14="http://schemas.microsoft.com/office/powerpoint/2010/main" val="1180548776"/>
              </p:ext>
            </p:extLst>
          </p:nvPr>
        </p:nvGraphicFramePr>
        <p:xfrm>
          <a:off x="164387" y="1853851"/>
          <a:ext cx="8770793" cy="3211309"/>
        </p:xfrm>
        <a:graphic>
          <a:graphicData uri="http://schemas.openxmlformats.org/drawingml/2006/table">
            <a:tbl>
              <a:tblPr firstRow="1" firstCol="1" bandRow="1">
                <a:tableStyleId>{99C665F7-7DC4-41B0-AA51-11F101F072FA}</a:tableStyleId>
              </a:tblPr>
              <a:tblGrid>
                <a:gridCol w="1260870">
                  <a:extLst>
                    <a:ext uri="{9D8B030D-6E8A-4147-A177-3AD203B41FA5}">
                      <a16:colId xmlns:a16="http://schemas.microsoft.com/office/drawing/2014/main" val="20000"/>
                    </a:ext>
                  </a:extLst>
                </a:gridCol>
                <a:gridCol w="7509923">
                  <a:extLst>
                    <a:ext uri="{9D8B030D-6E8A-4147-A177-3AD203B41FA5}">
                      <a16:colId xmlns:a16="http://schemas.microsoft.com/office/drawing/2014/main" val="20001"/>
                    </a:ext>
                  </a:extLst>
                </a:gridCol>
              </a:tblGrid>
              <a:tr h="637372">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MOUSE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The input device mouse is plugged into the CPU and functions as a direction indicator and operator that enables a user to select or deselect a file. It comes with two buttons (left and right) and a scroll wheel.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extLst>
                  <a:ext uri="{0D108BD9-81ED-4DB2-BD59-A6C34878D82A}">
                    <a16:rowId xmlns:a16="http://schemas.microsoft.com/office/drawing/2014/main" val="10000"/>
                  </a:ext>
                </a:extLst>
              </a:tr>
              <a:tr h="661821">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KEYBOARD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Designed in line with the olden typewriters, this input device comes with buttons (or keys) that contain all letters of the alphabet, numbers from 0 to 9, and an array of other special characters and operations.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extLst>
                  <a:ext uri="{0D108BD9-81ED-4DB2-BD59-A6C34878D82A}">
                    <a16:rowId xmlns:a16="http://schemas.microsoft.com/office/drawing/2014/main" val="10001"/>
                  </a:ext>
                </a:extLst>
              </a:tr>
              <a:tr h="637372">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MICROPHONE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The microphone is not an essential input device, but it can be used to capture audio signals by converting sound waves into electrical signals.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extLst>
                  <a:ext uri="{0D108BD9-81ED-4DB2-BD59-A6C34878D82A}">
                    <a16:rowId xmlns:a16="http://schemas.microsoft.com/office/drawing/2014/main" val="10002"/>
                  </a:ext>
                </a:extLst>
              </a:tr>
              <a:tr h="637372">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SCANNER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Scanners or image scanners are used to scan hard copies of documents or photographs and convert them to soft copies stored and viewed on a computer.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extLst>
                  <a:ext uri="{0D108BD9-81ED-4DB2-BD59-A6C34878D82A}">
                    <a16:rowId xmlns:a16="http://schemas.microsoft.com/office/drawing/2014/main" val="10003"/>
                  </a:ext>
                </a:extLst>
              </a:tr>
              <a:tr h="637372">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WEBCAM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Webcams came into the picture much later and can be used for clicking pictures, video conferencing, or recording.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3694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Devices: Output</a:t>
            </a:r>
          </a:p>
        </p:txBody>
      </p:sp>
      <p:graphicFrame>
        <p:nvGraphicFramePr>
          <p:cNvPr id="4" name="Table 3"/>
          <p:cNvGraphicFramePr>
            <a:graphicFrameLocks noGrp="1"/>
          </p:cNvGraphicFramePr>
          <p:nvPr>
            <p:extLst>
              <p:ext uri="{D42A27DB-BD31-4B8C-83A1-F6EECF244321}">
                <p14:modId xmlns:p14="http://schemas.microsoft.com/office/powerpoint/2010/main" val="3877189577"/>
              </p:ext>
            </p:extLst>
          </p:nvPr>
        </p:nvGraphicFramePr>
        <p:xfrm>
          <a:off x="503434" y="2066925"/>
          <a:ext cx="8383711" cy="2749099"/>
        </p:xfrm>
        <a:graphic>
          <a:graphicData uri="http://schemas.openxmlformats.org/drawingml/2006/table">
            <a:tbl>
              <a:tblPr firstRow="1" firstCol="1" bandRow="1">
                <a:tableStyleId>{99C665F7-7DC4-41B0-AA51-11F101F072FA}</a:tableStyleId>
              </a:tblPr>
              <a:tblGrid>
                <a:gridCol w="1171254">
                  <a:extLst>
                    <a:ext uri="{9D8B030D-6E8A-4147-A177-3AD203B41FA5}">
                      <a16:colId xmlns:a16="http://schemas.microsoft.com/office/drawing/2014/main" val="20000"/>
                    </a:ext>
                  </a:extLst>
                </a:gridCol>
                <a:gridCol w="7212457">
                  <a:extLst>
                    <a:ext uri="{9D8B030D-6E8A-4147-A177-3AD203B41FA5}">
                      <a16:colId xmlns:a16="http://schemas.microsoft.com/office/drawing/2014/main" val="20001"/>
                    </a:ext>
                  </a:extLst>
                </a:gridCol>
              </a:tblGrid>
              <a:tr h="1025596">
                <a:tc>
                  <a:txBody>
                    <a:bodyPr/>
                    <a:lstStyle/>
                    <a:p>
                      <a:pPr marL="0" marR="0" algn="ctr">
                        <a:lnSpc>
                          <a:spcPct val="15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MONITOR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tc>
                  <a:txBody>
                    <a:bodyPr/>
                    <a:lstStyle/>
                    <a:p>
                      <a:pPr marL="0" marR="0" algn="ctr">
                        <a:lnSpc>
                          <a:spcPct val="15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A computer system's main components and the best example of an output device. Although monitors these days come in LED or LCD variants, the first monitors were the boxed-shaped CRT ones.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extLst>
                  <a:ext uri="{0D108BD9-81ED-4DB2-BD59-A6C34878D82A}">
                    <a16:rowId xmlns:a16="http://schemas.microsoft.com/office/drawing/2014/main" val="10000"/>
                  </a:ext>
                </a:extLst>
              </a:tr>
              <a:tr h="1078787">
                <a:tc>
                  <a:txBody>
                    <a:bodyPr/>
                    <a:lstStyle/>
                    <a:p>
                      <a:pPr marL="0" marR="0" algn="ctr">
                        <a:lnSpc>
                          <a:spcPct val="15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PRINTER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tc>
                  <a:txBody>
                    <a:bodyPr/>
                    <a:lstStyle/>
                    <a:p>
                      <a:pPr marL="0" marR="0" algn="ctr">
                        <a:lnSpc>
                          <a:spcPct val="15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Printer is used to print documents or pictures stored on the computer unto paper, thus converting soft copies of files into hard copies. Printers are of different types, such as inkjet printer, laser printer, thermal printer, and today we have 3D printers as well.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extLst>
                  <a:ext uri="{0D108BD9-81ED-4DB2-BD59-A6C34878D82A}">
                    <a16:rowId xmlns:a16="http://schemas.microsoft.com/office/drawing/2014/main" val="10001"/>
                  </a:ext>
                </a:extLst>
              </a:tr>
              <a:tr h="536756">
                <a:tc>
                  <a:txBody>
                    <a:bodyPr/>
                    <a:lstStyle/>
                    <a:p>
                      <a:pPr marL="0" marR="0" algn="ctr">
                        <a:lnSpc>
                          <a:spcPct val="150000"/>
                        </a:lnSpc>
                        <a:spcBef>
                          <a:spcPts val="0"/>
                        </a:spcBef>
                        <a:spcAft>
                          <a:spcPts val="0"/>
                        </a:spcAft>
                      </a:pPr>
                      <a:r>
                        <a:rPr lang="en-US" sz="1500">
                          <a:effectLst/>
                          <a:latin typeface="Times New Roman" panose="02020603050405020304" pitchFamily="18" charset="0"/>
                          <a:cs typeface="Times New Roman" panose="02020603050405020304" pitchFamily="18" charset="0"/>
                        </a:rPr>
                        <a:t>SPEAKER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tc>
                  <a:txBody>
                    <a:bodyPr/>
                    <a:lstStyle/>
                    <a:p>
                      <a:pPr marL="0" marR="0" algn="ctr">
                        <a:lnSpc>
                          <a:spcPct val="15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Speakers come with computers and work as loudspeakers that convert audio signals into audible loud sounds that can be heard by the human ear.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70" marR="4067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5234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Input And Output Devices</a:t>
            </a:r>
          </a:p>
        </p:txBody>
      </p:sp>
      <p:graphicFrame>
        <p:nvGraphicFramePr>
          <p:cNvPr id="4" name="Table 3"/>
          <p:cNvGraphicFramePr>
            <a:graphicFrameLocks noGrp="1"/>
          </p:cNvGraphicFramePr>
          <p:nvPr>
            <p:extLst>
              <p:ext uri="{D42A27DB-BD31-4B8C-83A1-F6EECF244321}">
                <p14:modId xmlns:p14="http://schemas.microsoft.com/office/powerpoint/2010/main" val="2218610935"/>
              </p:ext>
            </p:extLst>
          </p:nvPr>
        </p:nvGraphicFramePr>
        <p:xfrm>
          <a:off x="1459701" y="2100738"/>
          <a:ext cx="6080760" cy="2642997"/>
        </p:xfrm>
        <a:graphic>
          <a:graphicData uri="http://schemas.openxmlformats.org/drawingml/2006/table">
            <a:tbl>
              <a:tblPr firstRow="1" firstCol="1" bandRow="1">
                <a:tableStyleId>{99C665F7-7DC4-41B0-AA51-11F101F072FA}</a:tableStyleId>
              </a:tblPr>
              <a:tblGrid>
                <a:gridCol w="3040380">
                  <a:extLst>
                    <a:ext uri="{9D8B030D-6E8A-4147-A177-3AD203B41FA5}">
                      <a16:colId xmlns:a16="http://schemas.microsoft.com/office/drawing/2014/main" val="20000"/>
                    </a:ext>
                  </a:extLst>
                </a:gridCol>
                <a:gridCol w="304038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Input Device</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Output Device</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Input devices take data from users.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Output devices display the processed data to users.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Input devices operate when operated upon by the user.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Output devices are independent of the direct application by the user.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These are slightly more complicated devices.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These are comparatively less complicated in structure.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Examples – Keyboard, Mouse, etc.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Examples – Monitor, Printer, etc.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7383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141918"/>
            <a:ext cx="7688700" cy="535200"/>
          </a:xfrm>
        </p:spPr>
        <p:txBody>
          <a:bodyPr/>
          <a:lstStyle/>
          <a:p>
            <a:r>
              <a:rPr lang="en-US" dirty="0"/>
              <a:t>Important Definitions</a:t>
            </a:r>
          </a:p>
        </p:txBody>
      </p:sp>
      <p:sp>
        <p:nvSpPr>
          <p:cNvPr id="3" name="Text Placeholder 2"/>
          <p:cNvSpPr>
            <a:spLocks noGrp="1"/>
          </p:cNvSpPr>
          <p:nvPr>
            <p:ph type="body" idx="1"/>
          </p:nvPr>
        </p:nvSpPr>
        <p:spPr>
          <a:xfrm>
            <a:off x="729450" y="1778050"/>
            <a:ext cx="7688700" cy="2261100"/>
          </a:xfrm>
        </p:spPr>
        <p:txBody>
          <a:bodyPr/>
          <a:lstStyle/>
          <a:p>
            <a:pPr marL="146050" indent="0">
              <a:buNone/>
            </a:pPr>
            <a:r>
              <a:rPr lang="en-US" sz="1500" b="1" i="1" u="sng" dirty="0">
                <a:latin typeface="Times New Roman" panose="02020603050405020304" pitchFamily="18" charset="0"/>
                <a:cs typeface="Times New Roman" panose="02020603050405020304" pitchFamily="18" charset="0"/>
              </a:rPr>
              <a:t>Hardware: </a:t>
            </a:r>
            <a:r>
              <a:rPr lang="en-US" sz="1500" dirty="0">
                <a:latin typeface="Times New Roman" panose="02020603050405020304" pitchFamily="18" charset="0"/>
                <a:cs typeface="Times New Roman" panose="02020603050405020304" pitchFamily="18" charset="0"/>
              </a:rPr>
              <a:t>Hardware consists of all tangible assets (physical assets) and can be classified as internal and external to a computer system.</a:t>
            </a:r>
          </a:p>
          <a:p>
            <a:pPr marL="146050" indent="0">
              <a:buNone/>
            </a:pPr>
            <a:endParaRPr lang="en-US" sz="1500" dirty="0">
              <a:latin typeface="Times New Roman" panose="02020603050405020304" pitchFamily="18" charset="0"/>
              <a:cs typeface="Times New Roman" panose="02020603050405020304" pitchFamily="18" charset="0"/>
            </a:endParaRPr>
          </a:p>
          <a:p>
            <a:pPr marL="146050" indent="0">
              <a:buNone/>
            </a:pPr>
            <a:r>
              <a:rPr lang="en-US" sz="1500" b="1" i="1" u="sng" dirty="0">
                <a:latin typeface="Times New Roman" panose="02020603050405020304" pitchFamily="18" charset="0"/>
                <a:cs typeface="Times New Roman" panose="02020603050405020304" pitchFamily="18" charset="0"/>
              </a:rPr>
              <a:t>Software:</a:t>
            </a:r>
            <a:r>
              <a:rPr lang="en-US" sz="1500" b="1" i="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A software can be defined as a set of instructions used to operate computers and execute specific tasks. A software contains coded information in digital form for processing.</a:t>
            </a:r>
          </a:p>
          <a:p>
            <a:pPr marL="146050" lvl="0" indent="0">
              <a:buNone/>
            </a:pPr>
            <a:endParaRPr lang="en-IN" sz="1500" b="1"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80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141918"/>
            <a:ext cx="7688700" cy="535200"/>
          </a:xfrm>
        </p:spPr>
        <p:txBody>
          <a:bodyPr/>
          <a:lstStyle/>
          <a:p>
            <a:r>
              <a:rPr lang="en-US" dirty="0"/>
              <a:t>Important Definitions</a:t>
            </a:r>
          </a:p>
        </p:txBody>
      </p:sp>
      <p:sp>
        <p:nvSpPr>
          <p:cNvPr id="3" name="Text Placeholder 2"/>
          <p:cNvSpPr>
            <a:spLocks noGrp="1"/>
          </p:cNvSpPr>
          <p:nvPr>
            <p:ph type="body" idx="1"/>
          </p:nvPr>
        </p:nvSpPr>
        <p:spPr>
          <a:xfrm>
            <a:off x="521981" y="1616686"/>
            <a:ext cx="8406865" cy="2261100"/>
          </a:xfrm>
        </p:spPr>
        <p:txBody>
          <a:bodyPr/>
          <a:lstStyle/>
          <a:p>
            <a:pPr marL="146050" indent="0">
              <a:buNone/>
            </a:pPr>
            <a:r>
              <a:rPr lang="en-IN" sz="1400" b="1" dirty="0">
                <a:latin typeface="Times New Roman" panose="02020603050405020304" pitchFamily="18" charset="0"/>
                <a:cs typeface="Times New Roman" panose="02020603050405020304" pitchFamily="18" charset="0"/>
              </a:rPr>
              <a:t>Types of Software:</a:t>
            </a:r>
            <a:endParaRPr lang="en-IN" sz="1400" dirty="0">
              <a:latin typeface="Times New Roman" panose="02020603050405020304" pitchFamily="18" charset="0"/>
              <a:cs typeface="Times New Roman" panose="02020603050405020304" pitchFamily="18" charset="0"/>
            </a:endParaRPr>
          </a:p>
          <a:p>
            <a:r>
              <a:rPr lang="en-IN" sz="1400" b="1" i="1" dirty="0">
                <a:latin typeface="Times New Roman" panose="02020603050405020304" pitchFamily="18" charset="0"/>
                <a:cs typeface="Times New Roman" panose="02020603050405020304" pitchFamily="18" charset="0"/>
              </a:rPr>
              <a:t>System software: </a:t>
            </a:r>
            <a:r>
              <a:rPr lang="en-IN" sz="1400" dirty="0">
                <a:latin typeface="Times New Roman" panose="02020603050405020304" pitchFamily="18" charset="0"/>
                <a:cs typeface="Times New Roman" panose="02020603050405020304" pitchFamily="18" charset="0"/>
              </a:rPr>
              <a:t>It includes software designed to manage the computer, and acts as a platform for developers to design applications. </a:t>
            </a:r>
          </a:p>
          <a:p>
            <a:endParaRPr lang="en-IN" sz="1400" dirty="0">
              <a:latin typeface="Times New Roman" panose="02020603050405020304" pitchFamily="18" charset="0"/>
              <a:cs typeface="Times New Roman" panose="02020603050405020304" pitchFamily="18" charset="0"/>
            </a:endParaRPr>
          </a:p>
          <a:p>
            <a:r>
              <a:rPr lang="en-IN" sz="1400" b="1" i="1" dirty="0">
                <a:latin typeface="Times New Roman" panose="02020603050405020304" pitchFamily="18" charset="0"/>
                <a:cs typeface="Times New Roman" panose="02020603050405020304" pitchFamily="18" charset="0"/>
              </a:rPr>
              <a:t>Application software:</a:t>
            </a:r>
            <a:r>
              <a:rPr lang="en-IN" sz="1400" i="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They help the user to perform tasks on the system like surfing the web, graphic designing, playing games, etc</a:t>
            </a:r>
          </a:p>
          <a:p>
            <a:endParaRPr lang="en-IN" sz="1400" dirty="0">
              <a:latin typeface="Times New Roman" panose="02020603050405020304" pitchFamily="18" charset="0"/>
              <a:cs typeface="Times New Roman" panose="02020603050405020304" pitchFamily="18" charset="0"/>
            </a:endParaRPr>
          </a:p>
          <a:p>
            <a:r>
              <a:rPr lang="en-IN" sz="1400" b="1" i="1" dirty="0">
                <a:latin typeface="Times New Roman" panose="02020603050405020304" pitchFamily="18" charset="0"/>
                <a:cs typeface="Times New Roman" panose="02020603050405020304" pitchFamily="18" charset="0"/>
              </a:rPr>
              <a:t>Utility software: </a:t>
            </a:r>
            <a:r>
              <a:rPr lang="en-IN" sz="1400" dirty="0">
                <a:latin typeface="Times New Roman" panose="02020603050405020304" pitchFamily="18" charset="0"/>
                <a:cs typeface="Times New Roman" panose="02020603050405020304" pitchFamily="18" charset="0"/>
              </a:rPr>
              <a:t>They are used for analysing and maintaining the computer. </a:t>
            </a:r>
          </a:p>
          <a:p>
            <a:endParaRPr lang="en-IN" sz="1400" dirty="0">
              <a:latin typeface="Times New Roman" panose="02020603050405020304" pitchFamily="18" charset="0"/>
              <a:cs typeface="Times New Roman" panose="02020603050405020304" pitchFamily="18" charset="0"/>
            </a:endParaRPr>
          </a:p>
          <a:p>
            <a:r>
              <a:rPr lang="en-IN" sz="1400" b="1" i="1" dirty="0">
                <a:latin typeface="Times New Roman" panose="02020603050405020304" pitchFamily="18" charset="0"/>
                <a:cs typeface="Times New Roman" panose="02020603050405020304" pitchFamily="18" charset="0"/>
              </a:rPr>
              <a:t>Free distribution software: </a:t>
            </a:r>
            <a:r>
              <a:rPr lang="en-IN" sz="1400" dirty="0">
                <a:latin typeface="Times New Roman" panose="02020603050405020304" pitchFamily="18" charset="0"/>
                <a:cs typeface="Times New Roman" panose="02020603050405020304" pitchFamily="18" charset="0"/>
              </a:rPr>
              <a:t>These software are available to the user without any cost. </a:t>
            </a:r>
          </a:p>
          <a:p>
            <a:endParaRPr lang="en-IN" sz="1400" dirty="0">
              <a:latin typeface="Times New Roman" panose="02020603050405020304" pitchFamily="18" charset="0"/>
              <a:cs typeface="Times New Roman" panose="02020603050405020304" pitchFamily="18" charset="0"/>
            </a:endParaRPr>
          </a:p>
          <a:p>
            <a:r>
              <a:rPr lang="en-IN" sz="1400" b="1" i="1" dirty="0">
                <a:latin typeface="Times New Roman" panose="02020603050405020304" pitchFamily="18" charset="0"/>
                <a:cs typeface="Times New Roman" panose="02020603050405020304" pitchFamily="18" charset="0"/>
              </a:rPr>
              <a:t>Commercial software: </a:t>
            </a:r>
            <a:r>
              <a:rPr lang="en-IN" sz="1400" dirty="0">
                <a:latin typeface="Times New Roman" panose="02020603050405020304" pitchFamily="18" charset="0"/>
                <a:cs typeface="Times New Roman" panose="02020603050405020304" pitchFamily="18" charset="0"/>
              </a:rPr>
              <a:t>Commercial or shareware software are also available for download free of cost but, they come with an inbuilt time limit. </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445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2290-5884-6B4D-B716-612BD4DA6E27}"/>
              </a:ext>
            </a:extLst>
          </p:cNvPr>
          <p:cNvSpPr>
            <a:spLocks noGrp="1"/>
          </p:cNvSpPr>
          <p:nvPr>
            <p:ph type="title"/>
          </p:nvPr>
        </p:nvSpPr>
        <p:spPr/>
        <p:txBody>
          <a:bodyPr/>
          <a:lstStyle/>
          <a:p>
            <a:r>
              <a:rPr lang="en-US" dirty="0"/>
              <a:t>Important Definitions</a:t>
            </a:r>
          </a:p>
        </p:txBody>
      </p:sp>
      <p:sp>
        <p:nvSpPr>
          <p:cNvPr id="3" name="Text Placeholder 2">
            <a:extLst>
              <a:ext uri="{FF2B5EF4-FFF2-40B4-BE49-F238E27FC236}">
                <a16:creationId xmlns:a16="http://schemas.microsoft.com/office/drawing/2014/main" id="{5F48FBEF-AE88-A643-AFF8-F579674FA6C1}"/>
              </a:ext>
            </a:extLst>
          </p:cNvPr>
          <p:cNvSpPr>
            <a:spLocks noGrp="1"/>
          </p:cNvSpPr>
          <p:nvPr>
            <p:ph type="body" idx="1"/>
          </p:nvPr>
        </p:nvSpPr>
        <p:spPr/>
        <p:txBody>
          <a:bodyPr/>
          <a:lstStyle/>
          <a:p>
            <a:r>
              <a:rPr lang="en-US" sz="1400" dirty="0">
                <a:latin typeface="Times New Roman" panose="02020603050405020304" pitchFamily="18" charset="0"/>
                <a:cs typeface="Times New Roman" panose="02020603050405020304" pitchFamily="18" charset="0"/>
              </a:rPr>
              <a:t>Motherboard facilitates communication across RAM, CPU and other components.</a:t>
            </a:r>
          </a:p>
          <a:p>
            <a:r>
              <a:rPr lang="en-US" sz="1400" dirty="0">
                <a:latin typeface="Times New Roman" panose="02020603050405020304" pitchFamily="18" charset="0"/>
                <a:cs typeface="Times New Roman" panose="02020603050405020304" pitchFamily="18" charset="0"/>
              </a:rPr>
              <a:t>RAM and ROM is integral part of primary memory.</a:t>
            </a:r>
          </a:p>
          <a:p>
            <a:r>
              <a:rPr lang="en-US" sz="1400" dirty="0">
                <a:latin typeface="Times New Roman" panose="02020603050405020304" pitchFamily="18" charset="0"/>
                <a:cs typeface="Times New Roman" panose="02020603050405020304" pitchFamily="18" charset="0"/>
              </a:rPr>
              <a:t>RAM (Random Access Memory) stores program for CPU.</a:t>
            </a:r>
          </a:p>
          <a:p>
            <a:r>
              <a:rPr lang="en-US" sz="1400" dirty="0">
                <a:latin typeface="Times New Roman" panose="02020603050405020304" pitchFamily="18" charset="0"/>
                <a:cs typeface="Times New Roman" panose="02020603050405020304" pitchFamily="18" charset="0"/>
              </a:rPr>
              <a:t>ROM (Read Only Memory) is permanent non-volatile memory.</a:t>
            </a:r>
          </a:p>
          <a:p>
            <a:r>
              <a:rPr lang="en-IN" sz="1500" dirty="0">
                <a:latin typeface="Times New Roman" panose="02020603050405020304" pitchFamily="18" charset="0"/>
                <a:cs typeface="Times New Roman" panose="02020603050405020304" pitchFamily="18" charset="0"/>
              </a:rPr>
              <a:t>Operating System (OS) is the interface between the computer and its user.</a:t>
            </a:r>
          </a:p>
          <a:p>
            <a:r>
              <a:rPr lang="en-IN" sz="1500" dirty="0">
                <a:latin typeface="Times New Roman" panose="02020603050405020304" pitchFamily="18" charset="0"/>
                <a:cs typeface="Times New Roman" panose="02020603050405020304" pitchFamily="18" charset="0"/>
              </a:rPr>
              <a:t>The 32-bit operating system can access only 4 GB RAM and the 64-bit system can handle any memory greater than 4 GB.</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80252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847</Words>
  <Application>Microsoft Office PowerPoint</Application>
  <PresentationFormat>On-screen Show (16:9)</PresentationFormat>
  <Paragraphs>80</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Courier New</vt:lpstr>
      <vt:lpstr>Lato</vt:lpstr>
      <vt:lpstr>Raleway</vt:lpstr>
      <vt:lpstr>Times New Roman</vt:lpstr>
      <vt:lpstr>Arial</vt:lpstr>
      <vt:lpstr>Streamline</vt:lpstr>
      <vt:lpstr>Computer Basics</vt:lpstr>
      <vt:lpstr>Introduction To Computer Basics</vt:lpstr>
      <vt:lpstr>Parts Of A Computer</vt:lpstr>
      <vt:lpstr>Types Of Devices: Input</vt:lpstr>
      <vt:lpstr>Types Of Devices: Output</vt:lpstr>
      <vt:lpstr>Difference Between Input And Output Devices</vt:lpstr>
      <vt:lpstr>Important Definitions</vt:lpstr>
      <vt:lpstr>Important Definitions</vt:lpstr>
      <vt:lpstr>Important Definitions</vt:lpstr>
      <vt:lpstr>Difference Between Hardware And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2020-09-08T04:15:52Z</dcterms:modified>
</cp:coreProperties>
</file>