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73" r:id="rId2"/>
    <p:sldId id="272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</p:sldIdLst>
  <p:sldSz cx="9144000" cy="5143500" type="screen16x9"/>
  <p:notesSz cx="6858000" cy="9144000"/>
  <p:embeddedFontLst>
    <p:embeddedFont>
      <p:font typeface="Lato" panose="020F0502020204030203" pitchFamily="34" charset="0"/>
      <p:regular r:id="rId21"/>
      <p:bold r:id="rId22"/>
      <p:italic r:id="rId23"/>
      <p:boldItalic r:id="rId24"/>
    </p:embeddedFont>
    <p:embeddedFont>
      <p:font typeface="Raleway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D8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9C665F7-7DC4-41B0-AA51-11F101F072FA}">
  <a:tblStyle styleId="{99C665F7-7DC4-41B0-AA51-11F101F072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09"/>
  </p:normalViewPr>
  <p:slideViewPr>
    <p:cSldViewPr snapToGrid="0">
      <p:cViewPr varScale="1">
        <p:scale>
          <a:sx n="95" d="100"/>
          <a:sy n="95" d="100"/>
        </p:scale>
        <p:origin x="84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129514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1125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Pseudocode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452" y="328445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informal way to create a rough draft or program outline.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87;p13">
            <a:extLst>
              <a:ext uri="{FF2B5EF4-FFF2-40B4-BE49-F238E27FC236}">
                <a16:creationId xmlns:a16="http://schemas.microsoft.com/office/drawing/2014/main" id="{54EF19A9-77F3-4D4F-B613-66D53768C054}"/>
              </a:ext>
            </a:extLst>
          </p:cNvPr>
          <p:cNvSpPr txBox="1">
            <a:spLocks/>
          </p:cNvSpPr>
          <p:nvPr/>
        </p:nvSpPr>
        <p:spPr>
          <a:xfrm>
            <a:off x="831610" y="382565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SG" b="1" dirty="0"/>
              <a:t>Chapter</a:t>
            </a:r>
            <a:r>
              <a:rPr lang="en-SG" b="1"/>
              <a:t>: 8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065535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FCBBE-0936-354A-809F-855AEF166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0C5CDD-5639-AB4F-BB50-1597D4C085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834" r="22692" b="12133"/>
          <a:stretch/>
        </p:blipFill>
        <p:spPr>
          <a:xfrm>
            <a:off x="1640567" y="1853850"/>
            <a:ext cx="5296261" cy="298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235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F525C-5142-D942-B821-7B53EABF5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IF-THEN-ELSE</a:t>
            </a:r>
            <a:br>
              <a:rPr lang="en-IN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A7018-D004-DC4A-B73B-D8562AED00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display a binary choice for a Boolean condition.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07C4A7-57B3-304E-B05A-D3A6158307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36043" r="24686" b="19080"/>
          <a:stretch/>
        </p:blipFill>
        <p:spPr>
          <a:xfrm>
            <a:off x="1850773" y="2673657"/>
            <a:ext cx="5159627" cy="230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453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A6D3B-F387-C441-9645-263435992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90C45-280E-8B47-A369-A034AFC17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1853850"/>
            <a:ext cx="7688700" cy="2261100"/>
          </a:xfrm>
        </p:spPr>
        <p:txBody>
          <a:bodyPr/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loop is a specialized construct .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for iterating a specific number of times, often called a "counting" loop.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A1CF231-3F90-0D40-BB7A-DF5CF5616E17}"/>
              </a:ext>
            </a:extLst>
          </p:cNvPr>
          <p:cNvSpPr/>
          <p:nvPr/>
        </p:nvSpPr>
        <p:spPr>
          <a:xfrm>
            <a:off x="1691014" y="2855934"/>
            <a:ext cx="5862181" cy="2134463"/>
          </a:xfrm>
          <a:prstGeom prst="roundRect">
            <a:avLst/>
          </a:prstGeom>
          <a:solidFill>
            <a:srgbClr val="C4D894"/>
          </a:solidFill>
          <a:ln>
            <a:solidFill>
              <a:schemeClr val="accent1"/>
            </a:solidFill>
          </a:ln>
          <a:effectLst>
            <a:outerShdw blurRad="40000" dist="23000" sx="1000" sy="1000" rotWithShape="0">
              <a:srgbClr val="000000"/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(&lt;iteration limits&gt;);</a:t>
            </a:r>
          </a:p>
          <a:p>
            <a:r>
              <a:rPr lang="en-IN" sz="28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&lt;sequence&gt;;</a:t>
            </a:r>
          </a:p>
          <a:p>
            <a:r>
              <a:rPr lang="en-IN" sz="28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ENDFOR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954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84E21-5614-924A-83D3-4500D968E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27111-EF97-0841-9DF0-52147E745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1853850"/>
            <a:ext cx="7688700" cy="2261100"/>
          </a:xfrm>
        </p:spPr>
        <p:txBody>
          <a:bodyPr/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specifies a loop which contains a condition at the top. 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will indicate the beginning of the loop .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ENDWHILE marks the ending of the loop.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C376C1-6A0C-1841-AFF2-EA26F8A9E7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674" r="17323" b="23167"/>
          <a:stretch/>
        </p:blipFill>
        <p:spPr>
          <a:xfrm>
            <a:off x="1577504" y="2820712"/>
            <a:ext cx="5664123" cy="232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319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8EB87-6462-6E4D-83E6-5DD28DF1E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REPEAT-UNTIL</a:t>
            </a:r>
            <a:br>
              <a:rPr lang="en-IN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406BD-B0C3-DA4C-8249-60CB8ED9C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1966140"/>
            <a:ext cx="7688700" cy="2261100"/>
          </a:xfrm>
        </p:spPr>
        <p:txBody>
          <a:bodyPr/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shares similarity with the WHILE loop .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the condition test is done at the end of the loop, not at the start. </a:t>
            </a:r>
          </a:p>
          <a:p>
            <a:pPr marL="146050" indent="0">
              <a:buNone/>
            </a:pPr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71D5425-836D-3C48-A72D-ACCE9962C482}"/>
              </a:ext>
            </a:extLst>
          </p:cNvPr>
          <p:cNvSpPr/>
          <p:nvPr/>
        </p:nvSpPr>
        <p:spPr>
          <a:xfrm>
            <a:off x="2159083" y="2855934"/>
            <a:ext cx="4742758" cy="2134463"/>
          </a:xfrm>
          <a:prstGeom prst="roundRect">
            <a:avLst/>
          </a:prstGeom>
          <a:solidFill>
            <a:srgbClr val="C4D894"/>
          </a:solidFill>
          <a:ln>
            <a:solidFill>
              <a:schemeClr val="accent1"/>
            </a:solidFill>
          </a:ln>
          <a:effectLst>
            <a:outerShdw blurRad="40000" dist="23000" sx="1000" sy="1000" rotWithShape="0">
              <a:srgbClr val="000000"/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REPEAT;</a:t>
            </a:r>
          </a:p>
          <a:p>
            <a:r>
              <a:rPr lang="en-IN" sz="28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&lt;sequence&gt;;</a:t>
            </a:r>
          </a:p>
          <a:p>
            <a:r>
              <a:rPr lang="en-IN" sz="28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UNTIL (&lt;condition&gt;)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511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9A44B-9771-094D-A8CB-FC088E3F6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CASE</a:t>
            </a:r>
            <a:br>
              <a:rPr lang="en-IN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F04F9-ACD4-1B42-B5ED-2950F4CA0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1853850"/>
            <a:ext cx="7688700" cy="2261100"/>
          </a:xfrm>
        </p:spPr>
        <p:txBody>
          <a:bodyPr/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represents a multiway branch based on mutually exclusive conditions.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368DB4E-C636-D34E-BD8E-2E7A1E87E082}"/>
              </a:ext>
            </a:extLst>
          </p:cNvPr>
          <p:cNvSpPr/>
          <p:nvPr/>
        </p:nvSpPr>
        <p:spPr>
          <a:xfrm>
            <a:off x="1068081" y="2406794"/>
            <a:ext cx="7046258" cy="2706067"/>
          </a:xfrm>
          <a:prstGeom prst="roundRect">
            <a:avLst/>
          </a:prstGeom>
          <a:solidFill>
            <a:srgbClr val="C4D894"/>
          </a:solidFill>
          <a:ln>
            <a:solidFill>
              <a:schemeClr val="accent1"/>
            </a:solidFill>
          </a:ln>
          <a:effectLst>
            <a:outerShdw blurRad="40000" dist="23000" sx="1000" sy="1000" rotWithShape="0">
              <a:srgbClr val="000000"/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&lt;expression&gt; OF</a:t>
            </a:r>
          </a:p>
          <a:p>
            <a:r>
              <a:rPr lang="en-IN" sz="2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(&lt;condition 1&gt;) series 1; </a:t>
            </a:r>
          </a:p>
          <a:p>
            <a:r>
              <a:rPr lang="en-IN" sz="2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(&lt; condition 2&gt;) series 2; </a:t>
            </a:r>
            <a:br>
              <a:rPr lang="en-IN" sz="2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2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... (&lt;condition n&gt;) series n; </a:t>
            </a:r>
          </a:p>
          <a:p>
            <a:r>
              <a:rPr lang="en-IN" sz="2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ENDCASE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854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C515-2BAA-BF45-971A-8FE4D9755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NESTED CONSTRUCTS</a:t>
            </a:r>
            <a:br>
              <a:rPr lang="en-IN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FB493-CE61-2A4A-91A0-C421C17DB1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used to embed constructs within each other by using indenting in a pseudocode.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must indent the nested constructs from the surrounding constructs.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381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47F78-E262-574C-8D63-CBCE3E989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NESTED CONSTRUCT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A9710A3-FE8C-DA47-AB12-AD83E515E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493" y="322867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1112F22-7CAA-8944-9E01-D2D9393CC679}"/>
              </a:ext>
            </a:extLst>
          </p:cNvPr>
          <p:cNvSpPr/>
          <p:nvPr/>
        </p:nvSpPr>
        <p:spPr>
          <a:xfrm>
            <a:off x="1759475" y="2060307"/>
            <a:ext cx="5628650" cy="2706067"/>
          </a:xfrm>
          <a:prstGeom prst="roundRect">
            <a:avLst/>
          </a:prstGeom>
          <a:solidFill>
            <a:srgbClr val="C4D894"/>
          </a:solidFill>
          <a:ln>
            <a:solidFill>
              <a:schemeClr val="accent1"/>
            </a:solidFill>
          </a:ln>
          <a:effectLst>
            <a:outerShdw blurRad="40000" dist="23000" sx="1000" sy="1000" rotWithShape="0">
              <a:srgbClr val="000000"/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940BFDCD-8B82-5440-91A7-4AF944757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9008" y="2215245"/>
            <a:ext cx="538160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 total to zero 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REPEAT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READ Temperature 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IF Temperature &gt; Freezing THEN 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INCREMENT total 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END IF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UNTIL Temperature &lt; zero 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 total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327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DAA17-DA21-514E-9504-DD3CEA6A8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Words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3E3F8-B37E-3640-B630-76E0147A98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Pseudocode refers to an informal way to write a program. 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cannot classify it as a computer program because it represents the program algorithm in a simplistic and natural language. 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you write it in simple English language, there is no strict syntax of writing a Pseudocode like other programming languages.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six structured programming constructs in pseudocode.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461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0062C-FF39-174E-9008-21CBB874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9BAEC-E20A-F649-A60C-488147DCE9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Pseudocode is an informal representation of the actual code.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pre-defined syntax for pseudocode.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Pseudocode helps users pen down brilliant ideas without worrying about the syntax.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can comfortably communicate the ideas and concepts with a Pseudocode, while working on different programming languages.</a:t>
            </a:r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869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74DA5-6320-F742-B997-FC7C0493E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Representation of Flowchart in Pseudocode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88A508-854E-7E48-94EB-C70267C27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995" y="2285292"/>
            <a:ext cx="2936362" cy="285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773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3216D-A4C8-184D-864F-7B1877D01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– Algorithm and Pseudocode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1844D-5660-CB47-9BEF-79B643FAB5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pseudocode is a way to write an algorithm, an algorithm defines the step-by-step procedure for solving a problem.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cannot classify pseudocode as a computer program because it represents the program algorithm in a simplistic and natural language.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algorithm consists of a fixed set of instructions, where each instruction gets executed in a finite amount of time.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712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D437E-1E29-7B4B-A15A-A7FE22769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– Algorithm and Pseudocode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70BF3B1-02CF-BC4A-8A4C-6F7DBE1D53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973704"/>
              </p:ext>
            </p:extLst>
          </p:nvPr>
        </p:nvGraphicFramePr>
        <p:xfrm>
          <a:off x="1519645" y="2189875"/>
          <a:ext cx="6108310" cy="2656840"/>
        </p:xfrm>
        <a:graphic>
          <a:graphicData uri="http://schemas.openxmlformats.org/drawingml/2006/table">
            <a:tbl>
              <a:tblPr firstRow="1" bandRow="1">
                <a:tableStyleId>{99C665F7-7DC4-41B0-AA51-11F101F072FA}</a:tableStyleId>
              </a:tblPr>
              <a:tblGrid>
                <a:gridCol w="3060310">
                  <a:extLst>
                    <a:ext uri="{9D8B030D-6E8A-4147-A177-3AD203B41FA5}">
                      <a16:colId xmlns:a16="http://schemas.microsoft.com/office/drawing/2014/main" val="141863595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8259993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Pseudocode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317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 the number of hours worked.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 the hourly pay rate.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Multiply the number of hours worked by hourly pay rate.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 the result of the calculation performed in step 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Display “Enter number of hours”</a:t>
                      </a:r>
                    </a:p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Input Hours</a:t>
                      </a:r>
                    </a:p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 Display “Enter hourly pay rate”</a:t>
                      </a:r>
                    </a:p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 Input payrate</a:t>
                      </a:r>
                    </a:p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Set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grossPay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=hours*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payRate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 Display “The gross pay is”,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grossPay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3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4630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AED66-738F-3540-AFD2-6B86CE163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Pseudocode?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E9739-5F32-874B-A434-0BE66D94DE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88950" indent="-34290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Arrange the sequence of tasks you want to complete.</a:t>
            </a:r>
          </a:p>
          <a:p>
            <a:pPr marL="488950" indent="-342900">
              <a:buFont typeface="+mj-lt"/>
              <a:buAutoNum type="arabi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a statement that establishes the primary goal.</a:t>
            </a:r>
          </a:p>
          <a:p>
            <a:pPr marL="488950" indent="-342900">
              <a:buFont typeface="+mj-lt"/>
              <a:buAutoNum type="arabi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Indent the IF-ELSE, FOR and WHILE  loops in the pseudocode.</a:t>
            </a:r>
          </a:p>
          <a:p>
            <a:pPr marL="488950" indent="-342900">
              <a:buFont typeface="+mj-lt"/>
              <a:buAutoNum type="arabi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 standard naming conventions.</a:t>
            </a:r>
          </a:p>
          <a:p>
            <a:pPr marL="488950" indent="-342900">
              <a:buFont typeface="+mj-lt"/>
              <a:buAutoNum type="arabi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in mind the common sentence casings  like a lower case for variables, upper case for constants, and CamelCase for methods. </a:t>
            </a:r>
          </a:p>
          <a:p>
            <a:pPr marL="488950" indent="-342900">
              <a:buFont typeface="+mj-lt"/>
              <a:buAutoNum type="arabi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making the pseudocode abstract.</a:t>
            </a:r>
          </a:p>
          <a:p>
            <a:pPr marL="48895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208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59E6C-64AF-CE41-8217-A09F92303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Pseudocode?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554BE-49F0-FA45-8571-BCBB452A51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88950" indent="-342900">
              <a:buFont typeface="+mj-lt"/>
              <a:buAutoNum type="arabicPeriod" startAt="7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‘IF-THEN,’ ‘WHILE,’ ‘CASES,’ ‘FOR' the way you would use them in programming.</a:t>
            </a:r>
          </a:p>
          <a:p>
            <a:pPr marL="488950" indent="-342900">
              <a:buFont typeface="+mj-lt"/>
              <a:buAutoNum type="arabicPeriod" startAt="7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 incorporate too much technical jargon in a pseudocode. </a:t>
            </a:r>
          </a:p>
          <a:p>
            <a:pPr marL="488950" indent="-342900">
              <a:buFont typeface="+mj-lt"/>
              <a:buAutoNum type="arabicPeriod" startAt="7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Recheck all the sections to see if they are complete and clear to understand, after you have finished writing the pseudocode.</a:t>
            </a:r>
          </a:p>
          <a:p>
            <a:pPr marL="488950" indent="-342900">
              <a:buFont typeface="+mj-lt"/>
              <a:buAutoNum type="arabicPeriod" startAt="7"/>
            </a:pPr>
            <a:endParaRPr lang="en-US" dirty="0"/>
          </a:p>
          <a:p>
            <a:pPr marL="488950" indent="-342900">
              <a:buFont typeface="+mj-lt"/>
              <a:buAutoNum type="arabicPeriod" startAt="7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640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6B7B0-C479-BF47-AF5D-9AA1EB297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Branches, Conditions, And Decisions Using Pseudocode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2DA76-8216-E848-ACDB-031F94D82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2236530"/>
            <a:ext cx="7688700" cy="2261100"/>
          </a:xfrm>
        </p:spPr>
        <p:txBody>
          <a:bodyPr/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six structured programming constructs in pseudocode. These are </a:t>
            </a:r>
          </a:p>
          <a:p>
            <a:pPr marL="488950" indent="-342900">
              <a:buFont typeface="+mj-lt"/>
              <a:buAutoNum type="arabi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</a:t>
            </a:r>
          </a:p>
          <a:p>
            <a:pPr marL="488950" indent="-342900">
              <a:buFont typeface="+mj-lt"/>
              <a:buAutoNum type="arabi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IF-THEN-ELSE</a:t>
            </a:r>
          </a:p>
          <a:p>
            <a:pPr marL="488950" indent="-342900">
              <a:buFont typeface="+mj-lt"/>
              <a:buAutoNum type="arabi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</a:p>
          <a:p>
            <a:pPr marL="488950" indent="-342900">
              <a:buFont typeface="+mj-lt"/>
              <a:buAutoNum type="arabi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</a:p>
          <a:p>
            <a:pPr marL="488950" indent="-342900">
              <a:buFont typeface="+mj-lt"/>
              <a:buAutoNum type="arabi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REPEAT-UNTIL</a:t>
            </a:r>
          </a:p>
          <a:p>
            <a:pPr marL="488950" indent="-342900">
              <a:buFont typeface="+mj-lt"/>
              <a:buAutoNum type="arabi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CASE.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025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AFDBF-42FB-5445-AF2C-F8D1076AC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8935F-BEF9-D44C-8987-7A21302FE1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Indicate sequential control by writing an action after the other .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step is in-line with itself.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step is aligned with the same indent. 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order of performing the actions in the sequence (top to bottom) in which they are written.</a:t>
            </a:r>
          </a:p>
          <a:p>
            <a:pPr marL="146050" indent="0">
              <a:buNone/>
            </a:pP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03380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730</Words>
  <Application>Microsoft Office PowerPoint</Application>
  <PresentationFormat>On-screen Show (16:9)</PresentationFormat>
  <Paragraphs>87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Courier New</vt:lpstr>
      <vt:lpstr>Lato</vt:lpstr>
      <vt:lpstr>Raleway</vt:lpstr>
      <vt:lpstr>Times New Roman</vt:lpstr>
      <vt:lpstr>Arial</vt:lpstr>
      <vt:lpstr>Streamline</vt:lpstr>
      <vt:lpstr>Pseudocode</vt:lpstr>
      <vt:lpstr>Pseudocode</vt:lpstr>
      <vt:lpstr>A Simple Representation of Flowchart in Pseudocode</vt:lpstr>
      <vt:lpstr>Difference – Algorithm and Pseudocode</vt:lpstr>
      <vt:lpstr>Difference – Algorithm and Pseudocode</vt:lpstr>
      <vt:lpstr>How To Write Pseudocode?</vt:lpstr>
      <vt:lpstr>How To Write Pseudocode?</vt:lpstr>
      <vt:lpstr>Branches, Conditions, And Decisions Using Pseudocode </vt:lpstr>
      <vt:lpstr>SEQUENCE</vt:lpstr>
      <vt:lpstr>SEQUENCE</vt:lpstr>
      <vt:lpstr>IF-THEN-ELSE </vt:lpstr>
      <vt:lpstr>FOR</vt:lpstr>
      <vt:lpstr>WHILE</vt:lpstr>
      <vt:lpstr>REPEAT-UNTIL </vt:lpstr>
      <vt:lpstr>CASE </vt:lpstr>
      <vt:lpstr>NESTED CONSTRUCTS </vt:lpstr>
      <vt:lpstr>Example of a NESTED CONSTRUCT</vt:lpstr>
      <vt:lpstr>Final Words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modified xsi:type="dcterms:W3CDTF">2020-09-08T05:50:10Z</dcterms:modified>
</cp:coreProperties>
</file>