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7" r:id="rId4"/>
    <p:sldId id="258" r:id="rId5"/>
    <p:sldId id="259" r:id="rId6"/>
    <p:sldId id="260" r:id="rId7"/>
    <p:sldId id="271" r:id="rId8"/>
    <p:sldId id="261" r:id="rId9"/>
    <p:sldId id="276" r:id="rId10"/>
    <p:sldId id="273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06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d17dbdf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d17dbdf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9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d17dbdf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d17dbdf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467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d17dbdf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d17dbdf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05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d17dbdf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d17dbdf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70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d17dbdf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d17dbdf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20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d17dbdf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d17dbdf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65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d17dbdf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d17dbdf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92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2d17dbdf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2d17dbdf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8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2d17dbdf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2d17dbdf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1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d17dbdf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d17dbdf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3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2d17dbdf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2d17dbdf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54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2d17dbdf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2d17dbdf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6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d17dbdf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d17dbdf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7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36076" y="134895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Number System - Binary, Hex Numbers, ASCII Code, And Conversions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Learning Modern Number Systems The Easy Way…</a:t>
            </a:r>
            <a:endParaRPr dirty="0"/>
          </a:p>
        </p:txBody>
      </p:sp>
      <p:sp>
        <p:nvSpPr>
          <p:cNvPr id="4" name="Google Shape;87;p13">
            <a:extLst>
              <a:ext uri="{FF2B5EF4-FFF2-40B4-BE49-F238E27FC236}">
                <a16:creationId xmlns:a16="http://schemas.microsoft.com/office/drawing/2014/main" id="{248DC647-F426-4905-8C45-0C8548B0D094}"/>
              </a:ext>
            </a:extLst>
          </p:cNvPr>
          <p:cNvSpPr txBox="1">
            <a:spLocks/>
          </p:cNvSpPr>
          <p:nvPr/>
        </p:nvSpPr>
        <p:spPr>
          <a:xfrm>
            <a:off x="851707" y="382584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SG" b="1" dirty="0"/>
              <a:t>Chapter</a:t>
            </a:r>
            <a:r>
              <a:rPr lang="en-SG" b="1"/>
              <a:t>: 9</a:t>
            </a:r>
            <a:endParaRPr lang="en-SG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Bacon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69243"/>
            <a:ext cx="3620120" cy="294269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Predecessor of ASCII code.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Francis Bacon.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Formed in 1626.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bilateral steganography.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combination of a and b only.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30" y="667821"/>
            <a:ext cx="4345969" cy="44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6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Conversions?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65859"/>
            <a:ext cx="76887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Conversions required for compatibility in different platforms.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automatic numbering system conversion possible.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conversions are: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hex number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number to binary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ASCII 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number to ASCII 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to binary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to hex number</a:t>
            </a:r>
          </a:p>
        </p:txBody>
      </p:sp>
    </p:spTree>
    <p:extLst>
      <p:ext uri="{BB962C8B-B14F-4D97-AF65-F5344CB8AC3E}">
        <p14:creationId xmlns:p14="http://schemas.microsoft.com/office/powerpoint/2010/main" val="270543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Hex Conversion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7650" y="2091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rightmost side, divide binary in group of four bits.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spaces assigned zeros at left side.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numbers written for each group.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all digits for final hexadecimal.</a:t>
            </a:r>
          </a:p>
          <a:p>
            <a:pPr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100010100101 in binary is 8A5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To Binary Conversion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binary equivalent of each hexadecimal.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binary should be group of 4 bits.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zeros at least significant positions.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the digits.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will be binary.</a:t>
            </a:r>
          </a:p>
          <a:p>
            <a:pPr lvl="0" indent="-323850">
              <a:buSzPts val="15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3AB2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0011101010110010 in binary.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ASCII Code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first, validate binary digits.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binary before processing.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binary into octets.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octet with decimals.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ASCII table, replace decimals with ASCII code.</a:t>
            </a:r>
          </a:p>
          <a:p>
            <a:pPr lvl="0" indent="-323850">
              <a:buSzPts val="15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010000010100001001000011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ABC in ASCII.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To ASCII Code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hex numbers.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into pairs.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blanks with zeros in right side.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table, assign ASCII code to each hexadecimal.</a:t>
            </a:r>
          </a:p>
          <a:p>
            <a:pPr lvl="0" indent="-323850">
              <a:buSzPts val="15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52696368 is Rich in ASCII code.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To Binary Number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one character at a time.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decimal value for character using  table.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decimal to binary.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last character is converted.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all binary numbers.</a:t>
            </a:r>
          </a:p>
          <a:p>
            <a:pPr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01010000 01101100 01100001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binary.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ASCII To Hexadecimal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593125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each ASCII code.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decimal equivalent of each ASCII code.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decimal into hexadecimal.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all ASCII converted to hexadecimal.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final outputs.</a:t>
            </a:r>
          </a:p>
          <a:p>
            <a:pPr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A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4116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hexadecimal.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use base-10 number system.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system understand base-2 numeral system.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Newer numbering system may be developed.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understand 0 and 1.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 is the foundation.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resources available for conversions available.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For Thought</a:t>
            </a:r>
            <a:endParaRPr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9450" y="1930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SzPts val="14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 forensic investigator came across encoded message.</a:t>
            </a:r>
          </a:p>
          <a:p>
            <a:pPr lvl="0" indent="-317500">
              <a:buSzPts val="14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Message was in hexadecimal.</a:t>
            </a:r>
          </a:p>
          <a:p>
            <a:pPr lvl="0" indent="-317500">
              <a:buSzPts val="14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1E2 was the code.</a:t>
            </a:r>
          </a:p>
          <a:p>
            <a:pPr lvl="0" indent="-317500">
              <a:buSzPts val="14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Convert hex number into decimal.</a:t>
            </a:r>
          </a:p>
          <a:p>
            <a:pPr lvl="0" indent="-317500">
              <a:buSzPts val="14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On conversion value will be 482.</a:t>
            </a:r>
          </a:p>
          <a:p>
            <a:pPr indent="-317500">
              <a:buSzPts val="14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1E2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1*16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+14*16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+2*16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256+224+2 = 482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17500">
              <a:buSzPts val="1400"/>
            </a:pPr>
            <a:endParaRPr lang="en-US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SzPts val="1400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Numbering Systems?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02143"/>
            <a:ext cx="7688700" cy="282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6550">
              <a:buSzPts val="17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Digital systems only understand 0 and 1.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World needs a unique/standard representation of values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Characters are converted to numbers.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Digits are represented based on the position of the values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Different platforms use different numbering systems.</a:t>
            </a: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Four types of numbering: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Octal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Hexadecimal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Decimal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Units Of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denote smallest unit of representation; 0 and 1.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combination of 8 bits.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units of measurement are: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1119"/>
              </p:ext>
            </p:extLst>
          </p:nvPr>
        </p:nvGraphicFramePr>
        <p:xfrm>
          <a:off x="1605944" y="3162556"/>
          <a:ext cx="5480050" cy="1810896"/>
        </p:xfrm>
        <a:graphic>
          <a:graphicData uri="http://schemas.openxmlformats.org/drawingml/2006/table">
            <a:tbl>
              <a:tblPr firstRow="1" firstCol="1" bandRow="1">
                <a:tableStyleId>{99C665F7-7DC4-41B0-AA51-11F101F072FA}</a:tableStyleId>
              </a:tblPr>
              <a:tblGrid>
                <a:gridCol w="274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kilobyte (KB)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1,024 bytes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megabyte (MB)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1,048,576 bytes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gigabyte (GB)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1,073,741,824 bytes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terabyte (TB)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1,099,511,627,776 bytes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petabyte (PB)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1,125,899,906,842,624 bytes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5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Numbering System</a:t>
            </a:r>
            <a:endParaRPr/>
          </a:p>
        </p:txBody>
      </p:sp>
      <p:graphicFrame>
        <p:nvGraphicFramePr>
          <p:cNvPr id="99" name="Google Shape;99;p15"/>
          <p:cNvGraphicFramePr/>
          <p:nvPr>
            <p:extLst>
              <p:ext uri="{D42A27DB-BD31-4B8C-83A1-F6EECF244321}">
                <p14:modId xmlns:p14="http://schemas.microsoft.com/office/powerpoint/2010/main" val="4187656118"/>
              </p:ext>
            </p:extLst>
          </p:nvPr>
        </p:nvGraphicFramePr>
        <p:xfrm>
          <a:off x="952500" y="20158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{99C665F7-7DC4-41B0-AA51-11F101F072FA}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Numbering System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Digits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Decimal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0,1,2,3,4,5,6,7,8,9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Binary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Octal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0,1,2,3,4,5,6,7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Hexadecimal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0,1,2,3,4,5,6,7,8,9,A,B,C,D,E,F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Number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Follows base-2 numeral system.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Base-2 means only two digits.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Radix of the binary number is 2.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Consists 0 and 1 only.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Used in logic circuits.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most commonly used numbering system.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Each digit is referred to as a bit.</a:t>
            </a:r>
            <a:endParaRPr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EEDD6E-64F8-4635-9DB5-1044874ED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4911"/>
              </p:ext>
            </p:extLst>
          </p:nvPr>
        </p:nvGraphicFramePr>
        <p:xfrm>
          <a:off x="5858399" y="1318650"/>
          <a:ext cx="2556152" cy="3096456"/>
        </p:xfrm>
        <a:graphic>
          <a:graphicData uri="http://schemas.openxmlformats.org/drawingml/2006/table">
            <a:tbl>
              <a:tblPr bandRow="1">
                <a:tableStyleId>{99C665F7-7DC4-41B0-AA51-11F101F072FA}</a:tableStyleId>
              </a:tblPr>
              <a:tblGrid>
                <a:gridCol w="1233964">
                  <a:extLst>
                    <a:ext uri="{9D8B030D-6E8A-4147-A177-3AD203B41FA5}">
                      <a16:colId xmlns:a16="http://schemas.microsoft.com/office/drawing/2014/main" val="3542314770"/>
                    </a:ext>
                  </a:extLst>
                </a:gridCol>
                <a:gridCol w="1322188">
                  <a:extLst>
                    <a:ext uri="{9D8B030D-6E8A-4147-A177-3AD203B41FA5}">
                      <a16:colId xmlns:a16="http://schemas.microsoft.com/office/drawing/2014/main" val="2243393581"/>
                    </a:ext>
                  </a:extLst>
                </a:gridCol>
              </a:tblGrid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Number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Binary Number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954388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234653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349113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935400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274581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251076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981974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98639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82298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952333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1010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877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Number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hex numbers.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represent long strings.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4 binary bits for binary notation.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base-16 numeral system.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0 to 9 represented as it is.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10 to 15 represented using A to F.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9E4392-B34A-49D3-8FE6-AFB8BC093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3341"/>
              </p:ext>
            </p:extLst>
          </p:nvPr>
        </p:nvGraphicFramePr>
        <p:xfrm>
          <a:off x="6319448" y="1121792"/>
          <a:ext cx="2237367" cy="3252234"/>
        </p:xfrm>
        <a:graphic>
          <a:graphicData uri="http://schemas.openxmlformats.org/drawingml/2006/table">
            <a:tbl>
              <a:tblPr bandRow="1">
                <a:tableStyleId>{99C665F7-7DC4-41B0-AA51-11F101F072FA}</a:tableStyleId>
              </a:tblPr>
              <a:tblGrid>
                <a:gridCol w="1108784">
                  <a:extLst>
                    <a:ext uri="{9D8B030D-6E8A-4147-A177-3AD203B41FA5}">
                      <a16:colId xmlns:a16="http://schemas.microsoft.com/office/drawing/2014/main" val="2791420335"/>
                    </a:ext>
                  </a:extLst>
                </a:gridCol>
                <a:gridCol w="1128583">
                  <a:extLst>
                    <a:ext uri="{9D8B030D-6E8A-4147-A177-3AD203B41FA5}">
                      <a16:colId xmlns:a16="http://schemas.microsoft.com/office/drawing/2014/main" val="3952559583"/>
                    </a:ext>
                  </a:extLst>
                </a:gridCol>
              </a:tblGrid>
              <a:tr h="2382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Number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Hexadecimal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2546162285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3474986683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1448688337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4276666709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1145283567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1288187700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3421020963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4019936194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3392081424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1282437829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384877404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3906890988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B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2415884924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C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134366680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D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3760785369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714993417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F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851" marR="45851" marT="0" marB="0"/>
                </a:tc>
                <a:extLst>
                  <a:ext uri="{0D108BD9-81ED-4DB2-BD59-A6C34878D82A}">
                    <a16:rowId xmlns:a16="http://schemas.microsoft.com/office/drawing/2014/main" val="23441565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4" y="1123787"/>
            <a:ext cx="7688700" cy="535200"/>
          </a:xfrm>
        </p:spPr>
        <p:txBody>
          <a:bodyPr/>
          <a:lstStyle/>
          <a:p>
            <a:r>
              <a:rPr lang="en-US" dirty="0"/>
              <a:t>Hexadecimal Notation From 256 To 512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9" y="1654066"/>
            <a:ext cx="6164494" cy="32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8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Code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Standard Code for Information Interchange.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characters in 256 slots in an 8-bit code.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128 characters standardized out of 256.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for American language.</a:t>
            </a:r>
          </a:p>
          <a:p>
            <a:pPr lvl="0" indent="-323850">
              <a:buSzPts val="15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symbols for European languages.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5929-1978-47C4-BBFA-87B5BD9A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ASCII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E32FA-338F-4EEA-BC25-92AADF92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787" y="1800703"/>
            <a:ext cx="4514850" cy="25717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1928124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On-screen Show (16:9)</PresentationFormat>
  <Paragraphs>195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Raleway</vt:lpstr>
      <vt:lpstr>Times New Roman</vt:lpstr>
      <vt:lpstr>Arial</vt:lpstr>
      <vt:lpstr>Streamline</vt:lpstr>
      <vt:lpstr>The Number System - Binary, Hex Numbers, ASCII Code, And Conversions</vt:lpstr>
      <vt:lpstr>Why Numbering Systems?</vt:lpstr>
      <vt:lpstr>Computer Units Of Measurement</vt:lpstr>
      <vt:lpstr>Numbering System</vt:lpstr>
      <vt:lpstr>Binary Number</vt:lpstr>
      <vt:lpstr>Hexadecimal Number</vt:lpstr>
      <vt:lpstr>Hexadecimal Notation From 256 To 512</vt:lpstr>
      <vt:lpstr>ASCII Code</vt:lpstr>
      <vt:lpstr>ASCII</vt:lpstr>
      <vt:lpstr>Bacon Code</vt:lpstr>
      <vt:lpstr>Why Conversions?</vt:lpstr>
      <vt:lpstr>Binary To Hex Conversion</vt:lpstr>
      <vt:lpstr>Hexadecimal To Binary Conversion</vt:lpstr>
      <vt:lpstr>Binary To ASCII Code</vt:lpstr>
      <vt:lpstr>Hexadecimal To ASCII Code</vt:lpstr>
      <vt:lpstr>ASCII To Binary Number</vt:lpstr>
      <vt:lpstr>ASCII To Hexadecimal</vt:lpstr>
      <vt:lpstr>Final Words</vt:lpstr>
      <vt:lpstr>Food For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2020-09-08T05:50:49Z</dcterms:modified>
</cp:coreProperties>
</file>