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9" r:id="rId30"/>
    <p:sldId id="613" r:id="rId31"/>
    <p:sldId id="608" r:id="rId32"/>
    <p:sldId id="29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E29CC6-3430-46F3-A2F7-B86BD58F5637}">
          <p14:sldIdLst>
            <p14:sldId id="256"/>
            <p14:sldId id="258"/>
            <p14:sldId id="257"/>
          </p14:sldIdLst>
        </p14:section>
        <p14:section name="Regular Expressions" id="{C6395515-D0AA-40AB-B61D-BA3CF2D94D3F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Quantifiers" id="{E5E32273-CD0A-4528-B009-71DEB9186DA3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s" id="{378E84CD-FC80-43D0-8CE9-808A48E000E4}">
          <p14:sldIdLst>
            <p14:sldId id="271"/>
            <p14:sldId id="272"/>
          </p14:sldIdLst>
        </p14:section>
        <p14:section name="Regular Expressions" id="{E906E1DC-8B98-4000-A42E-2A61645D7C65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88880E1E-BA2F-4FB7-B2B7-B0C9FC6C1A4B}">
          <p14:sldIdLst>
            <p14:sldId id="283"/>
            <p14:sldId id="289"/>
            <p14:sldId id="613"/>
            <p14:sldId id="608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12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86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438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672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167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672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1672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7" Type="http://schemas.openxmlformats.org/officeDocument/2006/relationships/hyperlink" Target="http://www.regular-expressions.info/tutoria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egexone.com/" TargetMode="External"/><Relationship Id="rId5" Type="http://schemas.openxmlformats.org/officeDocument/2006/relationships/hyperlink" Target="https://docs.oracle.com/javase/7/docs/api/java/util/regex/Matcher.html" TargetMode="External"/><Relationship Id="rId4" Type="http://schemas.openxmlformats.org/officeDocument/2006/relationships/hyperlink" Target="http://regexr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5.jpe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8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550498" y="2772129"/>
            <a:ext cx="3967918" cy="1881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zero or more 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one or more 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- matches the previous element zero or one 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noProof="1">
                <a:cs typeface="Consolas" panose="020B0609020204030204" pitchFamily="49" charset="0"/>
              </a:rPr>
              <a:t> - matches the previous element exactly 3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35671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7639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49606" y="193407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879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39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49606" y="333101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671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02638" y="4776234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671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38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676076" y="6085366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- captures the matched subexpression as </a:t>
            </a:r>
            <a:br>
              <a:rPr lang="bg-BG" sz="3200" noProof="1">
                <a:latin typeface="+mj-lt"/>
                <a:cs typeface="Consolas" panose="020B0609020204030204" pitchFamily="49" charset="0"/>
              </a:rPr>
            </a:br>
            <a:r>
              <a:rPr lang="en-US" sz="3200" noProof="1">
                <a:latin typeface="+mj-lt"/>
                <a:cs typeface="Consolas" panose="020B0609020204030204" pitchFamily="49" charset="0"/>
              </a:rPr>
              <a:t>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-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-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0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172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1000" y="3851441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28925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41225" y="5251972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7658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107681" y="2494882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677414" y="3937984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120148" y="5553958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Write a regular expression in 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sz="3600" dirty="0"/>
              <a:t> that</a:t>
            </a:r>
            <a:br>
              <a:rPr lang="en-US" sz="3600" dirty="0"/>
            </a:br>
            <a:r>
              <a:rPr lang="en-US" sz="3600" dirty="0"/>
              <a:t>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7198" y="2619001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6000" y="2619000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770199" y="2974430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6000" y="32040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email consists of </a:t>
            </a:r>
            <a:r>
              <a:rPr lang="en-US" sz="30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Usernames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consist of</a:t>
            </a:r>
            <a:r>
              <a:rPr lang="en-US" sz="3000" b="1" dirty="0">
                <a:solidFill>
                  <a:schemeClr val="bg1"/>
                </a:solidFill>
              </a:rPr>
              <a:t> two strings</a:t>
            </a:r>
            <a:r>
              <a:rPr lang="en-US" sz="3000" dirty="0"/>
              <a:t>, separated by a </a:t>
            </a:r>
            <a:r>
              <a:rPr lang="en-US" sz="30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may contain only </a:t>
            </a:r>
            <a:r>
              <a:rPr lang="en-US" sz="3000" b="1" dirty="0">
                <a:solidFill>
                  <a:schemeClr val="bg1"/>
                </a:solidFill>
              </a:rPr>
              <a:t>English letters</a:t>
            </a:r>
          </a:p>
          <a:p>
            <a:pPr marL="442912" lvl="1" indent="0">
              <a:buClr>
                <a:schemeClr val="tx1"/>
              </a:buClr>
              <a:buNone/>
            </a:pPr>
            <a:r>
              <a:rPr lang="en-US" sz="3000" b="1" dirty="0">
                <a:solidFill>
                  <a:schemeClr val="bg1"/>
                </a:solidFill>
              </a:rPr>
              <a:t>	</a:t>
            </a:r>
            <a:r>
              <a:rPr lang="en-US" dirty="0"/>
              <a:t>Valid:</a:t>
            </a:r>
            <a:br>
              <a:rPr lang="en-US" dirty="0"/>
            </a:br>
            <a:r>
              <a:rPr lang="en-US" dirty="0"/>
              <a:t>	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81000" y="4356598"/>
            <a:ext cx="4140000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81000" y="5090071"/>
            <a:ext cx="4140000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Backreferences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Numbered Capturing Group</a:t>
            </a:r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-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61804" y="1944000"/>
            <a:ext cx="444939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804" y="2805718"/>
            <a:ext cx="8564196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56" y="1956424"/>
            <a:ext cx="2857899" cy="15242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Built-In Regex Classes</a:t>
            </a:r>
          </a:p>
        </p:txBody>
      </p:sp>
    </p:spTree>
    <p:extLst>
      <p:ext uri="{BB962C8B-B14F-4D97-AF65-F5344CB8AC3E}">
        <p14:creationId xmlns:p14="http://schemas.microsoft.com/office/powerpoint/2010/main" val="128448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r>
              <a:rPr lang="en-US" dirty="0"/>
              <a:t>Regex in Java library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java.util.regex.Pattern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java.util.regex.Matcher</a:t>
            </a:r>
            <a:endParaRPr lang="en-US" sz="3000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Java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6000" y="3294000"/>
            <a:ext cx="10363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Pattern.compile(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"a*b"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matcher = pattern.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"aaaab"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32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boolean match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String matchText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3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655" y="4436999"/>
            <a:ext cx="2874144" cy="898529"/>
          </a:xfrm>
          <a:prstGeom prst="wedgeRoundRectCallout">
            <a:avLst>
              <a:gd name="adj1" fmla="val -57505"/>
              <a:gd name="adj2" fmla="val 20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Searches for the next match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012" y="6047727"/>
            <a:ext cx="3657600" cy="578882"/>
          </a:xfrm>
          <a:prstGeom prst="wedgeRoundRectCallout">
            <a:avLst>
              <a:gd name="adj1" fmla="val 37749"/>
              <a:gd name="adj2" fmla="val -927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the matched text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7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 </a:t>
            </a:r>
            <a:r>
              <a:rPr lang="en-US" noProof="1">
                <a:cs typeface="Consolas" panose="020B0609020204030204" pitchFamily="49" charset="0"/>
              </a:rPr>
              <a:t>gets the first pattern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1820" y="1821892"/>
            <a:ext cx="10584180" cy="4892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text = "Andy: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pattern = "</a:t>
            </a: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([A-Z][a-z]+)</a:t>
            </a: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(?&lt;number&gt;\\d+)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Pattern regex = Pattern.compile(pattern);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Matcher matcher = regex.matcher(text);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System.out.println(matcher.find());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"number"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565" y="2723057"/>
            <a:ext cx="2513945" cy="1384634"/>
          </a:xfrm>
          <a:custGeom>
            <a:avLst/>
            <a:gdLst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-324786 w 2514600"/>
              <a:gd name="connsiteY18" fmla="*/ 583532 h 2009061"/>
              <a:gd name="connsiteX19" fmla="*/ 0 w 2514600"/>
              <a:gd name="connsiteY19" fmla="*/ 334844 h 2009061"/>
              <a:gd name="connsiteX20" fmla="*/ 0 w 2514600"/>
              <a:gd name="connsiteY20" fmla="*/ 334850 h 2009061"/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0 w 2514600"/>
              <a:gd name="connsiteY18" fmla="*/ 334844 h 2009061"/>
              <a:gd name="connsiteX19" fmla="*/ 0 w 2514600"/>
              <a:gd name="connsiteY19" fmla="*/ 334850 h 200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14600" h="2009061">
                <a:moveTo>
                  <a:pt x="0" y="334850"/>
                </a:moveTo>
                <a:cubicBezTo>
                  <a:pt x="0" y="149917"/>
                  <a:pt x="149917" y="0"/>
                  <a:pt x="334850" y="0"/>
                </a:cubicBezTo>
                <a:lnTo>
                  <a:pt x="419100" y="0"/>
                </a:lnTo>
                <a:lnTo>
                  <a:pt x="419100" y="0"/>
                </a:lnTo>
                <a:lnTo>
                  <a:pt x="1047750" y="0"/>
                </a:lnTo>
                <a:lnTo>
                  <a:pt x="2179750" y="0"/>
                </a:lnTo>
                <a:cubicBezTo>
                  <a:pt x="2364683" y="0"/>
                  <a:pt x="2514600" y="149917"/>
                  <a:pt x="2514600" y="334850"/>
                </a:cubicBezTo>
                <a:lnTo>
                  <a:pt x="2514600" y="334844"/>
                </a:lnTo>
                <a:lnTo>
                  <a:pt x="2514600" y="334844"/>
                </a:lnTo>
                <a:lnTo>
                  <a:pt x="2514600" y="837109"/>
                </a:lnTo>
                <a:lnTo>
                  <a:pt x="2514600" y="1674211"/>
                </a:lnTo>
                <a:cubicBezTo>
                  <a:pt x="2514600" y="1859144"/>
                  <a:pt x="2364683" y="2009061"/>
                  <a:pt x="2179750" y="2009061"/>
                </a:cubicBezTo>
                <a:lnTo>
                  <a:pt x="1047750" y="2009061"/>
                </a:lnTo>
                <a:lnTo>
                  <a:pt x="419100" y="2009061"/>
                </a:lnTo>
                <a:lnTo>
                  <a:pt x="419100" y="2009061"/>
                </a:lnTo>
                <a:lnTo>
                  <a:pt x="334850" y="2009061"/>
                </a:lnTo>
                <a:cubicBezTo>
                  <a:pt x="149917" y="2009061"/>
                  <a:pt x="0" y="1859144"/>
                  <a:pt x="0" y="1674211"/>
                </a:cubicBezTo>
                <a:lnTo>
                  <a:pt x="0" y="837109"/>
                </a:lnTo>
                <a:lnTo>
                  <a:pt x="0" y="334844"/>
                </a:lnTo>
                <a:lnTo>
                  <a:pt x="0" y="3348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r>
              <a: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the element one or more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4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253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noProof="1">
                <a:cs typeface="Consolas" panose="020B0609020204030204" pitchFamily="49" charset="0"/>
              </a:rPr>
              <a:t>To replace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every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subsequence of the input sequence that </a:t>
            </a:r>
            <a:br>
              <a:rPr lang="en-US" sz="3200" dirty="0"/>
            </a:br>
            <a:r>
              <a:rPr lang="en-US" sz="3200" dirty="0"/>
              <a:t>matches the pattern with the given replacement string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replaceAll(String replacement)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replaceFirst(String replacement)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Replacing with Regex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3699000"/>
            <a:ext cx="9780635" cy="2621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regex = "[A-Za-z]+";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string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 Java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Pattern pattern = Pattern.compile(regex);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Matcher matcher = pattern.matcher(string);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replaceAll(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hi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res2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replaceFirst("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37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pattern)</a:t>
            </a:r>
            <a:r>
              <a:rPr lang="en-US" noProof="1">
                <a:latin typeface="+mj-lt"/>
              </a:rPr>
              <a:t> - splits the text by the pattern</a:t>
            </a:r>
          </a:p>
          <a:p>
            <a:pPr lvl="1"/>
            <a:r>
              <a:rPr lang="en-US" noProof="1">
                <a:latin typeface="+mj-lt"/>
              </a:rPr>
              <a:t>Returns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tring[]</a:t>
            </a:r>
            <a:endParaRPr lang="en-US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with Regex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00055" y="2574000"/>
            <a:ext cx="8855945" cy="20615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text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"1   2 3      4"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"\\s+"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199" b="1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String[] tokens = text.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857" y="4927211"/>
            <a:ext cx="4355372" cy="578855"/>
          </a:xfrm>
          <a:prstGeom prst="wedgeRoundRectCallout">
            <a:avLst>
              <a:gd name="adj1" fmla="val -40156"/>
              <a:gd name="adj2" fmla="val -1042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tokens = {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"1"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"2"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"3"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"4"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174" y="3204000"/>
            <a:ext cx="3461826" cy="578855"/>
          </a:xfrm>
          <a:prstGeom prst="wedgeRoundRectCallout">
            <a:avLst>
              <a:gd name="adj1" fmla="val -55182"/>
              <a:gd name="adj2" fmla="val -1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whitespaces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96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0160" y="6333181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https://judge.softuni.org/Contests/1672/</a:t>
            </a:r>
            <a:endParaRPr lang="en-US" sz="22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4400" y="2677557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Georgi </a:t>
            </a:r>
            <a:r>
              <a:rPr lang="en-US" sz="2600" b="1" dirty="0" err="1">
                <a:latin typeface="Consolas" pitchFamily="49" charset="0"/>
              </a:rPr>
              <a:t>Georgiev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5832" y="3940355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94820" y="4826557"/>
            <a:ext cx="5135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Georgi Georgiev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86694" y="1764000"/>
            <a:ext cx="9618612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listOfNames = reader.readLine();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regex = </a:t>
            </a:r>
            <a:r>
              <a:rPr lang="en-GB" sz="2800" b="1" dirty="0">
                <a:latin typeface="Consolas" pitchFamily="49" charset="0"/>
              </a:rPr>
              <a:t>"\\b[A-Z][a-z]+ [A-Z][a-z]+";</a:t>
            </a:r>
          </a:p>
          <a:p>
            <a:r>
              <a:rPr lang="en-GB" sz="2800" b="1" dirty="0">
                <a:latin typeface="Consolas" pitchFamily="49" charset="0"/>
              </a:rPr>
              <a:t>Pattern pattern = Pattern.compile(regex);</a:t>
            </a:r>
          </a:p>
          <a:p>
            <a:r>
              <a:rPr lang="en-GB" sz="2800" b="1" dirty="0">
                <a:latin typeface="Consolas" pitchFamily="49" charset="0"/>
              </a:rPr>
              <a:t>Matcher matcher = pattern.matcher(listOfNames);</a:t>
            </a:r>
          </a:p>
          <a:p>
            <a:endParaRPr lang="en-GB" sz="2800" b="1" dirty="0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while (matcher.find()) {</a:t>
            </a:r>
          </a:p>
          <a:p>
            <a:r>
              <a:rPr lang="en-GB" sz="2800" b="1" dirty="0">
                <a:latin typeface="Consolas" pitchFamily="49" charset="0"/>
              </a:rPr>
              <a:t>	System.out.print(matcher.group() + " ");</a:t>
            </a:r>
          </a:p>
          <a:p>
            <a:r>
              <a:rPr lang="en-GB" sz="28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09000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3"/>
              </a:rPr>
              <a:t>https://judge.softuni.org/Contests/1672/</a:t>
            </a:r>
            <a:endParaRPr lang="en-US" sz="2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1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string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dates in the format </a:t>
            </a:r>
            <a:br>
              <a:rPr lang="en-US" dirty="0"/>
            </a:br>
            <a:r>
              <a:rPr lang="en-US" dirty="0"/>
              <a:t>"</a:t>
            </a:r>
            <a:r>
              <a:rPr lang="en-GB" b="1" noProof="1">
                <a:solidFill>
                  <a:schemeClr val="bg1"/>
                </a:solidFill>
              </a:rPr>
              <a:t>dd{separator}MMM</a:t>
            </a:r>
            <a:r>
              <a:rPr lang="en-GB" b="1" dirty="0">
                <a:solidFill>
                  <a:schemeClr val="bg1"/>
                </a:solidFill>
              </a:rPr>
              <a:t>{</a:t>
            </a:r>
            <a:r>
              <a:rPr lang="en-GB" b="1" noProof="1">
                <a:solidFill>
                  <a:schemeClr val="bg1"/>
                </a:solidFill>
              </a:rPr>
              <a:t>separator}yyyy</a:t>
            </a:r>
            <a:r>
              <a:rPr lang="en-GB" b="1" dirty="0"/>
              <a:t>"</a:t>
            </a:r>
            <a:r>
              <a:rPr lang="en-US" dirty="0"/>
              <a:t> and print them </a:t>
            </a:r>
            <a:br>
              <a:rPr lang="en-US" dirty="0"/>
            </a:br>
            <a:r>
              <a:rPr lang="en-US" dirty="0"/>
              <a:t>space-separated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8100" y="3801506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5332" y="466284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0400" y="5397697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200" y="6328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https://judge.softuni.org/Contests/1672/</a:t>
            </a:r>
            <a:endParaRPr lang="en-US" sz="2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9246" y="1253391"/>
            <a:ext cx="11801754" cy="51006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300" b="1" noProof="1">
                <a:latin typeface="Consolas" pitchFamily="49" charset="0"/>
              </a:rPr>
              <a:t>String input = reader.readLine();</a:t>
            </a:r>
          </a:p>
          <a:p>
            <a:endParaRPr lang="en-US" sz="2300" b="1" noProof="1">
              <a:latin typeface="Consolas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String regex = </a:t>
            </a:r>
            <a:br>
              <a:rPr lang="en-US" sz="2300" b="1" dirty="0">
                <a:latin typeface="Consolas" panose="020B0609020204030204" pitchFamily="49" charset="0"/>
              </a:rPr>
            </a:br>
            <a:r>
              <a:rPr lang="en-US" sz="2300" b="1" dirty="0">
                <a:latin typeface="Consolas" panose="020B0609020204030204" pitchFamily="49" charset="0"/>
              </a:rPr>
              <a:t>"\\b(?&lt;day&gt;\\d{2})(\\.|\\/|\\-)(?&lt;month&gt;[A-Z][a-z]{2})\\2(?&lt;year&gt;\\d{4})\\b";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Pattern pattern = Pattern.compile(regex)</a:t>
            </a:r>
            <a:r>
              <a:rPr lang="en-US" sz="2300" b="1" i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Matcher matcher = pattern.matcher(dates);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while (matcher.find()) {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System.out.println(</a:t>
            </a:r>
            <a:r>
              <a:rPr lang="en-US" sz="2300" b="1" dirty="0" err="1">
                <a:latin typeface="Consolas" panose="020B0609020204030204" pitchFamily="49" charset="0"/>
              </a:rPr>
              <a:t>String.format</a:t>
            </a:r>
            <a:r>
              <a:rPr lang="en-US" sz="2300" b="1" dirty="0">
                <a:latin typeface="Consolas" panose="020B0609020204030204" pitchFamily="49" charset="0"/>
              </a:rPr>
              <a:t>("Day: %s, Month: %s, Year: %s", 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matcher.group("day"), matcher.group("month"), 	matcher.group("year")));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}</a:t>
            </a:r>
            <a:endParaRPr lang="bg-BG" sz="2300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3"/>
              </a:rPr>
              <a:t>https://judge.softuni.org/Contests/1672/</a:t>
            </a:r>
            <a:endParaRPr lang="en-US" sz="2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6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79" y="1196706"/>
            <a:ext cx="11920754" cy="56072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400" dirty="0">
                <a:hlinkClick r:id="rId3"/>
              </a:rPr>
              <a:t>https://regex101.com</a:t>
            </a:r>
            <a:r>
              <a:rPr lang="en-US" sz="3400" dirty="0"/>
              <a:t> and </a:t>
            </a:r>
            <a:r>
              <a:rPr lang="en-US" sz="3400" dirty="0">
                <a:hlinkClick r:id="rId4"/>
              </a:rPr>
              <a:t>http://regexr.com</a:t>
            </a:r>
            <a:r>
              <a:rPr lang="en-US" sz="3400" dirty="0"/>
              <a:t> - websites to test </a:t>
            </a:r>
            <a:br>
              <a:rPr lang="en-US" sz="3400" dirty="0"/>
            </a:br>
            <a:r>
              <a:rPr lang="en-US" sz="3400" dirty="0"/>
              <a:t>Regex using different programming languages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400" dirty="0">
                <a:hlinkClick r:id="rId5"/>
              </a:rPr>
              <a:t>https://docs.oracle.com/javase/7/docs/api/java/util/regex/Matcher.html</a:t>
            </a:r>
            <a:r>
              <a:rPr lang="en-US" sz="3400" dirty="0"/>
              <a:t> - a quick reference for Regex from Oracle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400" dirty="0">
                <a:hlinkClick r:id="rId6"/>
              </a:rPr>
              <a:t>http://regexone.com</a:t>
            </a:r>
            <a:r>
              <a:rPr lang="en-US" sz="3400" dirty="0"/>
              <a:t> - interactive tutorials for Regex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400" dirty="0">
                <a:hlinkClick r:id="rId7"/>
              </a:rPr>
              <a:t>http://www.regular-expressions.info/tutorial.html</a:t>
            </a:r>
            <a:r>
              <a:rPr lang="en-US" sz="3400" dirty="0"/>
              <a:t> - </a:t>
            </a:r>
            <a:br>
              <a:rPr lang="en-US" sz="3400" dirty="0"/>
            </a:br>
            <a:r>
              <a:rPr lang="en-US" sz="3400" dirty="0"/>
              <a:t>a comprehensive tutorial on regular expressions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6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281864" cy="494130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 more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Regular Expressions Syntax</a:t>
            </a:r>
          </a:p>
          <a:p>
            <a:pPr lvl="1"/>
            <a:r>
              <a:rPr lang="en-GB" dirty="0"/>
              <a:t>Definition and Pattern</a:t>
            </a:r>
          </a:p>
          <a:p>
            <a:pPr lvl="1"/>
            <a:r>
              <a:rPr lang="en-GB" dirty="0"/>
              <a:t>Predefined Character Classes</a:t>
            </a:r>
            <a:endParaRPr lang="bg-BG" dirty="0"/>
          </a:p>
          <a:p>
            <a:r>
              <a:rPr lang="en-US" dirty="0"/>
              <a:t>Quantifiers and Grouping</a:t>
            </a:r>
            <a:endParaRPr lang="en-GB" dirty="0"/>
          </a:p>
          <a:p>
            <a:r>
              <a:rPr lang="en-US" noProof="1"/>
              <a:t>Backreferences</a:t>
            </a:r>
          </a:p>
          <a:p>
            <a:r>
              <a:rPr lang="en-US" dirty="0"/>
              <a:t>Regular Expressions in Java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81770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Classes</a:t>
            </a: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67411"/>
            <a:ext cx="10057678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Regular expressions (regex)</a:t>
            </a:r>
            <a:endParaRPr lang="bg-BG" sz="3400" dirty="0"/>
          </a:p>
          <a:p>
            <a:pPr lvl="1">
              <a:buClr>
                <a:schemeClr val="tx1"/>
              </a:buClr>
            </a:pPr>
            <a:r>
              <a:rPr lang="en-US" sz="32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Play with regex live at: </a:t>
            </a:r>
            <a:r>
              <a:rPr lang="en-US" sz="3400" dirty="0">
                <a:hlinkClick r:id="rId2"/>
              </a:rPr>
              <a:t>regexr.com</a:t>
            </a:r>
            <a:r>
              <a:rPr lang="en-US" sz="3400" dirty="0"/>
              <a:t>, </a:t>
            </a:r>
            <a:r>
              <a:rPr lang="en-US" sz="3400" dirty="0">
                <a:hlinkClick r:id="rId3"/>
              </a:rPr>
              <a:t>regex101.com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Www.regex101.com</a:t>
            </a:r>
          </a:p>
        </p:txBody>
      </p:sp>
    </p:spTree>
    <p:extLst>
      <p:ext uri="{BB962C8B-B14F-4D97-AF65-F5344CB8AC3E}">
        <p14:creationId xmlns:p14="http://schemas.microsoft.com/office/powerpoint/2010/main" val="705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(regex) describe a search pattern</a:t>
            </a:r>
          </a:p>
          <a:p>
            <a:r>
              <a:rPr lang="en-US" dirty="0"/>
              <a:t>Used to find / extract / replace / split data from text by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9578" y="2614862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9578" y="345525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9578" y="4295645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9578" y="5136037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matches any character that is either </a:t>
            </a:r>
            <a:r>
              <a:rPr lang="en-US" sz="3400" b="1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400" noProof="1"/>
              <a:t>, </a:t>
            </a:r>
            <a:r>
              <a:rPr lang="en-US" sz="3400" b="1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400" noProof="1"/>
              <a:t> or </a:t>
            </a:r>
            <a:r>
              <a:rPr lang="en-US" sz="3400" b="1" noProof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bg-BG" sz="3400" noProof="1"/>
              <a:t>-</a:t>
            </a:r>
            <a:r>
              <a:rPr lang="en-US" sz="3400" noProof="1"/>
              <a:t> matches any character that is </a:t>
            </a:r>
            <a:r>
              <a:rPr lang="en-US" sz="3400" b="1" noProof="1">
                <a:solidFill>
                  <a:schemeClr val="bg1"/>
                </a:solidFill>
              </a:rPr>
              <a:t>not</a:t>
            </a:r>
            <a:r>
              <a:rPr lang="en-US" sz="3400" noProof="1"/>
              <a:t> </a:t>
            </a:r>
            <a:r>
              <a:rPr lang="en-US" sz="3400" b="1" noProof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400" noProof="1"/>
              <a:t>, </a:t>
            </a:r>
            <a:r>
              <a:rPr lang="en-US" sz="3400" b="1" noProof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400" noProof="1"/>
              <a:t> or </a:t>
            </a:r>
            <a:r>
              <a:rPr lang="en-US" sz="3400" b="1" noProof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sz="3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bg-BG" sz="3400" noProof="1"/>
              <a:t>-</a:t>
            </a:r>
            <a:r>
              <a:rPr lang="en-US" sz="3400" noProof="1"/>
              <a:t> character range matches any digit from </a:t>
            </a:r>
            <a:r>
              <a:rPr lang="en-US" sz="3400" b="1" noProof="1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400" noProof="1"/>
              <a:t> to </a:t>
            </a:r>
            <a:r>
              <a:rPr lang="en-US" sz="3400" b="1" noProof="1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986240"/>
            <a:ext cx="32766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6000" y="3606226"/>
            <a:ext cx="170021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6000" y="5225628"/>
            <a:ext cx="4267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3765</TotalTime>
  <Words>1925</Words>
  <Application>Microsoft Office PowerPoint</Application>
  <PresentationFormat>Широк екран</PresentationFormat>
  <Paragraphs>276</Paragraphs>
  <Slides>33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Regular Expressions (RegEx)</vt:lpstr>
      <vt:lpstr>Have a Question?</vt:lpstr>
      <vt:lpstr>Table of Contents</vt:lpstr>
      <vt:lpstr>Regular Expressions</vt:lpstr>
      <vt:lpstr>What Are Regular Expressions?</vt:lpstr>
      <vt:lpstr>Live Demo</vt:lpstr>
      <vt:lpstr>Regular Expression Pattern – Example</vt:lpstr>
      <vt:lpstr>Character Classes: Ranges</vt:lpstr>
      <vt:lpstr>Predefined Classes</vt:lpstr>
      <vt:lpstr>Quantifiers</vt:lpstr>
      <vt:lpstr>Quantifiers</vt:lpstr>
      <vt:lpstr>Grouping Constructs</vt:lpstr>
      <vt:lpstr>Problem: Match All Words</vt:lpstr>
      <vt:lpstr>Problem: Match Dates</vt:lpstr>
      <vt:lpstr>Problem: Email Validation</vt:lpstr>
      <vt:lpstr>Backreferences</vt:lpstr>
      <vt:lpstr>Backreferences Match Previous Groups</vt:lpstr>
      <vt:lpstr>Regular Expressions</vt:lpstr>
      <vt:lpstr>Regex in Java</vt:lpstr>
      <vt:lpstr>Checking for a Single Match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Helpful Resources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(Regex)</dc:title>
  <dc:subject>Programming Fundamentals  – Practical Training Course @ SoftUni</dc:subject>
  <dc:creator>Software University</dc:creator>
  <cp:keywords>Programming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joana.veskova</cp:lastModifiedBy>
  <cp:revision>31</cp:revision>
  <dcterms:created xsi:type="dcterms:W3CDTF">2018-05-23T13:08:44Z</dcterms:created>
  <dcterms:modified xsi:type="dcterms:W3CDTF">2022-12-19T10:19:43Z</dcterms:modified>
  <cp:category>programming fundamentals;computer programming;software development;web development</cp:category>
</cp:coreProperties>
</file>