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613" r:id="rId32"/>
    <p:sldId id="608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F4F2FBB-BC00-4222-8DEE-64BC521443D6}">
          <p14:sldIdLst>
            <p14:sldId id="256"/>
            <p14:sldId id="258"/>
            <p14:sldId id="257"/>
          </p14:sldIdLst>
        </p14:section>
        <p14:section name="Objects and Classes" id="{C398AF91-8DC0-474D-ABFB-CC2DCC8738D0}">
          <p14:sldIdLst>
            <p14:sldId id="259"/>
            <p14:sldId id="260"/>
            <p14:sldId id="261"/>
            <p14:sldId id="262"/>
            <p14:sldId id="263"/>
          </p14:sldIdLst>
        </p14:section>
        <p14:section name="Using the Built-In API Classes" id="{6922CF2F-C571-46A0-820A-3A5DDD1F8D1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Defining Classes" id="{C67E80DE-0664-42FA-9EF0-6C86DA8F8C97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E8756914-7BCB-4A93-B074-7C1CE9E84742}">
          <p14:sldIdLst>
            <p14:sldId id="284"/>
            <p14:sldId id="290"/>
            <p14:sldId id="613"/>
            <p14:sldId id="608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257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1820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9212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3859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4346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75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23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2188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601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0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690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3092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099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19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319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186002"/>
            <a:ext cx="11083636" cy="1315728"/>
          </a:xfrm>
        </p:spPr>
        <p:txBody>
          <a:bodyPr>
            <a:normAutofit/>
          </a:bodyPr>
          <a:lstStyle/>
          <a:p>
            <a:r>
              <a:rPr lang="en-US" dirty="0"/>
              <a:t>Using Objects and Classes</a:t>
            </a:r>
            <a:br>
              <a:rPr lang="en-US" dirty="0"/>
            </a:br>
            <a:r>
              <a:rPr lang="en-US" dirty="0"/>
              <a:t> Defining Simple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and Classes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31" y="2531980"/>
            <a:ext cx="2148066" cy="21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Java provides </a:t>
            </a:r>
            <a:r>
              <a:rPr lang="en-US" b="1" dirty="0">
                <a:solidFill>
                  <a:schemeClr val="bg1"/>
                </a:solidFill>
              </a:rPr>
              <a:t>ready-to-use</a:t>
            </a:r>
            <a:r>
              <a:rPr lang="en-US" dirty="0"/>
              <a:t> classes:</a:t>
            </a:r>
          </a:p>
          <a:p>
            <a:pPr lvl="1"/>
            <a:r>
              <a:rPr lang="en-US" dirty="0"/>
              <a:t>Organized inside Packages like</a:t>
            </a:r>
            <a:r>
              <a:rPr lang="bg-BG" dirty="0"/>
              <a:t>: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java.util.Scanner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java.utils.List</a:t>
            </a:r>
            <a:r>
              <a:rPr lang="en-US" dirty="0"/>
              <a:t>,</a:t>
            </a:r>
            <a:r>
              <a:rPr lang="en-US" noProof="1"/>
              <a:t> </a:t>
            </a:r>
            <a:r>
              <a:rPr lang="en-US" dirty="0"/>
              <a:t>etc.</a:t>
            </a:r>
          </a:p>
          <a:p>
            <a:r>
              <a:rPr lang="en-US" sz="3400" dirty="0"/>
              <a:t>Using static class members: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400" dirty="0"/>
              <a:t>Using non-static Java classes: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API Classes in Java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3400" y="3699000"/>
            <a:ext cx="74676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LocalDateTime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today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LocalDateTime.now()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cosine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noProof="1">
                <a:solidFill>
                  <a:schemeClr val="bg1"/>
                </a:solidFill>
              </a:rPr>
              <a:t>Math.cos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43400" y="5528546"/>
            <a:ext cx="64769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398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rnd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int randomNumber = </a:t>
            </a:r>
            <a:r>
              <a:rPr lang="en-US" noProof="1">
                <a:solidFill>
                  <a:schemeClr val="tx1"/>
                </a:solidFill>
              </a:rPr>
              <a:t>rnd.</a:t>
            </a:r>
            <a:r>
              <a:rPr lang="en-US" noProof="1">
                <a:solidFill>
                  <a:schemeClr val="bg1"/>
                </a:solidFill>
              </a:rPr>
              <a:t>nextInt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99);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79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are given a list of words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Randomize their order and print each word on a separate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Randomize Words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0100" y="6369407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295870" y="5092012"/>
            <a:ext cx="4035359" cy="856988"/>
          </a:xfrm>
          <a:prstGeom prst="wedgeRoundRectCallout">
            <a:avLst>
              <a:gd name="adj1" fmla="val 48816"/>
              <a:gd name="adj2" fmla="val -16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the output is a sample. It should always be different!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1000" y="2520677"/>
            <a:ext cx="1481223" cy="1736973"/>
            <a:chOff x="3579812" y="2615812"/>
            <a:chExt cx="1481223" cy="1736973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579812" y="2615812"/>
              <a:ext cx="92646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 b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579812" y="3398678"/>
              <a:ext cx="926462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>
              <a:off x="4603835" y="2850222"/>
              <a:ext cx="457200" cy="121339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13549" y="2520676"/>
            <a:ext cx="3135250" cy="2184788"/>
            <a:chOff x="5702362" y="2615812"/>
            <a:chExt cx="3135250" cy="2184788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02362" y="2615812"/>
              <a:ext cx="258048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 Java C#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481356" y="3398678"/>
              <a:ext cx="1012798" cy="14019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Java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PHP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C#</a:t>
              </a:r>
            </a:p>
          </p:txBody>
        </p:sp>
        <p:sp>
          <p:nvSpPr>
            <p:cNvPr id="21" name="Curved Left Arrow 20"/>
            <p:cNvSpPr/>
            <p:nvPr/>
          </p:nvSpPr>
          <p:spPr>
            <a:xfrm>
              <a:off x="8380412" y="2850222"/>
              <a:ext cx="457200" cy="1371600"/>
            </a:xfrm>
            <a:prstGeom prst="curvedLef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9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Randomize Words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95312" y="1584000"/>
            <a:ext cx="11001375" cy="4434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Scanner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 = new Scanner(System.in);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String[] words = </a:t>
            </a:r>
            <a:r>
              <a:rPr lang="en-US" sz="2600" dirty="0">
                <a:solidFill>
                  <a:schemeClr val="bg1"/>
                </a:solidFill>
              </a:rPr>
              <a:t>sc</a:t>
            </a:r>
            <a:r>
              <a:rPr lang="en-US" sz="2600" dirty="0">
                <a:solidFill>
                  <a:schemeClr val="tx1"/>
                </a:solidFill>
              </a:rPr>
              <a:t>.nextLine().split("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rnd = </a:t>
            </a:r>
            <a:r>
              <a:rPr lang="en-US" sz="2600" dirty="0">
                <a:solidFill>
                  <a:schemeClr val="bg1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Random</a:t>
            </a:r>
            <a:r>
              <a:rPr lang="en-US" sz="26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for (int pos1 = 0; pos1 &lt; words.length; pos1++)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   int pos2 = rnd.</a:t>
            </a:r>
            <a:r>
              <a:rPr lang="en-US" sz="2600" dirty="0">
                <a:solidFill>
                  <a:schemeClr val="bg1"/>
                </a:solidFill>
              </a:rPr>
              <a:t>nextInt</a:t>
            </a:r>
            <a:r>
              <a:rPr lang="en-US" sz="2600" dirty="0">
                <a:solidFill>
                  <a:schemeClr val="tx1"/>
                </a:solidFill>
              </a:rPr>
              <a:t>(words.length);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   </a:t>
            </a:r>
            <a:r>
              <a:rPr lang="en-US" sz="2600" i="1" dirty="0">
                <a:solidFill>
                  <a:schemeClr val="accent2"/>
                </a:solidFill>
              </a:rPr>
              <a:t>//</a:t>
            </a:r>
            <a:r>
              <a:rPr lang="en-US" sz="2600" dirty="0">
                <a:solidFill>
                  <a:schemeClr val="accent2"/>
                </a:solidFill>
              </a:rPr>
              <a:t>TODO: </a:t>
            </a:r>
            <a:r>
              <a:rPr lang="en-US" sz="2600" i="1" dirty="0">
                <a:solidFill>
                  <a:schemeClr val="accent2"/>
                </a:solidFill>
              </a:rPr>
              <a:t>Swap words[pos1] with words[pos2]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System.out.println(String.join(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solidFill>
                  <a:schemeClr val="tx1"/>
                </a:solidFill>
              </a:rPr>
              <a:t>			   System.lineSeparator(), words));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Calculate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! (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factorial) for very big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(e.g. 1000)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Big Factorial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6122" y="2942978"/>
            <a:ext cx="10763054" cy="954107"/>
            <a:chOff x="665358" y="2955226"/>
            <a:chExt cx="10763054" cy="954107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65358" y="3170669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47249" y="2955226"/>
              <a:ext cx="9281163" cy="954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30414093201713378043612608166064768844377641568960512000000000000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95548" y="3256713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6122" y="2011245"/>
            <a:ext cx="10763054" cy="523220"/>
            <a:chOff x="665358" y="2023494"/>
            <a:chExt cx="10763054" cy="52322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535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47249" y="2023494"/>
              <a:ext cx="97536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59554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872302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35339" y="2023494"/>
              <a:ext cx="174967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3628800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802493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57568" y="2023494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20605" y="2023494"/>
              <a:ext cx="210780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479001600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787759" y="2109538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1000" y="4284000"/>
            <a:ext cx="10778176" cy="1384995"/>
            <a:chOff x="650236" y="4396253"/>
            <a:chExt cx="10778176" cy="1384995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50236" y="4827140"/>
              <a:ext cx="8045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147249" y="4396253"/>
              <a:ext cx="9281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185482642257398439114796845645546284380220968949399346684421580986889562184028199319100141244804501828416633516851200000000000000000000</a:t>
              </a:r>
              <a:endParaRPr lang="it-IT" sz="2800" b="1" noProof="1">
                <a:latin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80426" y="4913184"/>
              <a:ext cx="444897" cy="3511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Big Factorial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9608" y="1479905"/>
            <a:ext cx="9371709" cy="46164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>
                <a:solidFill>
                  <a:schemeClr val="bg1"/>
                </a:solidFill>
              </a:rPr>
              <a:t>java.math.BigInteger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.nextLine());</a:t>
            </a:r>
          </a:p>
          <a:p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(String.valueOf(1));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1; i &lt;=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f = f.</a:t>
            </a:r>
            <a:r>
              <a:rPr lang="en-US" dirty="0">
                <a:solidFill>
                  <a:schemeClr val="bg1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BigInteger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tx1"/>
                </a:solidFill>
              </a:rPr>
              <a:t>.valueOf(Integer.parseInt(String.valueOf(i))));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System.out.println(f);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553200" y="1414130"/>
            <a:ext cx="2893934" cy="719204"/>
          </a:xfrm>
          <a:prstGeom prst="wedgeRoundRectCallout">
            <a:avLst>
              <a:gd name="adj1" fmla="val -43683"/>
              <a:gd name="adj2" fmla="val 18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Use the </a:t>
            </a:r>
            <a:r>
              <a:rPr lang="en-US" sz="2400" b="1" noProof="1">
                <a:solidFill>
                  <a:schemeClr val="bg1"/>
                </a:solidFill>
              </a:rPr>
              <a:t>java.math.BigInteger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35E81C2-445A-41A5-A0C1-FA260BF7CFD4}"/>
              </a:ext>
            </a:extLst>
          </p:cNvPr>
          <p:cNvSpPr txBox="1">
            <a:spLocks/>
          </p:cNvSpPr>
          <p:nvPr/>
        </p:nvSpPr>
        <p:spPr>
          <a:xfrm>
            <a:off x="9676509" y="1915078"/>
            <a:ext cx="2442786" cy="1873042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0" dirty="0"/>
              <a:t>N!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" y="6377391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https://judge.softuni.org/Contests/1319/</a:t>
            </a:r>
            <a:endParaRPr lang="en-US" sz="2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01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17221-B250-4F94-A360-F0F2398989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85091"/>
            <a:ext cx="25908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Custom Classes</a:t>
            </a:r>
          </a:p>
        </p:txBody>
      </p:sp>
    </p:spTree>
    <p:extLst>
      <p:ext uri="{BB962C8B-B14F-4D97-AF65-F5344CB8AC3E}">
        <p14:creationId xmlns:p14="http://schemas.microsoft.com/office/powerpoint/2010/main" val="15101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55883"/>
            <a:ext cx="9973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structure for describing</a:t>
            </a:r>
            <a:br>
              <a:rPr lang="en-US" dirty="0"/>
            </a:br>
            <a:r>
              <a:rPr lang="en-US" dirty="0"/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016000" y="4365305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class</a:t>
            </a:r>
            <a:r>
              <a:rPr lang="en-US" sz="3200" dirty="0">
                <a:solidFill>
                  <a:schemeClr val="tx1"/>
                </a:solidFill>
              </a:rPr>
              <a:t> Dice </a:t>
            </a:r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r>
              <a:rPr lang="en-US" sz="3200" dirty="0">
                <a:solidFill>
                  <a:schemeClr val="tx1"/>
                </a:solidFill>
              </a:rPr>
              <a:t>  …</a:t>
            </a:r>
          </a:p>
          <a:p>
            <a:r>
              <a:rPr lang="en-US" sz="3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84145" y="3444208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12993" y="5065789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en-US" sz="32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724610" y="4020860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14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noProof="1"/>
              <a:t> naming</a:t>
            </a:r>
          </a:p>
          <a:p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descriptive</a:t>
            </a:r>
            <a:r>
              <a:rPr lang="en-GB" dirty="0"/>
              <a:t> nouns</a:t>
            </a:r>
          </a:p>
          <a:p>
            <a:r>
              <a:rPr lang="en-GB" dirty="0"/>
              <a:t>Avoid abbreviations (except widely known, e.g. URL,</a:t>
            </a:r>
            <a:br>
              <a:rPr lang="en-GB" dirty="0"/>
            </a:br>
            <a:r>
              <a:rPr lang="en-GB" dirty="0"/>
              <a:t>HTTP, etc.)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800600" y="338328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IntegerCalculator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5959" y="3618481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800600" y="5107954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TPMF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bankaccount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noProof="1">
                <a:solidFill>
                  <a:schemeClr val="tx1"/>
                </a:solidFill>
              </a:rPr>
              <a:t>intcalc</a:t>
            </a:r>
            <a:r>
              <a:rPr lang="en-US" dirty="0">
                <a:solidFill>
                  <a:schemeClr val="tx1"/>
                </a:solidFill>
              </a:rPr>
              <a:t> 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0017" y="5377650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05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is made up of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</a:p>
          <a:p>
            <a:r>
              <a:rPr lang="en-GB" dirty="0"/>
              <a:t>Fields </a:t>
            </a:r>
            <a:r>
              <a:rPr lang="en-GB" b="1" dirty="0">
                <a:solidFill>
                  <a:schemeClr val="bg1"/>
                </a:solidFill>
              </a:rPr>
              <a:t>store values</a:t>
            </a:r>
          </a:p>
          <a:p>
            <a:r>
              <a:rPr lang="en-GB" dirty="0"/>
              <a:t>Methods </a:t>
            </a:r>
            <a:r>
              <a:rPr lang="en-GB" b="1" dirty="0">
                <a:solidFill>
                  <a:schemeClr val="bg1"/>
                </a:solidFill>
              </a:rPr>
              <a:t>describe </a:t>
            </a:r>
            <a:r>
              <a:rPr lang="en-GB" b="1" dirty="0" err="1">
                <a:solidFill>
                  <a:schemeClr val="bg1"/>
                </a:solidFill>
              </a:rPr>
              <a:t>behavior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0801" y="3339000"/>
            <a:ext cx="4960199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500" dirty="0"/>
              <a:t>  </a:t>
            </a:r>
            <a:r>
              <a:rPr lang="en-GB" sz="2500" dirty="0">
                <a:solidFill>
                  <a:schemeClr val="bg1"/>
                </a:solidFill>
              </a:rPr>
              <a:t>private int </a:t>
            </a:r>
            <a:r>
              <a:rPr lang="en-GB" sz="2500" dirty="0">
                <a:solidFill>
                  <a:schemeClr val="tx1"/>
                </a:solidFill>
              </a:rPr>
              <a:t>sides;</a:t>
            </a:r>
          </a:p>
          <a:p>
            <a:r>
              <a:rPr lang="en-GB" sz="2500" dirty="0">
                <a:solidFill>
                  <a:schemeClr val="bg1"/>
                </a:solidFill>
              </a:rPr>
              <a:t>  public void roll() { … }</a:t>
            </a:r>
          </a:p>
          <a:p>
            <a:r>
              <a:rPr lang="en-US" sz="25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93" y="2015273"/>
            <a:ext cx="3102572" cy="3862126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25" y="3924000"/>
            <a:ext cx="1510949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FA0B203-F6CF-4166-B324-6E27EDBC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446" y="4502442"/>
            <a:ext cx="2066672" cy="443976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Store executable code (algorithm)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9800" y="1863472"/>
            <a:ext cx="76962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public int roll()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Random rnd = new Random();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int sides = rnd.nextInt(this.sides + 1);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bg1"/>
                </a:solidFill>
              </a:rPr>
              <a:t>return </a:t>
            </a:r>
            <a:r>
              <a:rPr lang="en-US" sz="2400" dirty="0">
                <a:solidFill>
                  <a:schemeClr val="tx1"/>
                </a:solidFill>
              </a:rPr>
              <a:t>sides;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26" y="2045625"/>
            <a:ext cx="3102572" cy="3862126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56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3235" y="1222252"/>
            <a:ext cx="8726965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. . .</a:t>
            </a:r>
          </a:p>
          <a:p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public </a:t>
            </a:r>
            <a:r>
              <a:rPr lang="en-US" sz="2200" dirty="0">
                <a:solidFill>
                  <a:schemeClr val="bg1"/>
                </a:solidFill>
              </a:rPr>
              <a:t>int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getSides() </a:t>
            </a:r>
            <a:r>
              <a:rPr lang="en-GB" sz="2200" dirty="0">
                <a:solidFill>
                  <a:schemeClr val="tx1"/>
                </a:solidFill>
              </a:rPr>
              <a:t>{ </a:t>
            </a:r>
            <a:r>
              <a:rPr lang="en-GB" sz="2200" dirty="0">
                <a:solidFill>
                  <a:schemeClr val="bg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  public </a:t>
            </a:r>
            <a:r>
              <a:rPr lang="en-US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setSides(int sides) </a:t>
            </a:r>
            <a:r>
              <a:rPr lang="en-GB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bg1"/>
                </a:solidFill>
              </a:rPr>
              <a:t>this</a:t>
            </a:r>
            <a:r>
              <a:rPr lang="en-GB" sz="2200" dirty="0">
                <a:solidFill>
                  <a:schemeClr val="bg1"/>
                </a:solidFill>
              </a:rPr>
              <a:t>.sides = </a:t>
            </a:r>
            <a:r>
              <a:rPr lang="en-US" sz="2200" dirty="0">
                <a:solidFill>
                  <a:schemeClr val="bg1"/>
                </a:solidFill>
              </a:rPr>
              <a:t>sides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}</a:t>
            </a:r>
          </a:p>
          <a:p>
            <a:r>
              <a:rPr lang="en-GB" sz="2200" dirty="0">
                <a:solidFill>
                  <a:schemeClr val="bg1"/>
                </a:solidFill>
              </a:rPr>
              <a:t>  </a:t>
            </a:r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>
                <a:solidFill>
                  <a:schemeClr val="tx1"/>
                </a:solidFill>
              </a:rPr>
              <a:t> getType() { </a:t>
            </a:r>
            <a:r>
              <a:rPr lang="en-GB" sz="2200" dirty="0">
                <a:solidFill>
                  <a:schemeClr val="bg1"/>
                </a:solidFill>
              </a:rPr>
              <a:t>return this.type;</a:t>
            </a:r>
            <a:r>
              <a:rPr lang="en-GB" sz="2200" dirty="0">
                <a:solidFill>
                  <a:schemeClr val="tx1"/>
                </a:solidFill>
              </a:rPr>
              <a:t> }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public </a:t>
            </a:r>
            <a:r>
              <a:rPr lang="en-GB" sz="2200" dirty="0">
                <a:solidFill>
                  <a:schemeClr val="bg1"/>
                </a:solidFill>
              </a:rPr>
              <a:t>void</a:t>
            </a:r>
            <a:r>
              <a:rPr lang="en-GB" sz="2200" dirty="0">
                <a:solidFill>
                  <a:schemeClr val="tx1"/>
                </a:solidFill>
              </a:rPr>
              <a:t> setType(String type)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</a:t>
            </a:r>
            <a:r>
              <a:rPr lang="en-GB" sz="2200" dirty="0">
                <a:solidFill>
                  <a:schemeClr val="bg1"/>
                </a:solidFill>
              </a:rPr>
              <a:t>this.type = type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084CE-4B1F-49BB-BD2B-1E7966EA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70" y="2078773"/>
            <a:ext cx="3102572" cy="3862126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7F4946F8-1E02-4C77-922C-20D31A31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82" y="5693064"/>
            <a:ext cx="3276601" cy="712444"/>
          </a:xfrm>
          <a:prstGeom prst="wedgeRoundRectCallout">
            <a:avLst>
              <a:gd name="adj1" fmla="val -18487"/>
              <a:gd name="adj2" fmla="val 3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Getters &amp; Setters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5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 class can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many </a:t>
            </a:r>
            <a:r>
              <a:rPr lang="en-US" b="1" dirty="0">
                <a:solidFill>
                  <a:schemeClr val="bg1"/>
                </a:solidFill>
              </a:rPr>
              <a:t>instances </a:t>
            </a:r>
            <a:r>
              <a:rPr lang="en-US" dirty="0"/>
              <a:t>(objects)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15489" y="1899000"/>
            <a:ext cx="7305511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Program {</a:t>
            </a:r>
          </a:p>
          <a:p>
            <a:r>
              <a:rPr lang="en-US" dirty="0">
                <a:solidFill>
                  <a:schemeClr val="tx1"/>
                </a:solidFill>
              </a:rPr>
              <a:t>  public static void main(String[] args)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diceD6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Dice</a:t>
            </a:r>
            <a:r>
              <a:rPr lang="en-US" dirty="0">
                <a:solidFill>
                  <a:schemeClr val="tx1"/>
                </a:solidFill>
              </a:rPr>
              <a:t> diceD8 = </a:t>
            </a:r>
            <a:r>
              <a:rPr lang="en-US" dirty="0">
                <a:solidFill>
                  <a:schemeClr val="bg1"/>
                </a:solidFill>
              </a:rPr>
              <a:t>new Dice()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68244" y="4154879"/>
            <a:ext cx="2175367" cy="970818"/>
          </a:xfrm>
          <a:prstGeom prst="wedgeRoundRectCallout">
            <a:avLst>
              <a:gd name="adj1" fmla="val -59461"/>
              <a:gd name="adj2" fmla="val -40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568123" y="5482483"/>
            <a:ext cx="2809711" cy="970818"/>
          </a:xfrm>
          <a:prstGeom prst="wedgeRoundRectCallout">
            <a:avLst>
              <a:gd name="adj1" fmla="val 30574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stores a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CCF80-D750-4E93-82FC-F35ECC4BA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23" y="1707839"/>
            <a:ext cx="3986692" cy="3986692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1899000"/>
            <a:ext cx="6400800" cy="32016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public Dice() {</a:t>
            </a:r>
          </a:p>
          <a:p>
            <a:r>
              <a:rPr lang="en-US" dirty="0">
                <a:solidFill>
                  <a:schemeClr val="tx1"/>
                </a:solidFill>
              </a:rPr>
              <a:t>    this.sides = 6;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93001" y="4306200"/>
            <a:ext cx="3138677" cy="746732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default constructor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AE38A-D48F-484F-AF5A-1FA79BCF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02" y="2009782"/>
            <a:ext cx="3361585" cy="3361585"/>
          </a:xfrm>
          <a:prstGeom prst="rect">
            <a:avLst/>
          </a:prstGeom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31678" y="2864427"/>
            <a:ext cx="3138677" cy="1051947"/>
          </a:xfrm>
          <a:prstGeom prst="wedgeRoundRectCallout">
            <a:avLst>
              <a:gd name="adj1" fmla="val -16779"/>
              <a:gd name="adj2" fmla="val -47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same as the name of the class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6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5343" y="2057400"/>
            <a:ext cx="4724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Dice {</a:t>
            </a:r>
          </a:p>
          <a:p>
            <a:r>
              <a:rPr lang="en-US" dirty="0">
                <a:solidFill>
                  <a:schemeClr val="tx1"/>
                </a:solidFill>
              </a:rPr>
              <a:t>  public int sides;</a:t>
            </a:r>
          </a:p>
          <a:p>
            <a:r>
              <a:rPr lang="en-US" dirty="0">
                <a:solidFill>
                  <a:schemeClr val="tx1"/>
                </a:solidFill>
              </a:rPr>
              <a:t>  public </a:t>
            </a:r>
            <a:r>
              <a:rPr lang="en-US" dirty="0">
                <a:solidFill>
                  <a:schemeClr val="bg1"/>
                </a:solidFill>
              </a:rPr>
              <a:t>Dice()</a:t>
            </a:r>
            <a:r>
              <a:rPr lang="en-US" dirty="0">
                <a:solidFill>
                  <a:schemeClr val="tx1"/>
                </a:solidFill>
              </a:rPr>
              <a:t> {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>
                <a:solidFill>
                  <a:schemeClr val="bg1"/>
                </a:solidFill>
              </a:rPr>
              <a:t>Dice(</a:t>
            </a: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sides)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   this.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sides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1FE7C7F-AF81-44BD-AAE4-F55601312BDD}"/>
              </a:ext>
            </a:extLst>
          </p:cNvPr>
          <p:cNvSpPr txBox="1">
            <a:spLocks/>
          </p:cNvSpPr>
          <p:nvPr/>
        </p:nvSpPr>
        <p:spPr>
          <a:xfrm>
            <a:off x="5050916" y="2057401"/>
            <a:ext cx="6970860" cy="3724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rm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class StartUp {</a:t>
            </a:r>
          </a:p>
          <a:p>
            <a:r>
              <a:rPr lang="it-IT" dirty="0">
                <a:solidFill>
                  <a:schemeClr val="tx1"/>
                </a:solidFill>
              </a:rPr>
              <a:t>public static void main(String[] args) {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dice1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it-IT" dirty="0">
                <a:solidFill>
                  <a:schemeClr val="bg1"/>
                </a:solidFill>
              </a:rPr>
              <a:t>Dice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dice2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dirty="0">
                <a:solidFill>
                  <a:schemeClr val="bg1"/>
                </a:solidFill>
              </a:rPr>
              <a:t>new Dice(7)</a:t>
            </a:r>
            <a:r>
              <a:rPr lang="it-IT" dirty="0">
                <a:solidFill>
                  <a:schemeClr val="tx1"/>
                </a:solidFill>
              </a:rPr>
              <a:t>;</a:t>
            </a:r>
          </a:p>
          <a:p>
            <a:r>
              <a:rPr lang="it-IT" dirty="0"/>
              <a:t>  </a:t>
            </a:r>
            <a:r>
              <a:rPr lang="it-IT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82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Read students until you receive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sz="3200" dirty="0"/>
              <a:t>" in the following format: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} {age} {hometown}</a:t>
            </a:r>
            <a:r>
              <a:rPr lang="en-US" sz="3000" dirty="0"/>
              <a:t>"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Define a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Student</a:t>
            </a:r>
            <a:r>
              <a:rPr lang="en-US" sz="3000" dirty="0"/>
              <a:t>, which holds the needed information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If you receive a student which already exists (matching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000" dirty="0"/>
              <a:t> and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000" dirty="0"/>
              <a:t>), overwrite the information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After the end command, you will receive a city name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Print students which are from the given city in the format: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} is {age}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(1)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1060171" y="1764000"/>
            <a:ext cx="10071657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Student(String firstName, String lastName,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        int age, String city){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this.firstName</a:t>
            </a:r>
            <a:r>
              <a:rPr lang="en-US" dirty="0">
                <a:solidFill>
                  <a:schemeClr val="tx1"/>
                </a:solidFill>
              </a:rPr>
              <a:t> = firstName;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this.lastName</a:t>
            </a:r>
            <a:r>
              <a:rPr lang="en-US" dirty="0">
                <a:solidFill>
                  <a:schemeClr val="tx1"/>
                </a:solidFill>
              </a:rPr>
              <a:t> = lastName;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this.age</a:t>
            </a:r>
            <a:r>
              <a:rPr lang="en-US" dirty="0">
                <a:solidFill>
                  <a:schemeClr val="tx1"/>
                </a:solidFill>
              </a:rPr>
              <a:t> = age;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this.city</a:t>
            </a:r>
            <a:r>
              <a:rPr lang="en-US" dirty="0">
                <a:solidFill>
                  <a:schemeClr val="tx1"/>
                </a:solidFill>
              </a:rPr>
              <a:t> = city;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  // 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Implement Getters and Setters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81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(2)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1060171" y="1494000"/>
            <a:ext cx="10071657" cy="48347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List&lt;Student&gt; students = new ArrayList&lt;&gt;();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String line;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while (!</a:t>
            </a:r>
            <a:r>
              <a:rPr lang="en-US" sz="2000" dirty="0" err="1">
                <a:solidFill>
                  <a:schemeClr val="tx1"/>
                </a:solidFill>
              </a:rPr>
              <a:t>line.equals</a:t>
            </a:r>
            <a:r>
              <a:rPr lang="en-US" sz="2000" dirty="0">
                <a:solidFill>
                  <a:schemeClr val="tx1"/>
                </a:solidFill>
              </a:rPr>
              <a:t>("end"))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solidFill>
                  <a:schemeClr val="tx1"/>
                </a:solidFill>
              </a:rPr>
              <a:t>  </a:t>
            </a:r>
            <a:r>
              <a:rPr lang="en-US" sz="2000" i="1" dirty="0">
                <a:solidFill>
                  <a:schemeClr val="accent2"/>
                </a:solidFill>
              </a:rPr>
              <a:t>// TODO: Extract firstName, lastName, age, city from the input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Student 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sz="2000" dirty="0" err="1">
                <a:solidFill>
                  <a:schemeClr val="tx1"/>
                </a:solidFill>
              </a:rPr>
              <a:t>getStudent</a:t>
            </a:r>
            <a:r>
              <a:rPr lang="en-US" sz="2000" dirty="0">
                <a:solidFill>
                  <a:schemeClr val="tx1"/>
                </a:solidFill>
              </a:rPr>
              <a:t>(students, </a:t>
            </a:r>
            <a:r>
              <a:rPr lang="en-US" sz="2000" dirty="0" err="1">
                <a:solidFill>
                  <a:schemeClr val="tx1"/>
                </a:solidFill>
              </a:rPr>
              <a:t>firstName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if(</a:t>
            </a:r>
            <a:r>
              <a:rPr lang="en-US" sz="2000" dirty="0" err="1">
                <a:solidFill>
                  <a:schemeClr val="tx1"/>
                </a:solidFill>
              </a:rPr>
              <a:t>existingStudent</a:t>
            </a:r>
            <a:r>
              <a:rPr lang="en-US" sz="2000" dirty="0">
                <a:solidFill>
                  <a:schemeClr val="tx1"/>
                </a:solidFill>
              </a:rPr>
              <a:t> != null)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existingStudent.setAge</a:t>
            </a:r>
            <a:r>
              <a:rPr lang="en-US" sz="2000" dirty="0">
                <a:solidFill>
                  <a:schemeClr val="tx1"/>
                </a:solidFill>
              </a:rPr>
              <a:t>(age);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existingStudent.setCity</a:t>
            </a:r>
            <a:r>
              <a:rPr lang="en-US" sz="2000" dirty="0">
                <a:solidFill>
                  <a:schemeClr val="tx1"/>
                </a:solidFill>
              </a:rPr>
              <a:t>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 student = new Student(firstName, lastName, age, 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students.add(student);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sc.nextLine</a:t>
            </a:r>
            <a:r>
              <a:rPr lang="en-US" sz="2000" dirty="0">
                <a:solidFill>
                  <a:schemeClr val="tx1"/>
                </a:solidFill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3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 (3)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A3576E8-2C05-4310-B9C2-56FE25B678D8}"/>
              </a:ext>
            </a:extLst>
          </p:cNvPr>
          <p:cNvSpPr txBox="1">
            <a:spLocks/>
          </p:cNvSpPr>
          <p:nvPr/>
        </p:nvSpPr>
        <p:spPr>
          <a:xfrm>
            <a:off x="504006" y="2259000"/>
            <a:ext cx="11183988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static Student getStudent(List&lt;Student&gt; students, String firstName,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						String 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for (Student student : students){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if(student.getFirstName().equals(firstName)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&amp;&amp; </a:t>
            </a:r>
            <a:r>
              <a:rPr lang="en-US" sz="2000" dirty="0" err="1">
                <a:solidFill>
                  <a:schemeClr val="tx1"/>
                </a:solidFill>
              </a:rPr>
              <a:t>student.getLastName</a:t>
            </a:r>
            <a:r>
              <a:rPr lang="en-US" sz="2000" dirty="0">
                <a:solidFill>
                  <a:schemeClr val="tx1"/>
                </a:solidFill>
              </a:rPr>
              <a:t>().equals(</a:t>
            </a:r>
            <a:r>
              <a:rPr lang="en-US" sz="2000" dirty="0" err="1">
                <a:solidFill>
                  <a:schemeClr val="tx1"/>
                </a:solidFill>
              </a:rPr>
              <a:t>lastName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    return student;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  return null;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63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8285"/>
            <a:ext cx="3656648" cy="3656648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39" y="395016"/>
            <a:ext cx="3123387" cy="38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9540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5" y="2999815"/>
            <a:ext cx="3138464" cy="339660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5" y="1599418"/>
            <a:ext cx="8156701" cy="499632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Classes define templates for object </a:t>
            </a:r>
            <a:endParaRPr lang="bg-BG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Fields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Methods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Objects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Hold a set of </a:t>
            </a:r>
            <a:r>
              <a:rPr lang="en-GB" sz="3400" b="1" dirty="0">
                <a:solidFill>
                  <a:schemeClr val="bg1"/>
                </a:solidFill>
              </a:rPr>
              <a:t>named values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Instance</a:t>
            </a:r>
            <a:r>
              <a:rPr lang="en-GB" sz="3400" dirty="0">
                <a:solidFill>
                  <a:schemeClr val="bg2"/>
                </a:solidFill>
              </a:rPr>
              <a:t> of a class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Objects</a:t>
            </a:r>
          </a:p>
          <a:p>
            <a:r>
              <a:rPr lang="en-GB" dirty="0"/>
              <a:t>Classes</a:t>
            </a:r>
          </a:p>
          <a:p>
            <a:r>
              <a:rPr lang="en-GB" dirty="0"/>
              <a:t>Built in Classes</a:t>
            </a:r>
          </a:p>
          <a:p>
            <a:r>
              <a:rPr lang="en-US" dirty="0"/>
              <a:t>Defining Simple 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 and Classes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2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7451" y="1347952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holds a set of named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</a:rPr>
              <a:t>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 holds </a:t>
            </a:r>
            <a:r>
              <a:rPr lang="bg-BG" dirty="0" err="1"/>
              <a:t>the</a:t>
            </a:r>
            <a:r>
              <a:rPr lang="bg-BG" dirty="0"/>
              <a:t> </a:t>
            </a:r>
            <a:r>
              <a:rPr lang="en-US" dirty="0"/>
              <a:t>day, month</a:t>
            </a:r>
            <a:r>
              <a:rPr lang="bg-BG" dirty="0"/>
              <a:t>,</a:t>
            </a:r>
            <a:r>
              <a:rPr lang="en-US" dirty="0"/>
              <a:t> and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birthday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object: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103146"/>
              </p:ext>
            </p:extLst>
          </p:nvPr>
        </p:nvGraphicFramePr>
        <p:xfrm>
          <a:off x="2428263" y="3466104"/>
          <a:ext cx="2140929" cy="2460371"/>
        </p:xfrm>
        <a:graphic>
          <a:graphicData uri="http://schemas.openxmlformats.org/drawingml/2006/table">
            <a:tbl>
              <a:tblPr/>
              <a:tblGrid>
                <a:gridCol w="21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27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11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1996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396" y="3473155"/>
            <a:ext cx="512378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pt-BR" sz="2398" b="1" noProof="1">
                <a:latin typeface="Consolas" pitchFamily="49" charset="0"/>
              </a:rPr>
              <a:t> birthday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LocalDate.of(2018, 5, 5)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System.out.println(birthday);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191F1EE-546C-4117-B027-5C2AD152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940" y="5337150"/>
            <a:ext cx="3305084" cy="882654"/>
          </a:xfrm>
          <a:prstGeom prst="wedgeRoundRectCallout">
            <a:avLst>
              <a:gd name="adj1" fmla="val -11261"/>
              <a:gd name="adj2" fmla="val 24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new object of type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LocalDate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640" y="4756711"/>
            <a:ext cx="1669254" cy="96157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708" y="3473155"/>
            <a:ext cx="1367760" cy="923766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1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1000" y="1257411"/>
            <a:ext cx="10321675" cy="554658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In programming </a:t>
            </a:r>
            <a:r>
              <a:rPr lang="en-US" sz="3500" b="1" dirty="0">
                <a:solidFill>
                  <a:schemeClr val="bg1"/>
                </a:solidFill>
              </a:rPr>
              <a:t>classes</a:t>
            </a:r>
            <a:r>
              <a:rPr lang="en-US" sz="3500" dirty="0"/>
              <a:t> provide the structure for </a:t>
            </a:r>
            <a:r>
              <a:rPr lang="en-US" sz="3500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/>
              <a:t>Act as a </a:t>
            </a:r>
            <a:r>
              <a:rPr lang="en-US" b="1" dirty="0">
                <a:solidFill>
                  <a:schemeClr val="bg1"/>
                </a:solidFill>
              </a:rPr>
              <a:t>blueprint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of the same type</a:t>
            </a:r>
          </a:p>
          <a:p>
            <a:r>
              <a:rPr lang="en-US" sz="3500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private variables</a:t>
            </a:r>
            <a:r>
              <a:rPr lang="en-US" dirty="0"/>
              <a:t>), e.g. day,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month,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year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Getters/Setters</a:t>
            </a:r>
            <a:r>
              <a:rPr lang="en-US" dirty="0"/>
              <a:t>, e.g. </a:t>
            </a:r>
            <a:r>
              <a:rPr lang="en-US" dirty="0">
                <a:latin typeface="Consolas" panose="020B0609020204030204" pitchFamily="49" charset="0"/>
              </a:rPr>
              <a:t>getDay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setMonth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getYear</a:t>
            </a:r>
          </a:p>
          <a:p>
            <a:pPr lvl="1"/>
            <a:r>
              <a:rPr lang="en-US" dirty="0"/>
              <a:t>Actions (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), e.g. </a:t>
            </a:r>
            <a:r>
              <a:rPr lang="en-US" noProof="1">
                <a:latin typeface="Consolas" panose="020B0609020204030204" pitchFamily="49" charset="0"/>
              </a:rPr>
              <a:t>plusDays(count)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noProof="1">
                <a:latin typeface="Consolas" panose="020B0609020204030204" pitchFamily="49" charset="0"/>
              </a:rPr>
              <a:t>subtract(date)</a:t>
            </a:r>
            <a:endParaRPr lang="en-US" dirty="0"/>
          </a:p>
          <a:p>
            <a:r>
              <a:rPr lang="en-US" sz="3500" dirty="0"/>
              <a:t>Typically</a:t>
            </a:r>
            <a:r>
              <a:rPr lang="bg-BG" sz="3500" dirty="0"/>
              <a:t>,</a:t>
            </a:r>
            <a:r>
              <a:rPr lang="en-US" sz="3500" dirty="0"/>
              <a:t> a class has multiple </a:t>
            </a:r>
            <a:r>
              <a:rPr lang="en-US" sz="3500" b="1" dirty="0">
                <a:solidFill>
                  <a:schemeClr val="bg1"/>
                </a:solidFill>
              </a:rPr>
              <a:t>instances</a:t>
            </a:r>
            <a:r>
              <a:rPr lang="en-US" sz="3500" dirty="0"/>
              <a:t> (objects)</a:t>
            </a:r>
          </a:p>
          <a:p>
            <a:pPr lvl="1"/>
            <a:r>
              <a:rPr lang="en-US" dirty="0"/>
              <a:t>Sample class: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LocalDate</a:t>
            </a:r>
          </a:p>
          <a:p>
            <a:pPr lvl="1"/>
            <a:r>
              <a:rPr lang="en-US" dirty="0"/>
              <a:t>Sample objects: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birthdayPeter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birthdayMaria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Objects – Instances of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221356"/>
            <a:ext cx="10321675" cy="55465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Creating the object of a defined class is </a:t>
            </a:r>
            <a:br>
              <a:rPr lang="en-GB" dirty="0"/>
            </a:br>
            <a:r>
              <a:rPr lang="en-GB" dirty="0"/>
              <a:t>called </a:t>
            </a:r>
            <a:r>
              <a:rPr lang="en-GB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 </a:t>
            </a:r>
            <a:r>
              <a:rPr lang="en-GB" b="1" dirty="0">
                <a:solidFill>
                  <a:schemeClr val="bg1"/>
                </a:solidFill>
              </a:rPr>
              <a:t>instance</a:t>
            </a:r>
            <a:r>
              <a:rPr lang="en-GB" dirty="0"/>
              <a:t> is the object itself, which is</a:t>
            </a:r>
            <a:br>
              <a:rPr lang="bg-BG" dirty="0"/>
            </a:br>
            <a:r>
              <a:rPr lang="en-GB" dirty="0"/>
              <a:t>created</a:t>
            </a:r>
            <a:r>
              <a:rPr lang="bg-BG" dirty="0"/>
              <a:t> </a:t>
            </a:r>
            <a:r>
              <a:rPr lang="en-GB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dirty="0"/>
              <a:t>All instances have common </a:t>
            </a:r>
            <a:r>
              <a:rPr lang="bg-BG" b="1" dirty="0" err="1">
                <a:solidFill>
                  <a:schemeClr val="bg1"/>
                </a:solidFill>
              </a:rPr>
              <a:t>behavior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4239000"/>
            <a:ext cx="747971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date1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(2018, 5, 5);</a:t>
            </a: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date2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(2016, 3,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</a:t>
            </a:r>
            <a:r>
              <a:rPr lang="en-GB" sz="2398" b="1" noProof="1">
                <a:latin typeface="Consolas" pitchFamily="49" charset="0"/>
              </a:rPr>
              <a:t> date3 = </a:t>
            </a:r>
            <a:r>
              <a:rPr lang="en-GB" sz="2398" b="1" noProof="1">
                <a:solidFill>
                  <a:schemeClr val="bg1"/>
                </a:solidFill>
                <a:latin typeface="Consolas" pitchFamily="49" charset="0"/>
              </a:rPr>
              <a:t>LocalDate.of</a:t>
            </a:r>
            <a:r>
              <a:rPr lang="en-GB" sz="2398" b="1" noProof="1">
                <a:latin typeface="Consolas" pitchFamily="49" charset="0"/>
              </a:rPr>
              <a:t>(2013, 3, 2);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59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579075" y="25122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LocalDate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plusDays(…)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minusDays(…)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5" y="49104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27" y="29054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536" y="39564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6846148" y="2512296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birthdayPeter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27551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9564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20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Using the Built-In API Classes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2362200"/>
            <a:ext cx="4038600" cy="1030640"/>
          </a:xfrm>
          <a:prstGeom prst="rect">
            <a:avLst/>
          </a:prstGeom>
          <a:solidFill>
            <a:schemeClr val="accent6">
              <a:lumMod val="75000"/>
              <a:alpha val="0"/>
            </a:schemeClr>
          </a:solidFill>
          <a:ln w="12700">
            <a:noFill/>
          </a:ln>
          <a:scene3d>
            <a:camera prst="isometricOffAxis1Right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noProof="1">
                <a:solidFill>
                  <a:schemeClr val="bg2"/>
                </a:solidFill>
                <a:latin typeface="Consolas" panose="020B0609020204030204" pitchFamily="49" charset="0"/>
              </a:rPr>
              <a:t>Math.max()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Math, Random, </a:t>
            </a:r>
            <a:r>
              <a:rPr lang="en-GB" dirty="0" err="1"/>
              <a:t>BigInteger</a:t>
            </a:r>
            <a:r>
              <a:rPr lang="en-GB" dirty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3758</TotalTime>
  <Words>2122</Words>
  <Application>Microsoft Office PowerPoint</Application>
  <PresentationFormat>Широк екран</PresentationFormat>
  <Paragraphs>360</Paragraphs>
  <Slides>34</Slides>
  <Notes>21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Objects and Classes</vt:lpstr>
      <vt:lpstr>Have a Question?</vt:lpstr>
      <vt:lpstr>Table of Contents</vt:lpstr>
      <vt:lpstr>Objects and Classes</vt:lpstr>
      <vt:lpstr>Objects</vt:lpstr>
      <vt:lpstr>Classes</vt:lpstr>
      <vt:lpstr>Objects – Instances of Classes</vt:lpstr>
      <vt:lpstr>Classes vs. Objects</vt:lpstr>
      <vt:lpstr>Using the Built-In API Classes</vt:lpstr>
      <vt:lpstr>Built-In API Classes in Java</vt:lpstr>
      <vt:lpstr>Problem: Randomize Words</vt:lpstr>
      <vt:lpstr>Solution: Randomize Words</vt:lpstr>
      <vt:lpstr>Problem: Big Factorial</vt:lpstr>
      <vt:lpstr>Solution: Big Factorial</vt:lpstr>
      <vt:lpstr>Defining Classes</vt:lpstr>
      <vt:lpstr>Defining Simple Classes</vt:lpstr>
      <vt:lpstr>Naming Classes</vt:lpstr>
      <vt:lpstr>Class Members</vt:lpstr>
      <vt:lpstr>Methods</vt:lpstr>
      <vt:lpstr>Getters and Setters</vt:lpstr>
      <vt:lpstr>Creating an Object</vt:lpstr>
      <vt:lpstr>Constructors</vt:lpstr>
      <vt:lpstr>Constructors (2)</vt:lpstr>
      <vt:lpstr>Problem: Students</vt:lpstr>
      <vt:lpstr>Solution: Students (1)</vt:lpstr>
      <vt:lpstr>Solution: Students (2)</vt:lpstr>
      <vt:lpstr>Solution: Students (3)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subject>Technology Fundamentals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32</cp:revision>
  <dcterms:created xsi:type="dcterms:W3CDTF">2018-05-23T13:08:44Z</dcterms:created>
  <dcterms:modified xsi:type="dcterms:W3CDTF">2022-12-19T10:19:10Z</dcterms:modified>
  <cp:category>programming;computer programming;software development;web development</cp:category>
</cp:coreProperties>
</file>