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7"/>
  </p:notesMasterIdLst>
  <p:handoutMasterIdLst>
    <p:handoutMasterId r:id="rId48"/>
  </p:handoutMasterIdLst>
  <p:sldIdLst>
    <p:sldId id="257" r:id="rId5"/>
    <p:sldId id="268" r:id="rId6"/>
    <p:sldId id="265" r:id="rId7"/>
    <p:sldId id="298" r:id="rId8"/>
    <p:sldId id="272" r:id="rId9"/>
    <p:sldId id="273" r:id="rId10"/>
    <p:sldId id="276" r:id="rId11"/>
    <p:sldId id="278" r:id="rId12"/>
    <p:sldId id="267" r:id="rId13"/>
    <p:sldId id="290" r:id="rId14"/>
    <p:sldId id="279" r:id="rId15"/>
    <p:sldId id="293" r:id="rId16"/>
    <p:sldId id="297" r:id="rId17"/>
    <p:sldId id="300" r:id="rId18"/>
    <p:sldId id="299" r:id="rId19"/>
    <p:sldId id="269" r:id="rId20"/>
    <p:sldId id="305" r:id="rId21"/>
    <p:sldId id="270" r:id="rId22"/>
    <p:sldId id="295" r:id="rId23"/>
    <p:sldId id="287" r:id="rId24"/>
    <p:sldId id="277" r:id="rId25"/>
    <p:sldId id="283" r:id="rId26"/>
    <p:sldId id="263" r:id="rId27"/>
    <p:sldId id="275" r:id="rId28"/>
    <p:sldId id="296" r:id="rId29"/>
    <p:sldId id="288" r:id="rId30"/>
    <p:sldId id="271" r:id="rId31"/>
    <p:sldId id="286" r:id="rId32"/>
    <p:sldId id="284" r:id="rId33"/>
    <p:sldId id="292" r:id="rId34"/>
    <p:sldId id="289" r:id="rId35"/>
    <p:sldId id="280" r:id="rId36"/>
    <p:sldId id="281" r:id="rId37"/>
    <p:sldId id="282" r:id="rId38"/>
    <p:sldId id="285" r:id="rId39"/>
    <p:sldId id="302" r:id="rId40"/>
    <p:sldId id="303" r:id="rId41"/>
    <p:sldId id="304" r:id="rId42"/>
    <p:sldId id="261" r:id="rId43"/>
    <p:sldId id="291" r:id="rId44"/>
    <p:sldId id="301" r:id="rId45"/>
    <p:sldId id="294" r:id="rId4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0274D3-CAD9-4890-A070-107F7C6E23F1}" v="2003" dt="2017-12-11T18:03:19.3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8" autoAdjust="0"/>
    <p:restoredTop sz="94660"/>
  </p:normalViewPr>
  <p:slideViewPr>
    <p:cSldViewPr>
      <p:cViewPr varScale="1">
        <p:scale>
          <a:sx n="52" d="100"/>
          <a:sy n="52" d="100"/>
        </p:scale>
        <p:origin x="163" y="29"/>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Sheet1!$B$1</c:f>
              <c:strCache>
                <c:ptCount val="1"/>
                <c:pt idx="0">
                  <c:v>Cluster 1</c:v>
                </c:pt>
              </c:strCache>
            </c:strRef>
          </c:tx>
          <c:spPr>
            <a:solidFill>
              <a:schemeClr val="accent1"/>
            </a:solidFill>
            <a:ln>
              <a:noFill/>
            </a:ln>
            <a:effectLst/>
            <a:sp3d/>
          </c:spPr>
          <c:invertIfNegative val="0"/>
          <c:cat>
            <c:strRef>
              <c:f>Sheet1!$A$2:$A$5</c:f>
              <c:strCache>
                <c:ptCount val="4"/>
                <c:pt idx="0">
                  <c:v>Query -Normalization 1</c:v>
                </c:pt>
                <c:pt idx="1">
                  <c:v>Query -Normalization 2</c:v>
                </c:pt>
                <c:pt idx="2">
                  <c:v>Query -Normalization 3</c:v>
                </c:pt>
                <c:pt idx="3">
                  <c:v>Query -Normalization 4</c:v>
                </c:pt>
              </c:strCache>
            </c:strRef>
          </c:cat>
          <c:val>
            <c:numRef>
              <c:f>Sheet1!$B$2:$B$5</c:f>
              <c:numCache>
                <c:formatCode>General</c:formatCode>
                <c:ptCount val="4"/>
                <c:pt idx="0">
                  <c:v>3</c:v>
                </c:pt>
                <c:pt idx="1">
                  <c:v>6</c:v>
                </c:pt>
                <c:pt idx="2">
                  <c:v>2</c:v>
                </c:pt>
                <c:pt idx="3">
                  <c:v>4</c:v>
                </c:pt>
              </c:numCache>
            </c:numRef>
          </c:val>
          <c:extLst>
            <c:ext xmlns:c16="http://schemas.microsoft.com/office/drawing/2014/chart" uri="{C3380CC4-5D6E-409C-BE32-E72D297353CC}">
              <c16:uniqueId val="{00000000-4620-4710-AE6A-D8AA3B792B49}"/>
            </c:ext>
          </c:extLst>
        </c:ser>
        <c:ser>
          <c:idx val="1"/>
          <c:order val="1"/>
          <c:tx>
            <c:strRef>
              <c:f>Sheet1!$C$1</c:f>
              <c:strCache>
                <c:ptCount val="1"/>
                <c:pt idx="0">
                  <c:v>Cluster 2</c:v>
                </c:pt>
              </c:strCache>
            </c:strRef>
          </c:tx>
          <c:spPr>
            <a:solidFill>
              <a:schemeClr val="accent2"/>
            </a:solidFill>
            <a:ln>
              <a:noFill/>
            </a:ln>
            <a:effectLst/>
            <a:sp3d/>
          </c:spPr>
          <c:invertIfNegative val="0"/>
          <c:cat>
            <c:strRef>
              <c:f>Sheet1!$A$2:$A$5</c:f>
              <c:strCache>
                <c:ptCount val="4"/>
                <c:pt idx="0">
                  <c:v>Query -Normalization 1</c:v>
                </c:pt>
                <c:pt idx="1">
                  <c:v>Query -Normalization 2</c:v>
                </c:pt>
                <c:pt idx="2">
                  <c:v>Query -Normalization 3</c:v>
                </c:pt>
                <c:pt idx="3">
                  <c:v>Query -Normalization 4</c:v>
                </c:pt>
              </c:strCache>
            </c:strRef>
          </c:cat>
          <c:val>
            <c:numRef>
              <c:f>Sheet1!$C$2:$C$5</c:f>
              <c:numCache>
                <c:formatCode>General</c:formatCode>
                <c:ptCount val="4"/>
                <c:pt idx="0">
                  <c:v>23</c:v>
                </c:pt>
                <c:pt idx="1">
                  <c:v>21</c:v>
                </c:pt>
                <c:pt idx="2">
                  <c:v>18</c:v>
                </c:pt>
                <c:pt idx="3">
                  <c:v>34</c:v>
                </c:pt>
              </c:numCache>
            </c:numRef>
          </c:val>
          <c:extLst>
            <c:ext xmlns:c16="http://schemas.microsoft.com/office/drawing/2014/chart" uri="{C3380CC4-5D6E-409C-BE32-E72D297353CC}">
              <c16:uniqueId val="{00000001-4620-4710-AE6A-D8AA3B792B49}"/>
            </c:ext>
          </c:extLst>
        </c:ser>
        <c:ser>
          <c:idx val="2"/>
          <c:order val="2"/>
          <c:tx>
            <c:strRef>
              <c:f>Sheet1!$D$1</c:f>
              <c:strCache>
                <c:ptCount val="1"/>
                <c:pt idx="0">
                  <c:v>Cluster 3</c:v>
                </c:pt>
              </c:strCache>
            </c:strRef>
          </c:tx>
          <c:spPr>
            <a:solidFill>
              <a:schemeClr val="accent3"/>
            </a:solidFill>
            <a:ln>
              <a:noFill/>
            </a:ln>
            <a:effectLst/>
            <a:sp3d/>
          </c:spPr>
          <c:invertIfNegative val="0"/>
          <c:cat>
            <c:strRef>
              <c:f>Sheet1!$A$2:$A$5</c:f>
              <c:strCache>
                <c:ptCount val="4"/>
                <c:pt idx="0">
                  <c:v>Query -Normalization 1</c:v>
                </c:pt>
                <c:pt idx="1">
                  <c:v>Query -Normalization 2</c:v>
                </c:pt>
                <c:pt idx="2">
                  <c:v>Query -Normalization 3</c:v>
                </c:pt>
                <c:pt idx="3">
                  <c:v>Query -Normalization 4</c:v>
                </c:pt>
              </c:strCache>
            </c:strRef>
          </c:cat>
          <c:val>
            <c:numRef>
              <c:f>Sheet1!$D$2:$D$5</c:f>
              <c:numCache>
                <c:formatCode>General</c:formatCode>
                <c:ptCount val="4"/>
                <c:pt idx="0">
                  <c:v>45</c:v>
                </c:pt>
                <c:pt idx="1">
                  <c:v>46</c:v>
                </c:pt>
                <c:pt idx="2">
                  <c:v>43</c:v>
                </c:pt>
                <c:pt idx="3">
                  <c:v>42</c:v>
                </c:pt>
              </c:numCache>
            </c:numRef>
          </c:val>
          <c:extLst>
            <c:ext xmlns:c16="http://schemas.microsoft.com/office/drawing/2014/chart" uri="{C3380CC4-5D6E-409C-BE32-E72D297353CC}">
              <c16:uniqueId val="{00000002-4620-4710-AE6A-D8AA3B792B49}"/>
            </c:ext>
          </c:extLst>
        </c:ser>
        <c:ser>
          <c:idx val="3"/>
          <c:order val="3"/>
          <c:tx>
            <c:strRef>
              <c:f>Sheet1!$E$1</c:f>
              <c:strCache>
                <c:ptCount val="1"/>
                <c:pt idx="0">
                  <c:v>Cluster 4</c:v>
                </c:pt>
              </c:strCache>
            </c:strRef>
          </c:tx>
          <c:spPr>
            <a:solidFill>
              <a:schemeClr val="accent4"/>
            </a:solidFill>
            <a:ln>
              <a:noFill/>
            </a:ln>
            <a:effectLst/>
            <a:sp3d/>
          </c:spPr>
          <c:invertIfNegative val="0"/>
          <c:cat>
            <c:strRef>
              <c:f>Sheet1!$A$2:$A$5</c:f>
              <c:strCache>
                <c:ptCount val="4"/>
                <c:pt idx="0">
                  <c:v>Query -Normalization 1</c:v>
                </c:pt>
                <c:pt idx="1">
                  <c:v>Query -Normalization 2</c:v>
                </c:pt>
                <c:pt idx="2">
                  <c:v>Query -Normalization 3</c:v>
                </c:pt>
                <c:pt idx="3">
                  <c:v>Query -Normalization 4</c:v>
                </c:pt>
              </c:strCache>
            </c:strRef>
          </c:cat>
          <c:val>
            <c:numRef>
              <c:f>Sheet1!$E$2:$E$5</c:f>
              <c:numCache>
                <c:formatCode>General</c:formatCode>
                <c:ptCount val="4"/>
                <c:pt idx="0">
                  <c:v>62</c:v>
                </c:pt>
                <c:pt idx="1">
                  <c:v>48</c:v>
                </c:pt>
                <c:pt idx="2">
                  <c:v>46</c:v>
                </c:pt>
                <c:pt idx="3">
                  <c:v>50</c:v>
                </c:pt>
              </c:numCache>
            </c:numRef>
          </c:val>
          <c:extLst>
            <c:ext xmlns:c16="http://schemas.microsoft.com/office/drawing/2014/chart" uri="{C3380CC4-5D6E-409C-BE32-E72D297353CC}">
              <c16:uniqueId val="{00000003-4620-4710-AE6A-D8AA3B792B49}"/>
            </c:ext>
          </c:extLst>
        </c:ser>
        <c:ser>
          <c:idx val="4"/>
          <c:order val="4"/>
          <c:tx>
            <c:strRef>
              <c:f>Sheet1!$F$1</c:f>
              <c:strCache>
                <c:ptCount val="1"/>
                <c:pt idx="0">
                  <c:v>Cluster 5</c:v>
                </c:pt>
              </c:strCache>
            </c:strRef>
          </c:tx>
          <c:spPr>
            <a:solidFill>
              <a:schemeClr val="accent5"/>
            </a:solidFill>
            <a:ln>
              <a:noFill/>
            </a:ln>
            <a:effectLst/>
            <a:sp3d/>
          </c:spPr>
          <c:invertIfNegative val="0"/>
          <c:cat>
            <c:strRef>
              <c:f>Sheet1!$A$2:$A$5</c:f>
              <c:strCache>
                <c:ptCount val="4"/>
                <c:pt idx="0">
                  <c:v>Query -Normalization 1</c:v>
                </c:pt>
                <c:pt idx="1">
                  <c:v>Query -Normalization 2</c:v>
                </c:pt>
                <c:pt idx="2">
                  <c:v>Query -Normalization 3</c:v>
                </c:pt>
                <c:pt idx="3">
                  <c:v>Query -Normalization 4</c:v>
                </c:pt>
              </c:strCache>
            </c:strRef>
          </c:cat>
          <c:val>
            <c:numRef>
              <c:f>Sheet1!$F$2:$F$5</c:f>
              <c:numCache>
                <c:formatCode>General</c:formatCode>
                <c:ptCount val="4"/>
                <c:pt idx="0">
                  <c:v>71</c:v>
                </c:pt>
                <c:pt idx="1">
                  <c:v>61</c:v>
                </c:pt>
                <c:pt idx="2">
                  <c:v>61</c:v>
                </c:pt>
                <c:pt idx="3">
                  <c:v>76</c:v>
                </c:pt>
              </c:numCache>
            </c:numRef>
          </c:val>
          <c:extLst>
            <c:ext xmlns:c16="http://schemas.microsoft.com/office/drawing/2014/chart" uri="{C3380CC4-5D6E-409C-BE32-E72D297353CC}">
              <c16:uniqueId val="{00000004-4620-4710-AE6A-D8AA3B792B49}"/>
            </c:ext>
          </c:extLst>
        </c:ser>
        <c:dLbls>
          <c:showLegendKey val="0"/>
          <c:showVal val="0"/>
          <c:showCatName val="0"/>
          <c:showSerName val="0"/>
          <c:showPercent val="0"/>
          <c:showBubbleSize val="0"/>
        </c:dLbls>
        <c:gapWidth val="150"/>
        <c:shape val="box"/>
        <c:axId val="946446696"/>
        <c:axId val="946446368"/>
        <c:axId val="0"/>
      </c:bar3DChart>
      <c:catAx>
        <c:axId val="9464466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46446368"/>
        <c:crosses val="autoZero"/>
        <c:auto val="1"/>
        <c:lblAlgn val="ctr"/>
        <c:lblOffset val="100"/>
        <c:noMultiLvlLbl val="0"/>
      </c:catAx>
      <c:valAx>
        <c:axId val="9464463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46446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ADD43D-851E-42AC-937C-E53AB89FD78D}"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88F56447-843F-4BE2-8609-928E0161496B}">
      <dgm:prSet phldrT="[Text]"/>
      <dgm:spPr/>
      <dgm:t>
        <a:bodyPr/>
        <a:lstStyle/>
        <a:p>
          <a:r>
            <a:rPr lang="en-US"/>
            <a:t>User visited Business</a:t>
          </a:r>
          <a:endParaRPr lang="en-US" dirty="0"/>
        </a:p>
      </dgm:t>
    </dgm:pt>
    <dgm:pt modelId="{13BB1300-DC4A-4B4B-B055-F020608E1998}" type="parTrans" cxnId="{26F8A682-D465-44DC-921D-1043180EB6CC}">
      <dgm:prSet/>
      <dgm:spPr/>
      <dgm:t>
        <a:bodyPr/>
        <a:lstStyle/>
        <a:p>
          <a:endParaRPr lang="en-US"/>
        </a:p>
      </dgm:t>
    </dgm:pt>
    <dgm:pt modelId="{21DD1B37-EDEA-4C44-92A7-C01599E6644A}" type="sibTrans" cxnId="{26F8A682-D465-44DC-921D-1043180EB6CC}">
      <dgm:prSet/>
      <dgm:spPr/>
      <dgm:t>
        <a:bodyPr/>
        <a:lstStyle/>
        <a:p>
          <a:endParaRPr lang="en-US"/>
        </a:p>
      </dgm:t>
    </dgm:pt>
    <dgm:pt modelId="{A99BB05A-2A2D-49B4-9B8C-C2960504166E}">
      <dgm:prSet phldrT="[Text]"/>
      <dgm:spPr/>
      <dgm:t>
        <a:bodyPr/>
        <a:lstStyle/>
        <a:p>
          <a:r>
            <a:rPr lang="en-US"/>
            <a:t>Training Data</a:t>
          </a:r>
          <a:endParaRPr lang="en-US" dirty="0"/>
        </a:p>
      </dgm:t>
    </dgm:pt>
    <dgm:pt modelId="{9B3BA53C-A722-4730-840E-C3EAD8875DE2}" type="parTrans" cxnId="{B399D083-169B-4182-84F4-FF631229265F}">
      <dgm:prSet/>
      <dgm:spPr/>
      <dgm:t>
        <a:bodyPr/>
        <a:lstStyle/>
        <a:p>
          <a:endParaRPr lang="en-US"/>
        </a:p>
      </dgm:t>
    </dgm:pt>
    <dgm:pt modelId="{FC3A2EFB-9C6F-4A85-927F-5D354DBEF34B}" type="sibTrans" cxnId="{B399D083-169B-4182-84F4-FF631229265F}">
      <dgm:prSet/>
      <dgm:spPr>
        <a:noFill/>
      </dgm:spPr>
      <dgm:t>
        <a:bodyPr/>
        <a:lstStyle/>
        <a:p>
          <a:endParaRPr lang="en-US"/>
        </a:p>
      </dgm:t>
    </dgm:pt>
    <dgm:pt modelId="{4B784C8F-43D0-4433-9D61-766E8E2915BA}">
      <dgm:prSet phldrT="[Text]"/>
      <dgm:spPr/>
      <dgm:t>
        <a:bodyPr/>
        <a:lstStyle/>
        <a:p>
          <a:r>
            <a:rPr lang="en-US"/>
            <a:t>Test Data</a:t>
          </a:r>
          <a:endParaRPr lang="en-US" dirty="0"/>
        </a:p>
      </dgm:t>
    </dgm:pt>
    <dgm:pt modelId="{9DDF0392-D235-40A0-8089-307CBD9F1601}" type="parTrans" cxnId="{D3778B51-C3D7-4FA9-B9C0-280A7B88554F}">
      <dgm:prSet/>
      <dgm:spPr/>
      <dgm:t>
        <a:bodyPr/>
        <a:lstStyle/>
        <a:p>
          <a:endParaRPr lang="en-US"/>
        </a:p>
      </dgm:t>
    </dgm:pt>
    <dgm:pt modelId="{E369A870-8F8E-4BF0-BFCC-EB326D33B77B}" type="sibTrans" cxnId="{D3778B51-C3D7-4FA9-B9C0-280A7B88554F}">
      <dgm:prSet/>
      <dgm:spPr/>
      <dgm:t>
        <a:bodyPr/>
        <a:lstStyle/>
        <a:p>
          <a:endParaRPr lang="en-US"/>
        </a:p>
      </dgm:t>
    </dgm:pt>
    <dgm:pt modelId="{7D425ACC-1F15-4BDD-8F32-256D307168E8}" type="pres">
      <dgm:prSet presAssocID="{C3ADD43D-851E-42AC-937C-E53AB89FD78D}" presName="Name0" presStyleCnt="0">
        <dgm:presLayoutVars>
          <dgm:dir/>
          <dgm:resizeHandles val="exact"/>
        </dgm:presLayoutVars>
      </dgm:prSet>
      <dgm:spPr/>
    </dgm:pt>
    <dgm:pt modelId="{41DB93F8-88E3-43DD-846D-A58487365554}" type="pres">
      <dgm:prSet presAssocID="{88F56447-843F-4BE2-8609-928E0161496B}" presName="node" presStyleLbl="node1" presStyleIdx="0" presStyleCnt="3" custScaleX="147133">
        <dgm:presLayoutVars>
          <dgm:bulletEnabled val="1"/>
        </dgm:presLayoutVars>
      </dgm:prSet>
      <dgm:spPr/>
    </dgm:pt>
    <dgm:pt modelId="{B57591A5-DFD2-44BC-AA40-3603D5D86F8F}" type="pres">
      <dgm:prSet presAssocID="{21DD1B37-EDEA-4C44-92A7-C01599E6644A}" presName="sibTrans" presStyleLbl="sibTrans2D1" presStyleIdx="0" presStyleCnt="3"/>
      <dgm:spPr/>
    </dgm:pt>
    <dgm:pt modelId="{96A2FB78-180A-41DD-880A-619E3D351D32}" type="pres">
      <dgm:prSet presAssocID="{21DD1B37-EDEA-4C44-92A7-C01599E6644A}" presName="connectorText" presStyleLbl="sibTrans2D1" presStyleIdx="0" presStyleCnt="3"/>
      <dgm:spPr/>
    </dgm:pt>
    <dgm:pt modelId="{0BE6957B-1C0A-409F-9105-A7348709236D}" type="pres">
      <dgm:prSet presAssocID="{A99BB05A-2A2D-49B4-9B8C-C2960504166E}" presName="node" presStyleLbl="node1" presStyleIdx="1" presStyleCnt="3">
        <dgm:presLayoutVars>
          <dgm:bulletEnabled val="1"/>
        </dgm:presLayoutVars>
      </dgm:prSet>
      <dgm:spPr/>
    </dgm:pt>
    <dgm:pt modelId="{00BFB0C1-C0DE-4FD5-BC25-403DCECDC427}" type="pres">
      <dgm:prSet presAssocID="{FC3A2EFB-9C6F-4A85-927F-5D354DBEF34B}" presName="sibTrans" presStyleLbl="sibTrans2D1" presStyleIdx="1" presStyleCnt="3"/>
      <dgm:spPr/>
    </dgm:pt>
    <dgm:pt modelId="{958F4AC9-8FC9-4CA8-B662-16AEAB4F2AF7}" type="pres">
      <dgm:prSet presAssocID="{FC3A2EFB-9C6F-4A85-927F-5D354DBEF34B}" presName="connectorText" presStyleLbl="sibTrans2D1" presStyleIdx="1" presStyleCnt="3"/>
      <dgm:spPr/>
    </dgm:pt>
    <dgm:pt modelId="{6C7F8B41-BF72-4070-B6B3-8991AFE80989}" type="pres">
      <dgm:prSet presAssocID="{4B784C8F-43D0-4433-9D61-766E8E2915BA}" presName="node" presStyleLbl="node1" presStyleIdx="2" presStyleCnt="3">
        <dgm:presLayoutVars>
          <dgm:bulletEnabled val="1"/>
        </dgm:presLayoutVars>
      </dgm:prSet>
      <dgm:spPr/>
    </dgm:pt>
    <dgm:pt modelId="{AF60E3C1-3129-476B-B10F-9CF504B6E941}" type="pres">
      <dgm:prSet presAssocID="{E369A870-8F8E-4BF0-BFCC-EB326D33B77B}" presName="sibTrans" presStyleLbl="sibTrans2D1" presStyleIdx="2" presStyleCnt="3"/>
      <dgm:spPr/>
    </dgm:pt>
    <dgm:pt modelId="{372B4E1E-FE2C-452F-9455-40B3247C6F08}" type="pres">
      <dgm:prSet presAssocID="{E369A870-8F8E-4BF0-BFCC-EB326D33B77B}" presName="connectorText" presStyleLbl="sibTrans2D1" presStyleIdx="2" presStyleCnt="3"/>
      <dgm:spPr/>
    </dgm:pt>
  </dgm:ptLst>
  <dgm:cxnLst>
    <dgm:cxn modelId="{FCB9A821-9A2D-4365-BA03-7A4A2EC5A4C7}" type="presOf" srcId="{E369A870-8F8E-4BF0-BFCC-EB326D33B77B}" destId="{AF60E3C1-3129-476B-B10F-9CF504B6E941}" srcOrd="0" destOrd="0" presId="urn:microsoft.com/office/officeart/2005/8/layout/cycle7"/>
    <dgm:cxn modelId="{D71ECF2E-9CC8-4249-BBE3-EE31C1FD05A8}" type="presOf" srcId="{4B784C8F-43D0-4433-9D61-766E8E2915BA}" destId="{6C7F8B41-BF72-4070-B6B3-8991AFE80989}" srcOrd="0" destOrd="0" presId="urn:microsoft.com/office/officeart/2005/8/layout/cycle7"/>
    <dgm:cxn modelId="{26F0D26C-4D6A-4D80-B8A5-85E5F42507FA}" type="presOf" srcId="{FC3A2EFB-9C6F-4A85-927F-5D354DBEF34B}" destId="{00BFB0C1-C0DE-4FD5-BC25-403DCECDC427}" srcOrd="0" destOrd="0" presId="urn:microsoft.com/office/officeart/2005/8/layout/cycle7"/>
    <dgm:cxn modelId="{D3778B51-C3D7-4FA9-B9C0-280A7B88554F}" srcId="{C3ADD43D-851E-42AC-937C-E53AB89FD78D}" destId="{4B784C8F-43D0-4433-9D61-766E8E2915BA}" srcOrd="2" destOrd="0" parTransId="{9DDF0392-D235-40A0-8089-307CBD9F1601}" sibTransId="{E369A870-8F8E-4BF0-BFCC-EB326D33B77B}"/>
    <dgm:cxn modelId="{3ABC3479-D0F3-43F9-AE28-58301C7460E5}" type="presOf" srcId="{21DD1B37-EDEA-4C44-92A7-C01599E6644A}" destId="{96A2FB78-180A-41DD-880A-619E3D351D32}" srcOrd="1" destOrd="0" presId="urn:microsoft.com/office/officeart/2005/8/layout/cycle7"/>
    <dgm:cxn modelId="{69760E82-46EB-46DE-AC7C-581247D0AE55}" type="presOf" srcId="{A99BB05A-2A2D-49B4-9B8C-C2960504166E}" destId="{0BE6957B-1C0A-409F-9105-A7348709236D}" srcOrd="0" destOrd="0" presId="urn:microsoft.com/office/officeart/2005/8/layout/cycle7"/>
    <dgm:cxn modelId="{26F8A682-D465-44DC-921D-1043180EB6CC}" srcId="{C3ADD43D-851E-42AC-937C-E53AB89FD78D}" destId="{88F56447-843F-4BE2-8609-928E0161496B}" srcOrd="0" destOrd="0" parTransId="{13BB1300-DC4A-4B4B-B055-F020608E1998}" sibTransId="{21DD1B37-EDEA-4C44-92A7-C01599E6644A}"/>
    <dgm:cxn modelId="{B399D083-169B-4182-84F4-FF631229265F}" srcId="{C3ADD43D-851E-42AC-937C-E53AB89FD78D}" destId="{A99BB05A-2A2D-49B4-9B8C-C2960504166E}" srcOrd="1" destOrd="0" parTransId="{9B3BA53C-A722-4730-840E-C3EAD8875DE2}" sibTransId="{FC3A2EFB-9C6F-4A85-927F-5D354DBEF34B}"/>
    <dgm:cxn modelId="{A002D084-3D49-4B5D-802E-F6AA0EE9A3D2}" type="presOf" srcId="{E369A870-8F8E-4BF0-BFCC-EB326D33B77B}" destId="{372B4E1E-FE2C-452F-9455-40B3247C6F08}" srcOrd="1" destOrd="0" presId="urn:microsoft.com/office/officeart/2005/8/layout/cycle7"/>
    <dgm:cxn modelId="{51970691-FC69-4ABF-97E9-46FC33055562}" type="presOf" srcId="{88F56447-843F-4BE2-8609-928E0161496B}" destId="{41DB93F8-88E3-43DD-846D-A58487365554}" srcOrd="0" destOrd="0" presId="urn:microsoft.com/office/officeart/2005/8/layout/cycle7"/>
    <dgm:cxn modelId="{74CE6EB0-22EC-492B-9261-8BE343533808}" type="presOf" srcId="{FC3A2EFB-9C6F-4A85-927F-5D354DBEF34B}" destId="{958F4AC9-8FC9-4CA8-B662-16AEAB4F2AF7}" srcOrd="1" destOrd="0" presId="urn:microsoft.com/office/officeart/2005/8/layout/cycle7"/>
    <dgm:cxn modelId="{2C3798E1-2931-4C23-B37E-929985D9C7AD}" type="presOf" srcId="{21DD1B37-EDEA-4C44-92A7-C01599E6644A}" destId="{B57591A5-DFD2-44BC-AA40-3603D5D86F8F}" srcOrd="0" destOrd="0" presId="urn:microsoft.com/office/officeart/2005/8/layout/cycle7"/>
    <dgm:cxn modelId="{16BFF5E2-ADE1-45E6-A82F-3442D07237D4}" type="presOf" srcId="{C3ADD43D-851E-42AC-937C-E53AB89FD78D}" destId="{7D425ACC-1F15-4BDD-8F32-256D307168E8}" srcOrd="0" destOrd="0" presId="urn:microsoft.com/office/officeart/2005/8/layout/cycle7"/>
    <dgm:cxn modelId="{C66BE874-429D-4551-8A20-4EA7C577C714}" type="presParOf" srcId="{7D425ACC-1F15-4BDD-8F32-256D307168E8}" destId="{41DB93F8-88E3-43DD-846D-A58487365554}" srcOrd="0" destOrd="0" presId="urn:microsoft.com/office/officeart/2005/8/layout/cycle7"/>
    <dgm:cxn modelId="{EEC7ECD0-F60E-4650-B2A3-746B96922841}" type="presParOf" srcId="{7D425ACC-1F15-4BDD-8F32-256D307168E8}" destId="{B57591A5-DFD2-44BC-AA40-3603D5D86F8F}" srcOrd="1" destOrd="0" presId="urn:microsoft.com/office/officeart/2005/8/layout/cycle7"/>
    <dgm:cxn modelId="{44E81418-4ECC-437B-BBAF-B0F0375BD3BB}" type="presParOf" srcId="{B57591A5-DFD2-44BC-AA40-3603D5D86F8F}" destId="{96A2FB78-180A-41DD-880A-619E3D351D32}" srcOrd="0" destOrd="0" presId="urn:microsoft.com/office/officeart/2005/8/layout/cycle7"/>
    <dgm:cxn modelId="{F1F30B59-E2B3-4095-B3B6-7DEC72C91465}" type="presParOf" srcId="{7D425ACC-1F15-4BDD-8F32-256D307168E8}" destId="{0BE6957B-1C0A-409F-9105-A7348709236D}" srcOrd="2" destOrd="0" presId="urn:microsoft.com/office/officeart/2005/8/layout/cycle7"/>
    <dgm:cxn modelId="{43619D28-3C77-41D1-80B1-F678E6B0F8D0}" type="presParOf" srcId="{7D425ACC-1F15-4BDD-8F32-256D307168E8}" destId="{00BFB0C1-C0DE-4FD5-BC25-403DCECDC427}" srcOrd="3" destOrd="0" presId="urn:microsoft.com/office/officeart/2005/8/layout/cycle7"/>
    <dgm:cxn modelId="{BA7E2F0F-5F47-4C7E-A801-43363A32D7B3}" type="presParOf" srcId="{00BFB0C1-C0DE-4FD5-BC25-403DCECDC427}" destId="{958F4AC9-8FC9-4CA8-B662-16AEAB4F2AF7}" srcOrd="0" destOrd="0" presId="urn:microsoft.com/office/officeart/2005/8/layout/cycle7"/>
    <dgm:cxn modelId="{E488669E-F65E-4303-B5AB-F28E8728B2FB}" type="presParOf" srcId="{7D425ACC-1F15-4BDD-8F32-256D307168E8}" destId="{6C7F8B41-BF72-4070-B6B3-8991AFE80989}" srcOrd="4" destOrd="0" presId="urn:microsoft.com/office/officeart/2005/8/layout/cycle7"/>
    <dgm:cxn modelId="{25B1C0B4-5DD0-4881-994D-B1EE646F23BD}" type="presParOf" srcId="{7D425ACC-1F15-4BDD-8F32-256D307168E8}" destId="{AF60E3C1-3129-476B-B10F-9CF504B6E941}" srcOrd="5" destOrd="0" presId="urn:microsoft.com/office/officeart/2005/8/layout/cycle7"/>
    <dgm:cxn modelId="{6B7E2E05-D990-4305-BBA2-EF0F0AF62F50}" type="presParOf" srcId="{AF60E3C1-3129-476B-B10F-9CF504B6E941}" destId="{372B4E1E-FE2C-452F-9455-40B3247C6F08}" srcOrd="0" destOrd="0" presId="urn:microsoft.com/office/officeart/2005/8/layout/cycle7"/>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DB93F8-88E3-43DD-846D-A58487365554}">
      <dsp:nvSpPr>
        <dsp:cNvPr id="0" name=""/>
        <dsp:cNvSpPr/>
      </dsp:nvSpPr>
      <dsp:spPr>
        <a:xfrm>
          <a:off x="845911" y="647"/>
          <a:ext cx="1456718" cy="4950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User visited Business</a:t>
          </a:r>
          <a:endParaRPr lang="en-US" sz="1300" kern="1200" dirty="0"/>
        </a:p>
      </dsp:txBody>
      <dsp:txXfrm>
        <a:off x="860410" y="15146"/>
        <a:ext cx="1427720" cy="466036"/>
      </dsp:txXfrm>
    </dsp:sp>
    <dsp:sp modelId="{B57591A5-DFD2-44BC-AA40-3603D5D86F8F}">
      <dsp:nvSpPr>
        <dsp:cNvPr id="0" name=""/>
        <dsp:cNvSpPr/>
      </dsp:nvSpPr>
      <dsp:spPr>
        <a:xfrm rot="3600000">
          <a:off x="1724979" y="869709"/>
          <a:ext cx="516315" cy="173262"/>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1776958" y="904361"/>
        <a:ext cx="412357" cy="103958"/>
      </dsp:txXfrm>
    </dsp:sp>
    <dsp:sp modelId="{0BE6957B-1C0A-409F-9105-A7348709236D}">
      <dsp:nvSpPr>
        <dsp:cNvPr id="0" name=""/>
        <dsp:cNvSpPr/>
      </dsp:nvSpPr>
      <dsp:spPr>
        <a:xfrm>
          <a:off x="1896968" y="1416999"/>
          <a:ext cx="990068" cy="4950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Training Data</a:t>
          </a:r>
          <a:endParaRPr lang="en-US" sz="1300" kern="1200" dirty="0"/>
        </a:p>
      </dsp:txBody>
      <dsp:txXfrm>
        <a:off x="1911467" y="1431498"/>
        <a:ext cx="961070" cy="466036"/>
      </dsp:txXfrm>
    </dsp:sp>
    <dsp:sp modelId="{00BFB0C1-C0DE-4FD5-BC25-403DCECDC427}">
      <dsp:nvSpPr>
        <dsp:cNvPr id="0" name=""/>
        <dsp:cNvSpPr/>
      </dsp:nvSpPr>
      <dsp:spPr>
        <a:xfrm rot="10800000">
          <a:off x="1316113" y="1577885"/>
          <a:ext cx="516315" cy="173262"/>
        </a:xfrm>
        <a:prstGeom prst="lef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1368092" y="1612537"/>
        <a:ext cx="412357" cy="103958"/>
      </dsp:txXfrm>
    </dsp:sp>
    <dsp:sp modelId="{6C7F8B41-BF72-4070-B6B3-8991AFE80989}">
      <dsp:nvSpPr>
        <dsp:cNvPr id="0" name=""/>
        <dsp:cNvSpPr/>
      </dsp:nvSpPr>
      <dsp:spPr>
        <a:xfrm>
          <a:off x="261505" y="1416999"/>
          <a:ext cx="990068" cy="4950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Test Data</a:t>
          </a:r>
          <a:endParaRPr lang="en-US" sz="1300" kern="1200" dirty="0"/>
        </a:p>
      </dsp:txBody>
      <dsp:txXfrm>
        <a:off x="276004" y="1431498"/>
        <a:ext cx="961070" cy="466036"/>
      </dsp:txXfrm>
    </dsp:sp>
    <dsp:sp modelId="{AF60E3C1-3129-476B-B10F-9CF504B6E941}">
      <dsp:nvSpPr>
        <dsp:cNvPr id="0" name=""/>
        <dsp:cNvSpPr/>
      </dsp:nvSpPr>
      <dsp:spPr>
        <a:xfrm rot="18000000">
          <a:off x="907247" y="869709"/>
          <a:ext cx="516315" cy="173262"/>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959226" y="904361"/>
        <a:ext cx="412357" cy="103958"/>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12/11/2017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12/11/2017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1538187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18</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12/11/2017</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12/11/2017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12/11/2017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12/11/2017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12/11/2017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12/11/2017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12/11/2017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12/11/2017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12/11/2017</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3.sv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7.svg"/><Relationship Id="rId7" Type="http://schemas.openxmlformats.org/officeDocument/2006/relationships/diagramColors" Target="../diagrams/colors1.xml"/><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0.png"/><Relationship Id="rId1" Type="http://schemas.openxmlformats.org/officeDocument/2006/relationships/slideLayout" Target="../slideLayouts/slideLayout4.xml"/><Relationship Id="rId5" Type="http://schemas.openxmlformats.org/officeDocument/2006/relationships/image" Target="../media/image41.jpeg"/><Relationship Id="rId4" Type="http://schemas.openxmlformats.org/officeDocument/2006/relationships/image" Target="../media/image39.svg"/></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chart" Target="../charts/chart1.xml"/><Relationship Id="rId4" Type="http://schemas.openxmlformats.org/officeDocument/2006/relationships/image" Target="../media/image39.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microsoft.com/office/2007/relationships/hdphoto" Target="../media/hdphoto1.wdp"/><Relationship Id="rId4" Type="http://schemas.openxmlformats.org/officeDocument/2006/relationships/image" Target="../media/image5.pn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sv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sv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sv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Yelp Dataset Challenge</a:t>
            </a:r>
          </a:p>
        </p:txBody>
      </p:sp>
      <p:sp>
        <p:nvSpPr>
          <p:cNvPr id="5" name="Subtitle 4"/>
          <p:cNvSpPr>
            <a:spLocks noGrp="1"/>
          </p:cNvSpPr>
          <p:nvPr>
            <p:ph type="subTitle" idx="1"/>
          </p:nvPr>
        </p:nvSpPr>
        <p:spPr>
          <a:xfrm>
            <a:off x="1625176" y="2616200"/>
            <a:ext cx="8735325" cy="1752600"/>
          </a:xfrm>
        </p:spPr>
        <p:txBody>
          <a:bodyPr vert="horz" lIns="121899" tIns="60949" rIns="121899" bIns="60949" rtlCol="0" anchor="t">
            <a:normAutofit/>
          </a:bodyPr>
          <a:lstStyle/>
          <a:p>
            <a:r>
              <a:rPr lang="en-US" sz="3600" u="sng" dirty="0"/>
              <a:t>ILS z534 Search</a:t>
            </a:r>
            <a:endParaRPr lang="en-US" sz="3600" u="sng" dirty="0">
              <a:solidFill>
                <a:schemeClr val="tx1"/>
              </a:solidFill>
            </a:endParaRPr>
          </a:p>
        </p:txBody>
      </p:sp>
      <p:sp>
        <p:nvSpPr>
          <p:cNvPr id="4" name="Subtitle 4">
            <a:extLst>
              <a:ext uri="{FF2B5EF4-FFF2-40B4-BE49-F238E27FC236}">
                <a16:creationId xmlns:a16="http://schemas.microsoft.com/office/drawing/2014/main" id="{28790080-A5A5-4CBD-B647-93A636515F7F}"/>
              </a:ext>
            </a:extLst>
          </p:cNvPr>
          <p:cNvSpPr txBox="1">
            <a:spLocks/>
          </p:cNvSpPr>
          <p:nvPr/>
        </p:nvSpPr>
        <p:spPr>
          <a:xfrm>
            <a:off x="1625176" y="3200400"/>
            <a:ext cx="8735325" cy="1752600"/>
          </a:xfrm>
          <a:prstGeom prst="rect">
            <a:avLst/>
          </a:prstGeom>
        </p:spPr>
        <p:txBody>
          <a:bodyPr vert="horz" lIns="121899" tIns="60949" rIns="121899" bIns="60949" rtlCol="0" anchor="t">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mn-lt"/>
                <a:ea typeface="+mn-ea"/>
                <a:cs typeface="+mn-cs"/>
              </a:defRPr>
            </a:lvl1pPr>
            <a:lvl2pPr marL="609493" indent="0" algn="ctr" defTabSz="1218987" rtl="0"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gn="just"/>
            <a:r>
              <a:rPr lang="en-US" sz="1600" b="1" dirty="0"/>
              <a:t>Chirag</a:t>
            </a:r>
            <a:r>
              <a:rPr lang="en-US" sz="1600" dirty="0"/>
              <a:t> galani</a:t>
            </a:r>
          </a:p>
          <a:p>
            <a:pPr algn="just"/>
            <a:r>
              <a:rPr lang="en-US" sz="1600" b="1" dirty="0"/>
              <a:t>Keerthi</a:t>
            </a:r>
            <a:r>
              <a:rPr lang="en-US" sz="1600" dirty="0"/>
              <a:t> Naredla</a:t>
            </a:r>
          </a:p>
          <a:p>
            <a:pPr algn="just"/>
            <a:r>
              <a:rPr lang="en-US" sz="1600" b="1" dirty="0"/>
              <a:t>Janani</a:t>
            </a:r>
            <a:r>
              <a:rPr lang="en-US" sz="1600" dirty="0"/>
              <a:t> muppala</a:t>
            </a:r>
          </a:p>
          <a:p>
            <a:pPr algn="just"/>
            <a:r>
              <a:rPr lang="en-US" sz="1600" b="1" dirty="0"/>
              <a:t>Arun</a:t>
            </a:r>
            <a:r>
              <a:rPr lang="en-US" sz="1600" dirty="0"/>
              <a:t> nekkalapudi</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Filter">
            <a:extLst>
              <a:ext uri="{FF2B5EF4-FFF2-40B4-BE49-F238E27FC236}">
                <a16:creationId xmlns:a16="http://schemas.microsoft.com/office/drawing/2014/main" id="{37F6514D-EEFF-49A4-8D0C-8B2DF64B967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9012" y="533400"/>
            <a:ext cx="914400" cy="914400"/>
          </a:xfrm>
        </p:spPr>
      </p:pic>
      <p:sp>
        <p:nvSpPr>
          <p:cNvPr id="5" name="Title 1">
            <a:extLst>
              <a:ext uri="{FF2B5EF4-FFF2-40B4-BE49-F238E27FC236}">
                <a16:creationId xmlns:a16="http://schemas.microsoft.com/office/drawing/2014/main" id="{ACC3A6DB-9C77-422D-A6FB-A943C6649DB1}"/>
              </a:ext>
            </a:extLst>
          </p:cNvPr>
          <p:cNvSpPr txBox="1">
            <a:spLocks/>
          </p:cNvSpPr>
          <p:nvPr/>
        </p:nvSpPr>
        <p:spPr>
          <a:xfrm>
            <a:off x="1751012" y="154532"/>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Weighted Query Generation</a:t>
            </a:r>
            <a:br>
              <a:rPr lang="en-US" dirty="0"/>
            </a:br>
            <a:r>
              <a:rPr lang="en-US" sz="1600" dirty="0"/>
              <a:t> Weighted Query Generation for Overall Recommendation.</a:t>
            </a:r>
            <a:endParaRPr lang="en-US" dirty="0"/>
          </a:p>
        </p:txBody>
      </p:sp>
      <p:sp>
        <p:nvSpPr>
          <p:cNvPr id="9" name="Rectangle 8">
            <a:extLst>
              <a:ext uri="{FF2B5EF4-FFF2-40B4-BE49-F238E27FC236}">
                <a16:creationId xmlns:a16="http://schemas.microsoft.com/office/drawing/2014/main" id="{34660455-43A4-4929-AF4C-46126B73ED67}"/>
              </a:ext>
            </a:extLst>
          </p:cNvPr>
          <p:cNvSpPr/>
          <p:nvPr/>
        </p:nvSpPr>
        <p:spPr>
          <a:xfrm>
            <a:off x="1627092" y="2024531"/>
            <a:ext cx="2971800" cy="1223963"/>
          </a:xfrm>
          <a:prstGeom prst="rect">
            <a:avLst/>
          </a:prstGeom>
          <a:noFill/>
          <a:ln w="38100"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sz="2800" dirty="0"/>
          </a:p>
        </p:txBody>
      </p:sp>
      <p:sp>
        <p:nvSpPr>
          <p:cNvPr id="13" name="Rectangle 12">
            <a:extLst>
              <a:ext uri="{FF2B5EF4-FFF2-40B4-BE49-F238E27FC236}">
                <a16:creationId xmlns:a16="http://schemas.microsoft.com/office/drawing/2014/main" id="{FA869CA4-D773-42E6-8300-4B5664405247}"/>
              </a:ext>
            </a:extLst>
          </p:cNvPr>
          <p:cNvSpPr/>
          <p:nvPr/>
        </p:nvSpPr>
        <p:spPr>
          <a:xfrm>
            <a:off x="1758025" y="2153953"/>
            <a:ext cx="4060066" cy="1015663"/>
          </a:xfrm>
          <a:prstGeom prst="rect">
            <a:avLst/>
          </a:prstGeom>
        </p:spPr>
        <p:txBody>
          <a:bodyPr wrap="square">
            <a:spAutoFit/>
          </a:bodyPr>
          <a:lstStyle/>
          <a:p>
            <a:r>
              <a:rPr lang="en-US" sz="1000" dirty="0">
                <a:latin typeface="Consolas" panose="020B0609020204030204" pitchFamily="49" charset="0"/>
              </a:rPr>
              <a:t>User ID : </a:t>
            </a:r>
            <a:r>
              <a:rPr lang="en-US" sz="1000" dirty="0"/>
              <a:t>DKPqjzE-I6a0vsvYI7GDrQ</a:t>
            </a:r>
            <a:endParaRPr lang="en-US" sz="1000" dirty="0">
              <a:latin typeface="Consolas" panose="020B0609020204030204" pitchFamily="49" charset="0"/>
            </a:endParaRPr>
          </a:p>
          <a:p>
            <a:r>
              <a:rPr lang="en-US" sz="1000" dirty="0">
                <a:latin typeface="Consolas" panose="020B0609020204030204" pitchFamily="49" charset="0"/>
              </a:rPr>
              <a:t>Category :Thai</a:t>
            </a:r>
          </a:p>
          <a:p>
            <a:r>
              <a:rPr lang="en-US" sz="1000" dirty="0">
                <a:latin typeface="Consolas" panose="020B0609020204030204" pitchFamily="49" charset="0"/>
              </a:rPr>
              <a:t>Business ID:[ueoRWPGrSoZizl1ngBghqg, 2uRM8Et0uJVl8u1jSnmuKw]</a:t>
            </a:r>
          </a:p>
          <a:p>
            <a:r>
              <a:rPr lang="en-US" sz="1000" dirty="0">
                <a:latin typeface="Consolas" panose="020B0609020204030204" pitchFamily="49" charset="0"/>
              </a:rPr>
              <a:t>Count :4</a:t>
            </a:r>
          </a:p>
          <a:p>
            <a:r>
              <a:rPr lang="en-US" sz="1000" dirty="0">
                <a:latin typeface="Consolas" panose="020B0609020204030204" pitchFamily="49" charset="0"/>
              </a:rPr>
              <a:t>Range :2</a:t>
            </a:r>
            <a:endParaRPr lang="en-US" sz="1000" dirty="0"/>
          </a:p>
        </p:txBody>
      </p:sp>
      <p:pic>
        <p:nvPicPr>
          <p:cNvPr id="14" name="Graphic 13" descr="Employee Badge">
            <a:extLst>
              <a:ext uri="{FF2B5EF4-FFF2-40B4-BE49-F238E27FC236}">
                <a16:creationId xmlns:a16="http://schemas.microsoft.com/office/drawing/2014/main" id="{B254EA62-A054-4142-9F79-1B54BD3D50C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77922" y="2825003"/>
            <a:ext cx="392490" cy="392490"/>
          </a:xfrm>
          <a:prstGeom prst="rect">
            <a:avLst/>
          </a:prstGeom>
        </p:spPr>
      </p:pic>
      <p:sp>
        <p:nvSpPr>
          <p:cNvPr id="15" name="Rectangle 14">
            <a:extLst>
              <a:ext uri="{FF2B5EF4-FFF2-40B4-BE49-F238E27FC236}">
                <a16:creationId xmlns:a16="http://schemas.microsoft.com/office/drawing/2014/main" id="{E31E41D9-BF15-42F2-8820-C7DA24B11F8D}"/>
              </a:ext>
            </a:extLst>
          </p:cNvPr>
          <p:cNvSpPr/>
          <p:nvPr/>
        </p:nvSpPr>
        <p:spPr>
          <a:xfrm>
            <a:off x="4729825" y="2024531"/>
            <a:ext cx="3145666" cy="1223963"/>
          </a:xfrm>
          <a:prstGeom prst="rect">
            <a:avLst/>
          </a:prstGeom>
          <a:noFill/>
          <a:ln w="38100"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sz="2800" dirty="0"/>
          </a:p>
        </p:txBody>
      </p:sp>
      <p:sp>
        <p:nvSpPr>
          <p:cNvPr id="16" name="Rectangle 15">
            <a:extLst>
              <a:ext uri="{FF2B5EF4-FFF2-40B4-BE49-F238E27FC236}">
                <a16:creationId xmlns:a16="http://schemas.microsoft.com/office/drawing/2014/main" id="{ABD54E8C-A75C-4CE8-895C-E1FCC43F7439}"/>
              </a:ext>
            </a:extLst>
          </p:cNvPr>
          <p:cNvSpPr/>
          <p:nvPr/>
        </p:nvSpPr>
        <p:spPr>
          <a:xfrm>
            <a:off x="4860759" y="2153953"/>
            <a:ext cx="3243332" cy="1015663"/>
          </a:xfrm>
          <a:prstGeom prst="rect">
            <a:avLst/>
          </a:prstGeom>
        </p:spPr>
        <p:txBody>
          <a:bodyPr wrap="square">
            <a:spAutoFit/>
          </a:bodyPr>
          <a:lstStyle/>
          <a:p>
            <a:r>
              <a:rPr lang="en-US" sz="1000" dirty="0">
                <a:latin typeface="Consolas" panose="020B0609020204030204" pitchFamily="49" charset="0"/>
              </a:rPr>
              <a:t>User ID : </a:t>
            </a:r>
            <a:r>
              <a:rPr lang="en-US" sz="1000" dirty="0"/>
              <a:t>DKPqjzE-I6a0vsvYI7GDrQ</a:t>
            </a:r>
            <a:endParaRPr lang="en-US" sz="1000" dirty="0">
              <a:latin typeface="Consolas" panose="020B0609020204030204" pitchFamily="49" charset="0"/>
            </a:endParaRPr>
          </a:p>
          <a:p>
            <a:r>
              <a:rPr lang="en-US" sz="1000" dirty="0">
                <a:latin typeface="Consolas" panose="020B0609020204030204" pitchFamily="49" charset="0"/>
              </a:rPr>
              <a:t>Category : Mexican</a:t>
            </a:r>
          </a:p>
          <a:p>
            <a:r>
              <a:rPr lang="en-US" sz="1000" dirty="0">
                <a:latin typeface="Consolas" panose="020B0609020204030204" pitchFamily="49" charset="0"/>
              </a:rPr>
              <a:t>Business ID:[ueoRWPGrSoZizl1ngBghqg, 2uRM8Et0uJVl8u1jSnmuKw]</a:t>
            </a:r>
          </a:p>
          <a:p>
            <a:r>
              <a:rPr lang="en-US" sz="1000" dirty="0">
                <a:latin typeface="Consolas" panose="020B0609020204030204" pitchFamily="49" charset="0"/>
              </a:rPr>
              <a:t>Count :3</a:t>
            </a:r>
          </a:p>
          <a:p>
            <a:r>
              <a:rPr lang="en-US" sz="1000" dirty="0">
                <a:latin typeface="Consolas" panose="020B0609020204030204" pitchFamily="49" charset="0"/>
              </a:rPr>
              <a:t>Range :2</a:t>
            </a:r>
            <a:endParaRPr lang="en-US" sz="1000" dirty="0"/>
          </a:p>
        </p:txBody>
      </p:sp>
      <p:pic>
        <p:nvPicPr>
          <p:cNvPr id="17" name="Graphic 16" descr="Employee Badge">
            <a:extLst>
              <a:ext uri="{FF2B5EF4-FFF2-40B4-BE49-F238E27FC236}">
                <a16:creationId xmlns:a16="http://schemas.microsoft.com/office/drawing/2014/main" id="{62ED691D-E28C-433A-88DA-FECEDE8F5DC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88240" y="2777126"/>
            <a:ext cx="313536" cy="392490"/>
          </a:xfrm>
          <a:prstGeom prst="rect">
            <a:avLst/>
          </a:prstGeom>
        </p:spPr>
      </p:pic>
      <p:sp>
        <p:nvSpPr>
          <p:cNvPr id="18" name="Rectangle 17">
            <a:extLst>
              <a:ext uri="{FF2B5EF4-FFF2-40B4-BE49-F238E27FC236}">
                <a16:creationId xmlns:a16="http://schemas.microsoft.com/office/drawing/2014/main" id="{00A76813-8824-4AD5-B27C-7D5B1694557E}"/>
              </a:ext>
            </a:extLst>
          </p:cNvPr>
          <p:cNvSpPr/>
          <p:nvPr/>
        </p:nvSpPr>
        <p:spPr>
          <a:xfrm>
            <a:off x="7997826" y="2024531"/>
            <a:ext cx="2971800" cy="1223963"/>
          </a:xfrm>
          <a:prstGeom prst="rect">
            <a:avLst/>
          </a:prstGeom>
          <a:noFill/>
          <a:ln w="38100"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sz="2800" dirty="0"/>
          </a:p>
        </p:txBody>
      </p:sp>
      <p:sp>
        <p:nvSpPr>
          <p:cNvPr id="19" name="Rectangle 18">
            <a:extLst>
              <a:ext uri="{FF2B5EF4-FFF2-40B4-BE49-F238E27FC236}">
                <a16:creationId xmlns:a16="http://schemas.microsoft.com/office/drawing/2014/main" id="{D09C73A9-13CF-4636-8BCC-242D2D4E85D1}"/>
              </a:ext>
            </a:extLst>
          </p:cNvPr>
          <p:cNvSpPr/>
          <p:nvPr/>
        </p:nvSpPr>
        <p:spPr>
          <a:xfrm>
            <a:off x="8057429" y="2154210"/>
            <a:ext cx="4060066" cy="1015663"/>
          </a:xfrm>
          <a:prstGeom prst="rect">
            <a:avLst/>
          </a:prstGeom>
        </p:spPr>
        <p:txBody>
          <a:bodyPr wrap="square">
            <a:spAutoFit/>
          </a:bodyPr>
          <a:lstStyle/>
          <a:p>
            <a:r>
              <a:rPr lang="en-US" sz="1000" dirty="0">
                <a:latin typeface="Consolas" panose="020B0609020204030204" pitchFamily="49" charset="0"/>
              </a:rPr>
              <a:t>User ID : </a:t>
            </a:r>
            <a:r>
              <a:rPr lang="en-US" sz="1000" dirty="0"/>
              <a:t>fsasdkjf-I6a0vsvYI7GDrQ</a:t>
            </a:r>
            <a:endParaRPr lang="en-US" sz="1000" dirty="0">
              <a:latin typeface="Consolas" panose="020B0609020204030204" pitchFamily="49" charset="0"/>
            </a:endParaRPr>
          </a:p>
          <a:p>
            <a:r>
              <a:rPr lang="en-US" sz="1000" dirty="0">
                <a:latin typeface="Consolas" panose="020B0609020204030204" pitchFamily="49" charset="0"/>
              </a:rPr>
              <a:t>Category : American</a:t>
            </a:r>
          </a:p>
          <a:p>
            <a:r>
              <a:rPr lang="en-US" sz="1000" dirty="0">
                <a:latin typeface="Consolas" panose="020B0609020204030204" pitchFamily="49" charset="0"/>
              </a:rPr>
              <a:t>Business ID:[ueoRWPGrSoZizl1ngBghqg, 2uRM8Et0uJVl8u1jSnmuKw]</a:t>
            </a:r>
          </a:p>
          <a:p>
            <a:r>
              <a:rPr lang="en-US" sz="1000" dirty="0">
                <a:latin typeface="Consolas" panose="020B0609020204030204" pitchFamily="49" charset="0"/>
              </a:rPr>
              <a:t>Count :6</a:t>
            </a:r>
          </a:p>
          <a:p>
            <a:r>
              <a:rPr lang="en-US" sz="1000" dirty="0">
                <a:latin typeface="Consolas" panose="020B0609020204030204" pitchFamily="49" charset="0"/>
              </a:rPr>
              <a:t>Range :3</a:t>
            </a:r>
            <a:endParaRPr lang="en-US" sz="1000" dirty="0"/>
          </a:p>
        </p:txBody>
      </p:sp>
      <p:pic>
        <p:nvPicPr>
          <p:cNvPr id="20" name="Graphic 19" descr="Employee Badge">
            <a:extLst>
              <a:ext uri="{FF2B5EF4-FFF2-40B4-BE49-F238E27FC236}">
                <a16:creationId xmlns:a16="http://schemas.microsoft.com/office/drawing/2014/main" id="{AAAA7271-B484-45AC-8442-AA4BABC5C4E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12425" y="2816431"/>
            <a:ext cx="392490" cy="392490"/>
          </a:xfrm>
          <a:prstGeom prst="rect">
            <a:avLst/>
          </a:prstGeom>
        </p:spPr>
      </p:pic>
      <p:cxnSp>
        <p:nvCxnSpPr>
          <p:cNvPr id="25" name="Straight Arrow Connector 24">
            <a:extLst>
              <a:ext uri="{FF2B5EF4-FFF2-40B4-BE49-F238E27FC236}">
                <a16:creationId xmlns:a16="http://schemas.microsoft.com/office/drawing/2014/main" id="{ECDF160C-A7A6-4E68-88E9-592586B6C1CF}"/>
              </a:ext>
            </a:extLst>
          </p:cNvPr>
          <p:cNvCxnSpPr>
            <a:cxnSpLocks/>
            <a:stCxn id="9" idx="2"/>
          </p:cNvCxnSpPr>
          <p:nvPr/>
        </p:nvCxnSpPr>
        <p:spPr>
          <a:xfrm>
            <a:off x="3112992" y="3248494"/>
            <a:ext cx="3207956" cy="924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5B62807-14BB-44A7-9CEE-E18F6AB10533}"/>
              </a:ext>
            </a:extLst>
          </p:cNvPr>
          <p:cNvCxnSpPr>
            <a:cxnSpLocks/>
            <a:stCxn id="15" idx="2"/>
          </p:cNvCxnSpPr>
          <p:nvPr/>
        </p:nvCxnSpPr>
        <p:spPr>
          <a:xfrm>
            <a:off x="6302658" y="3248494"/>
            <a:ext cx="8599" cy="8763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95B9AC9-33AF-4977-9916-F9566E7381EB}"/>
              </a:ext>
            </a:extLst>
          </p:cNvPr>
          <p:cNvCxnSpPr>
            <a:cxnSpLocks/>
            <a:stCxn id="18" idx="2"/>
          </p:cNvCxnSpPr>
          <p:nvPr/>
        </p:nvCxnSpPr>
        <p:spPr>
          <a:xfrm flipH="1">
            <a:off x="6294060" y="3248494"/>
            <a:ext cx="3189666" cy="9144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500E480-6F20-4FC6-8D4B-D2014760B57D}"/>
              </a:ext>
            </a:extLst>
          </p:cNvPr>
          <p:cNvCxnSpPr>
            <a:cxnSpLocks/>
          </p:cNvCxnSpPr>
          <p:nvPr/>
        </p:nvCxnSpPr>
        <p:spPr>
          <a:xfrm>
            <a:off x="6302658" y="4124794"/>
            <a:ext cx="0" cy="3429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8B2FA04-2E4E-4027-9E9C-059B3E5A2F40}"/>
              </a:ext>
            </a:extLst>
          </p:cNvPr>
          <p:cNvSpPr txBox="1"/>
          <p:nvPr/>
        </p:nvSpPr>
        <p:spPr>
          <a:xfrm>
            <a:off x="4243638" y="2013895"/>
            <a:ext cx="367408" cy="523220"/>
          </a:xfrm>
          <a:prstGeom prst="rect">
            <a:avLst/>
          </a:prstGeom>
          <a:noFill/>
        </p:spPr>
        <p:txBody>
          <a:bodyPr wrap="none" rtlCol="0">
            <a:spAutoFit/>
          </a:bodyPr>
          <a:lstStyle/>
          <a:p>
            <a:r>
              <a:rPr lang="en-US" sz="2800" dirty="0"/>
              <a:t>1</a:t>
            </a:r>
          </a:p>
        </p:txBody>
      </p:sp>
      <p:sp>
        <p:nvSpPr>
          <p:cNvPr id="37" name="TextBox 36">
            <a:extLst>
              <a:ext uri="{FF2B5EF4-FFF2-40B4-BE49-F238E27FC236}">
                <a16:creationId xmlns:a16="http://schemas.microsoft.com/office/drawing/2014/main" id="{83F15BD2-19CE-46A5-826C-9BAC4F5A55D4}"/>
              </a:ext>
            </a:extLst>
          </p:cNvPr>
          <p:cNvSpPr txBox="1"/>
          <p:nvPr/>
        </p:nvSpPr>
        <p:spPr>
          <a:xfrm>
            <a:off x="7553938" y="1982116"/>
            <a:ext cx="367408" cy="523220"/>
          </a:xfrm>
          <a:prstGeom prst="rect">
            <a:avLst/>
          </a:prstGeom>
          <a:noFill/>
        </p:spPr>
        <p:txBody>
          <a:bodyPr wrap="none" rtlCol="0">
            <a:spAutoFit/>
          </a:bodyPr>
          <a:lstStyle/>
          <a:p>
            <a:r>
              <a:rPr lang="en-US" sz="2800" dirty="0"/>
              <a:t>2</a:t>
            </a:r>
          </a:p>
        </p:txBody>
      </p:sp>
      <p:sp>
        <p:nvSpPr>
          <p:cNvPr id="38" name="TextBox 37">
            <a:extLst>
              <a:ext uri="{FF2B5EF4-FFF2-40B4-BE49-F238E27FC236}">
                <a16:creationId xmlns:a16="http://schemas.microsoft.com/office/drawing/2014/main" id="{A7CF87B2-BF35-478F-9759-AF31AB364659}"/>
              </a:ext>
            </a:extLst>
          </p:cNvPr>
          <p:cNvSpPr txBox="1"/>
          <p:nvPr/>
        </p:nvSpPr>
        <p:spPr>
          <a:xfrm>
            <a:off x="10634679" y="1981200"/>
            <a:ext cx="367408" cy="523220"/>
          </a:xfrm>
          <a:prstGeom prst="rect">
            <a:avLst/>
          </a:prstGeom>
          <a:noFill/>
        </p:spPr>
        <p:txBody>
          <a:bodyPr wrap="none" rtlCol="0">
            <a:spAutoFit/>
          </a:bodyPr>
          <a:lstStyle/>
          <a:p>
            <a:r>
              <a:rPr lang="en-US" sz="2800" dirty="0"/>
              <a:t>3</a:t>
            </a:r>
          </a:p>
        </p:txBody>
      </p:sp>
      <p:sp>
        <p:nvSpPr>
          <p:cNvPr id="39" name="Rectangle 38">
            <a:extLst>
              <a:ext uri="{FF2B5EF4-FFF2-40B4-BE49-F238E27FC236}">
                <a16:creationId xmlns:a16="http://schemas.microsoft.com/office/drawing/2014/main" id="{DB1B1E24-9B16-46B0-A36C-3B34CBDD8A03}"/>
              </a:ext>
            </a:extLst>
          </p:cNvPr>
          <p:cNvSpPr/>
          <p:nvPr/>
        </p:nvSpPr>
        <p:spPr>
          <a:xfrm>
            <a:off x="4683261" y="4464381"/>
            <a:ext cx="3255992" cy="608221"/>
          </a:xfrm>
          <a:prstGeom prst="rect">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dirty="0">
                <a:solidFill>
                  <a:schemeClr val="bg1"/>
                </a:solidFill>
              </a:rPr>
              <a:t>R(W)</a:t>
            </a:r>
            <a:r>
              <a:rPr lang="en-US" sz="2800" i="1" baseline="-25000" dirty="0">
                <a:solidFill>
                  <a:schemeClr val="bg1"/>
                </a:solidFill>
              </a:rPr>
              <a:t>3 &gt; </a:t>
            </a:r>
            <a:r>
              <a:rPr lang="en-US" sz="2800" i="1" dirty="0">
                <a:solidFill>
                  <a:schemeClr val="bg1"/>
                </a:solidFill>
              </a:rPr>
              <a:t>R(W)</a:t>
            </a:r>
            <a:r>
              <a:rPr lang="en-US" sz="2800" i="1" baseline="-25000" dirty="0">
                <a:solidFill>
                  <a:schemeClr val="bg1"/>
                </a:solidFill>
              </a:rPr>
              <a:t>1 &gt; </a:t>
            </a:r>
            <a:r>
              <a:rPr lang="en-US" sz="2800" i="1" dirty="0">
                <a:solidFill>
                  <a:schemeClr val="bg1"/>
                </a:solidFill>
              </a:rPr>
              <a:t>R(W)</a:t>
            </a:r>
            <a:r>
              <a:rPr lang="en-US" sz="2800" i="1" baseline="-25000" dirty="0">
                <a:solidFill>
                  <a:schemeClr val="bg1"/>
                </a:solidFill>
              </a:rPr>
              <a:t>2</a:t>
            </a:r>
            <a:endParaRPr lang="en-US" sz="2800" dirty="0">
              <a:solidFill>
                <a:schemeClr val="bg1"/>
              </a:solidFill>
            </a:endParaRPr>
          </a:p>
        </p:txBody>
      </p:sp>
      <p:sp>
        <p:nvSpPr>
          <p:cNvPr id="45" name="Rectangle 44">
            <a:extLst>
              <a:ext uri="{FF2B5EF4-FFF2-40B4-BE49-F238E27FC236}">
                <a16:creationId xmlns:a16="http://schemas.microsoft.com/office/drawing/2014/main" id="{E4B3EF0F-2ADF-4AD9-865D-B9E95D7DFB9C}"/>
              </a:ext>
            </a:extLst>
          </p:cNvPr>
          <p:cNvSpPr/>
          <p:nvPr/>
        </p:nvSpPr>
        <p:spPr>
          <a:xfrm>
            <a:off x="3703260" y="5397340"/>
            <a:ext cx="5181600" cy="800100"/>
          </a:xfrm>
          <a:prstGeom prst="rect">
            <a:avLst/>
          </a:prstGeom>
          <a:solidFill>
            <a:schemeClr val="tx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dirty="0">
                <a:solidFill>
                  <a:schemeClr val="bg1"/>
                </a:solidFill>
              </a:rPr>
              <a:t>R = R(W)</a:t>
            </a:r>
            <a:r>
              <a:rPr lang="en-US" sz="2800" i="1" baseline="-25000" dirty="0">
                <a:solidFill>
                  <a:schemeClr val="bg1"/>
                </a:solidFill>
              </a:rPr>
              <a:t>3 </a:t>
            </a:r>
            <a:r>
              <a:rPr lang="en-US" sz="4400" i="1" baseline="-25000" dirty="0">
                <a:solidFill>
                  <a:schemeClr val="bg1"/>
                </a:solidFill>
              </a:rPr>
              <a:t>+</a:t>
            </a:r>
            <a:r>
              <a:rPr lang="en-US" sz="2800" i="1" baseline="-25000" dirty="0">
                <a:solidFill>
                  <a:schemeClr val="bg1"/>
                </a:solidFill>
              </a:rPr>
              <a:t> </a:t>
            </a:r>
            <a:r>
              <a:rPr lang="en-US" sz="2800" i="1" dirty="0">
                <a:solidFill>
                  <a:schemeClr val="bg1"/>
                </a:solidFill>
              </a:rPr>
              <a:t>R(W)</a:t>
            </a:r>
            <a:r>
              <a:rPr lang="en-US" sz="2800" i="1" baseline="-25000" dirty="0">
                <a:solidFill>
                  <a:schemeClr val="bg1"/>
                </a:solidFill>
              </a:rPr>
              <a:t>1 </a:t>
            </a:r>
            <a:r>
              <a:rPr lang="en-US" sz="4400" i="1" baseline="-25000" dirty="0">
                <a:solidFill>
                  <a:schemeClr val="bg1"/>
                </a:solidFill>
              </a:rPr>
              <a:t>+</a:t>
            </a:r>
            <a:r>
              <a:rPr lang="en-US" sz="2800" i="1" baseline="-25000" dirty="0">
                <a:solidFill>
                  <a:schemeClr val="bg1"/>
                </a:solidFill>
              </a:rPr>
              <a:t> </a:t>
            </a:r>
            <a:r>
              <a:rPr lang="en-US" sz="2800" i="1" dirty="0">
                <a:solidFill>
                  <a:schemeClr val="bg1"/>
                </a:solidFill>
              </a:rPr>
              <a:t>R(W)</a:t>
            </a:r>
            <a:r>
              <a:rPr lang="en-US" sz="2800" i="1" baseline="-25000" dirty="0">
                <a:solidFill>
                  <a:schemeClr val="bg1"/>
                </a:solidFill>
              </a:rPr>
              <a:t>2</a:t>
            </a:r>
            <a:endParaRPr lang="en-US" sz="2800" dirty="0">
              <a:solidFill>
                <a:schemeClr val="bg1"/>
              </a:solidFill>
            </a:endParaRPr>
          </a:p>
        </p:txBody>
      </p:sp>
      <p:cxnSp>
        <p:nvCxnSpPr>
          <p:cNvPr id="46" name="Straight Arrow Connector 45">
            <a:extLst>
              <a:ext uri="{FF2B5EF4-FFF2-40B4-BE49-F238E27FC236}">
                <a16:creationId xmlns:a16="http://schemas.microsoft.com/office/drawing/2014/main" id="{CC1529E6-0861-443D-9D00-819E0AB69D7C}"/>
              </a:ext>
            </a:extLst>
          </p:cNvPr>
          <p:cNvCxnSpPr>
            <a:cxnSpLocks/>
          </p:cNvCxnSpPr>
          <p:nvPr/>
        </p:nvCxnSpPr>
        <p:spPr>
          <a:xfrm>
            <a:off x="6294060" y="5072602"/>
            <a:ext cx="0" cy="3429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328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3C0D797-9433-4AD0-A4D6-A023F1F9DB67}"/>
              </a:ext>
            </a:extLst>
          </p:cNvPr>
          <p:cNvSpPr txBox="1"/>
          <p:nvPr/>
        </p:nvSpPr>
        <p:spPr>
          <a:xfrm>
            <a:off x="1123657" y="4552950"/>
            <a:ext cx="10157969" cy="1816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t>                        </a:t>
            </a:r>
            <a:r>
              <a:rPr lang="en-US" sz="2800" dirty="0"/>
              <a:t>     No. of business Recommended </a:t>
            </a:r>
            <a:r>
              <a:rPr lang="en-US" sz="2800"/>
              <a:t>are User Visited</a:t>
            </a:r>
            <a:endParaRPr lang="en-US" dirty="0"/>
          </a:p>
          <a:p>
            <a:pPr algn="ctr"/>
            <a:r>
              <a:rPr lang="en-US" sz="2800" dirty="0"/>
              <a:t>Precision =</a:t>
            </a:r>
            <a:r>
              <a:rPr lang="en-US" sz="2800"/>
              <a:t>             </a:t>
            </a:r>
            <a:r>
              <a:rPr lang="en-US" sz="2800" dirty="0"/>
              <a:t> ----------------------------------------------------------</a:t>
            </a:r>
            <a:endParaRPr lang="en-US" dirty="0"/>
          </a:p>
          <a:p>
            <a:pPr algn="ctr"/>
            <a:r>
              <a:rPr lang="en-US" sz="2800" dirty="0"/>
              <a:t>                   Total no. of </a:t>
            </a:r>
            <a:r>
              <a:rPr lang="en-US" sz="2800"/>
              <a:t>Recommendations</a:t>
            </a:r>
            <a:endParaRPr lang="en-US" dirty="0"/>
          </a:p>
          <a:p>
            <a:pPr algn="ctr"/>
            <a:endParaRPr lang="en-US" sz="2800" dirty="0"/>
          </a:p>
        </p:txBody>
      </p:sp>
      <p:sp>
        <p:nvSpPr>
          <p:cNvPr id="15" name="TextBox 14">
            <a:extLst>
              <a:ext uri="{FF2B5EF4-FFF2-40B4-BE49-F238E27FC236}">
                <a16:creationId xmlns:a16="http://schemas.microsoft.com/office/drawing/2014/main" id="{D0A87C2B-F627-4882-AC49-D0B1B7D87D20}"/>
              </a:ext>
            </a:extLst>
          </p:cNvPr>
          <p:cNvSpPr txBox="1"/>
          <p:nvPr/>
        </p:nvSpPr>
        <p:spPr>
          <a:xfrm>
            <a:off x="329716" y="1690202"/>
            <a:ext cx="7738183" cy="2246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algn="ctr"/>
            <a:endParaRPr lang="en-US" dirty="0"/>
          </a:p>
          <a:p>
            <a:pPr marL="914400" indent="-457200">
              <a:buFont typeface="Arial"/>
              <a:buChar char="•"/>
            </a:pPr>
            <a:r>
              <a:rPr lang="en-US" sz="2800" dirty="0"/>
              <a:t>Evaluation is based on whether  User Visited business that are in Testing dataset are recommended by our model. </a:t>
            </a:r>
            <a:endParaRPr lang="en-US" dirty="0"/>
          </a:p>
          <a:p>
            <a:pPr algn="ctr"/>
            <a:endParaRPr lang="en-US" sz="2800" dirty="0"/>
          </a:p>
        </p:txBody>
      </p:sp>
      <p:sp>
        <p:nvSpPr>
          <p:cNvPr id="11" name="Title 1">
            <a:extLst>
              <a:ext uri="{FF2B5EF4-FFF2-40B4-BE49-F238E27FC236}">
                <a16:creationId xmlns:a16="http://schemas.microsoft.com/office/drawing/2014/main" id="{1E0345CD-09CF-4FF7-98C9-A0BB80BDB623}"/>
              </a:ext>
            </a:extLst>
          </p:cNvPr>
          <p:cNvSpPr>
            <a:spLocks noGrp="1"/>
          </p:cNvSpPr>
          <p:nvPr>
            <p:ph type="title"/>
          </p:nvPr>
        </p:nvSpPr>
        <p:spPr>
          <a:xfrm>
            <a:off x="1751149" y="134961"/>
            <a:ext cx="10360501" cy="1223963"/>
          </a:xfrm>
        </p:spPr>
        <p:txBody>
          <a:bodyPr/>
          <a:lstStyle/>
          <a:p>
            <a:r>
              <a:rPr lang="en-US" dirty="0"/>
              <a:t>Evaluation Metrics</a:t>
            </a:r>
            <a:br>
              <a:rPr lang="en-US" dirty="0"/>
            </a:br>
            <a:r>
              <a:rPr lang="en-US" sz="1600" dirty="0"/>
              <a:t>Mean Average Precision.</a:t>
            </a:r>
            <a:endParaRPr lang="en-US" dirty="0"/>
          </a:p>
        </p:txBody>
      </p:sp>
      <p:pic>
        <p:nvPicPr>
          <p:cNvPr id="9" name="Graphic 8" descr="Calculator">
            <a:extLst>
              <a:ext uri="{FF2B5EF4-FFF2-40B4-BE49-F238E27FC236}">
                <a16:creationId xmlns:a16="http://schemas.microsoft.com/office/drawing/2014/main" id="{ECBCBFAC-9F81-4909-9334-9852F60174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2812" y="464095"/>
            <a:ext cx="914400" cy="914400"/>
          </a:xfrm>
          <a:prstGeom prst="rect">
            <a:avLst/>
          </a:prstGeom>
        </p:spPr>
      </p:pic>
      <p:graphicFrame>
        <p:nvGraphicFramePr>
          <p:cNvPr id="12" name="Diagram 11">
            <a:extLst>
              <a:ext uri="{FF2B5EF4-FFF2-40B4-BE49-F238E27FC236}">
                <a16:creationId xmlns:a16="http://schemas.microsoft.com/office/drawing/2014/main" id="{ACE820C5-2847-4A0C-90A3-7C13CD19E774}"/>
              </a:ext>
            </a:extLst>
          </p:cNvPr>
          <p:cNvGraphicFramePr/>
          <p:nvPr>
            <p:extLst>
              <p:ext uri="{D42A27DB-BD31-4B8C-83A1-F6EECF244321}">
                <p14:modId xmlns:p14="http://schemas.microsoft.com/office/powerpoint/2010/main" val="3797148615"/>
              </p:ext>
            </p:extLst>
          </p:nvPr>
        </p:nvGraphicFramePr>
        <p:xfrm>
          <a:off x="8067899" y="1857017"/>
          <a:ext cx="3148542" cy="19126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7710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BD4B2D-0F05-4BE9-9F71-4AD6C49A2223}"/>
              </a:ext>
            </a:extLst>
          </p:cNvPr>
          <p:cNvSpPr>
            <a:spLocks noGrp="1"/>
          </p:cNvSpPr>
          <p:nvPr>
            <p:ph idx="1"/>
          </p:nvPr>
        </p:nvSpPr>
        <p:spPr>
          <a:xfrm>
            <a:off x="1218883" y="1828800"/>
            <a:ext cx="10360501" cy="1117603"/>
          </a:xfrm>
        </p:spPr>
        <p:txBody>
          <a:bodyPr>
            <a:normAutofit/>
          </a:bodyPr>
          <a:lstStyle/>
          <a:p>
            <a:r>
              <a:rPr lang="en-US" sz="2400" dirty="0"/>
              <a:t>Generated User ID and Business ID of the businesses visited by he User.</a:t>
            </a:r>
          </a:p>
        </p:txBody>
      </p:sp>
      <p:pic>
        <p:nvPicPr>
          <p:cNvPr id="5" name="Content Placeholder 4" descr="Checklist">
            <a:extLst>
              <a:ext uri="{FF2B5EF4-FFF2-40B4-BE49-F238E27FC236}">
                <a16:creationId xmlns:a16="http://schemas.microsoft.com/office/drawing/2014/main" id="{8B762858-7CC4-460B-A92F-A6D244A792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9012" y="464095"/>
            <a:ext cx="914400" cy="914400"/>
          </a:xfrm>
          <a:prstGeom prst="rect">
            <a:avLst/>
          </a:prstGeom>
        </p:spPr>
      </p:pic>
      <p:sp>
        <p:nvSpPr>
          <p:cNvPr id="6" name="Title 1">
            <a:extLst>
              <a:ext uri="{FF2B5EF4-FFF2-40B4-BE49-F238E27FC236}">
                <a16:creationId xmlns:a16="http://schemas.microsoft.com/office/drawing/2014/main" id="{5DA33AA0-B81F-45DC-807F-5A023B06642A}"/>
              </a:ext>
            </a:extLst>
          </p:cNvPr>
          <p:cNvSpPr txBox="1">
            <a:spLocks/>
          </p:cNvSpPr>
          <p:nvPr/>
        </p:nvSpPr>
        <p:spPr>
          <a:xfrm>
            <a:off x="1751012" y="154532"/>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IN" dirty="0"/>
              <a:t>Ground Truth Generation – Technique 1</a:t>
            </a:r>
            <a:br>
              <a:rPr lang="en-US" dirty="0"/>
            </a:br>
            <a:r>
              <a:rPr lang="en-US" sz="1600" dirty="0"/>
              <a:t> Ground Truth for User Recommendation Evaluation.</a:t>
            </a:r>
            <a:endParaRPr lang="en-US" dirty="0"/>
          </a:p>
        </p:txBody>
      </p:sp>
      <p:sp>
        <p:nvSpPr>
          <p:cNvPr id="7" name="TextBox 6">
            <a:extLst>
              <a:ext uri="{FF2B5EF4-FFF2-40B4-BE49-F238E27FC236}">
                <a16:creationId xmlns:a16="http://schemas.microsoft.com/office/drawing/2014/main" id="{91E2936C-6490-4425-9126-C515F9988E15}"/>
              </a:ext>
            </a:extLst>
          </p:cNvPr>
          <p:cNvSpPr txBox="1"/>
          <p:nvPr/>
        </p:nvSpPr>
        <p:spPr>
          <a:xfrm>
            <a:off x="1218883" y="2590800"/>
            <a:ext cx="10360501" cy="830997"/>
          </a:xfrm>
          <a:prstGeom prst="rect">
            <a:avLst/>
          </a:prstGeom>
          <a:noFill/>
          <a:ln w="28575">
            <a:solidFill>
              <a:schemeClr val="accent1">
                <a:lumMod val="75000"/>
              </a:schemeClr>
            </a:solidFill>
            <a:prstDash val="dash"/>
          </a:ln>
        </p:spPr>
        <p:txBody>
          <a:bodyPr wrap="square" rtlCol="0">
            <a:spAutoFit/>
          </a:bodyPr>
          <a:lstStyle/>
          <a:p>
            <a:r>
              <a:rPr lang="en-US" sz="1600" dirty="0">
                <a:latin typeface="Consolas" panose="020B0609020204030204" pitchFamily="49" charset="0"/>
              </a:rPr>
              <a:t>User :"oRWp73EAzos724vOY4qB6Q" </a:t>
            </a:r>
          </a:p>
          <a:p>
            <a:r>
              <a:rPr lang="en-US" sz="1600" dirty="0">
                <a:latin typeface="Consolas" panose="020B0609020204030204" pitchFamily="49" charset="0"/>
              </a:rPr>
              <a:t>Business : ["4hG2j_ibsNblDgqei05U_g", "A5Rkh7UymKm0_Rxm9K2PJw", "K7lWdNUhCbcnEvI0NhGewg", "g8OnV26ywJlZpezdBnOWUQ", "5shgJB7a-2_gdnzc0gsOtg"]</a:t>
            </a:r>
          </a:p>
        </p:txBody>
      </p:sp>
      <p:sp>
        <p:nvSpPr>
          <p:cNvPr id="8" name="TextBox 7">
            <a:extLst>
              <a:ext uri="{FF2B5EF4-FFF2-40B4-BE49-F238E27FC236}">
                <a16:creationId xmlns:a16="http://schemas.microsoft.com/office/drawing/2014/main" id="{E9496A0E-EEDC-477F-8253-EC1675FED2FC}"/>
              </a:ext>
            </a:extLst>
          </p:cNvPr>
          <p:cNvSpPr txBox="1"/>
          <p:nvPr/>
        </p:nvSpPr>
        <p:spPr>
          <a:xfrm>
            <a:off x="1218883" y="3581400"/>
            <a:ext cx="10360501" cy="1323439"/>
          </a:xfrm>
          <a:prstGeom prst="rect">
            <a:avLst/>
          </a:prstGeom>
          <a:noFill/>
          <a:ln w="28575">
            <a:solidFill>
              <a:schemeClr val="accent1">
                <a:lumMod val="75000"/>
              </a:schemeClr>
            </a:solidFill>
            <a:prstDash val="dash"/>
          </a:ln>
        </p:spPr>
        <p:txBody>
          <a:bodyPr wrap="square" rtlCol="0">
            <a:spAutoFit/>
          </a:bodyPr>
          <a:lstStyle/>
          <a:p>
            <a:r>
              <a:rPr lang="en-US" sz="1600" dirty="0">
                <a:latin typeface="Consolas" panose="020B0609020204030204" pitchFamily="49" charset="0"/>
              </a:rPr>
              <a:t>User :"ZY7FsuDspS0dk8WXp9UXyw“</a:t>
            </a:r>
          </a:p>
          <a:p>
            <a:r>
              <a:rPr lang="en-US" sz="1600" dirty="0">
                <a:latin typeface="Consolas" panose="020B0609020204030204" pitchFamily="49" charset="0"/>
              </a:rPr>
              <a:t>Business : ["</a:t>
            </a:r>
            <a:r>
              <a:rPr lang="en-US" sz="1600" dirty="0" err="1">
                <a:latin typeface="Consolas" panose="020B0609020204030204" pitchFamily="49" charset="0"/>
              </a:rPr>
              <a:t>ZrXYLXcEcDvYYBErmafobg</a:t>
            </a:r>
            <a:r>
              <a:rPr lang="en-US" sz="1600" dirty="0">
                <a:latin typeface="Consolas" panose="020B0609020204030204" pitchFamily="49" charset="0"/>
              </a:rPr>
              <a:t>", "O7ot_LMlCfLpOP9tBqeNfw", "ZO3ihx5FOObI_uCgin4x8w", "UBQRhqRMW4Sk7kSZvZ1iAQ", "ohEnmKpF7i2_ujme1p_vUQ", "pjpUOlJLlkIxBZ5BquA2PA", "wl0QZqAzr1DelslQ02JGCQ", "hCsJv234v62MgdsUU1j8dQ", "Gz9SlLqxS6wnxPvgdOQNrA", "t5nyOtnEv455rShOS_g3RA", "PVTfzxu7of57zo1jZwEzkg"]</a:t>
            </a:r>
          </a:p>
        </p:txBody>
      </p:sp>
      <p:sp>
        <p:nvSpPr>
          <p:cNvPr id="9" name="Content Placeholder 2">
            <a:extLst>
              <a:ext uri="{FF2B5EF4-FFF2-40B4-BE49-F238E27FC236}">
                <a16:creationId xmlns:a16="http://schemas.microsoft.com/office/drawing/2014/main" id="{CB4EC75B-B86E-4C51-BD1F-37FE82F84C23}"/>
              </a:ext>
            </a:extLst>
          </p:cNvPr>
          <p:cNvSpPr txBox="1">
            <a:spLocks/>
          </p:cNvSpPr>
          <p:nvPr/>
        </p:nvSpPr>
        <p:spPr>
          <a:xfrm>
            <a:off x="1218883" y="5243172"/>
            <a:ext cx="10360501" cy="1117603"/>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t>Split the Business Data into 2 parts as Training and Test Set.</a:t>
            </a:r>
          </a:p>
          <a:p>
            <a:r>
              <a:rPr lang="en-US" sz="2400" dirty="0"/>
              <a:t>Evaluated to check whether the Test business ID  </a:t>
            </a:r>
          </a:p>
        </p:txBody>
      </p:sp>
    </p:spTree>
    <p:extLst>
      <p:ext uri="{BB962C8B-B14F-4D97-AF65-F5344CB8AC3E}">
        <p14:creationId xmlns:p14="http://schemas.microsoft.com/office/powerpoint/2010/main" val="764019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AFCB33D7-D6E3-41A1-99FE-15893484271B}"/>
              </a:ext>
            </a:extLst>
          </p:cNvPr>
          <p:cNvGraphicFramePr>
            <a:graphicFrameLocks noGrp="1"/>
          </p:cNvGraphicFramePr>
          <p:nvPr>
            <p:ph idx="1"/>
            <p:extLst>
              <p:ext uri="{D42A27DB-BD31-4B8C-83A1-F6EECF244321}">
                <p14:modId xmlns:p14="http://schemas.microsoft.com/office/powerpoint/2010/main" val="1289693341"/>
              </p:ext>
            </p:extLst>
          </p:nvPr>
        </p:nvGraphicFramePr>
        <p:xfrm>
          <a:off x="1065212" y="1828800"/>
          <a:ext cx="10668000" cy="2552679"/>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675696904"/>
                    </a:ext>
                  </a:extLst>
                </a:gridCol>
                <a:gridCol w="2673446">
                  <a:extLst>
                    <a:ext uri="{9D8B030D-6E8A-4147-A177-3AD203B41FA5}">
                      <a16:colId xmlns:a16="http://schemas.microsoft.com/office/drawing/2014/main" val="3598087212"/>
                    </a:ext>
                  </a:extLst>
                </a:gridCol>
                <a:gridCol w="3346354">
                  <a:extLst>
                    <a:ext uri="{9D8B030D-6E8A-4147-A177-3AD203B41FA5}">
                      <a16:colId xmlns:a16="http://schemas.microsoft.com/office/drawing/2014/main" val="3916761920"/>
                    </a:ext>
                  </a:extLst>
                </a:gridCol>
                <a:gridCol w="3184980">
                  <a:extLst>
                    <a:ext uri="{9D8B030D-6E8A-4147-A177-3AD203B41FA5}">
                      <a16:colId xmlns:a16="http://schemas.microsoft.com/office/drawing/2014/main" val="2500495286"/>
                    </a:ext>
                  </a:extLst>
                </a:gridCol>
                <a:gridCol w="853620">
                  <a:extLst>
                    <a:ext uri="{9D8B030D-6E8A-4147-A177-3AD203B41FA5}">
                      <a16:colId xmlns:a16="http://schemas.microsoft.com/office/drawing/2014/main" val="4068235440"/>
                    </a:ext>
                  </a:extLst>
                </a:gridCol>
              </a:tblGrid>
              <a:tr h="504387">
                <a:tc>
                  <a:txBody>
                    <a:bodyPr/>
                    <a:lstStyle/>
                    <a:p>
                      <a:r>
                        <a:rPr lang="en-US" sz="1400"/>
                        <a:t>User</a:t>
                      </a:r>
                      <a:endParaRPr lang="en-US" sz="1400" dirty="0"/>
                    </a:p>
                  </a:txBody>
                  <a:tcPr/>
                </a:tc>
                <a:tc>
                  <a:txBody>
                    <a:bodyPr/>
                    <a:lstStyle/>
                    <a:p>
                      <a:r>
                        <a:rPr lang="en-US" sz="1400" dirty="0"/>
                        <a:t>Actual B. ID </a:t>
                      </a:r>
                    </a:p>
                  </a:txBody>
                  <a:tcPr/>
                </a:tc>
                <a:tc>
                  <a:txBody>
                    <a:bodyPr/>
                    <a:lstStyle/>
                    <a:p>
                      <a:r>
                        <a:rPr lang="en-US" sz="1400"/>
                        <a:t>B. ID </a:t>
                      </a:r>
                    </a:p>
                    <a:p>
                      <a:r>
                        <a:rPr lang="en-US" sz="1200" b="1" kern="1200">
                          <a:solidFill>
                            <a:schemeClr val="lt1"/>
                          </a:solidFill>
                          <a:latin typeface="+mn-lt"/>
                          <a:ea typeface="+mn-ea"/>
                          <a:cs typeface="+mn-cs"/>
                        </a:rPr>
                        <a:t>[Used to generate User Profile]</a:t>
                      </a:r>
                      <a:endParaRPr lang="en-US" sz="1200" b="1" kern="1200" dirty="0">
                        <a:solidFill>
                          <a:schemeClr val="lt1"/>
                        </a:solidFill>
                        <a:latin typeface="+mn-lt"/>
                        <a:ea typeface="+mn-ea"/>
                        <a:cs typeface="+mn-cs"/>
                      </a:endParaRPr>
                    </a:p>
                  </a:txBody>
                  <a:tcPr/>
                </a:tc>
                <a:tc>
                  <a:txBody>
                    <a:bodyPr/>
                    <a:lstStyle/>
                    <a:p>
                      <a:r>
                        <a:rPr lang="en-US" sz="1400" dirty="0"/>
                        <a:t>B. ID</a:t>
                      </a:r>
                    </a:p>
                    <a:p>
                      <a:r>
                        <a:rPr lang="en-US" sz="1200" dirty="0"/>
                        <a:t>[Test Recommended –Top 10]</a:t>
                      </a:r>
                    </a:p>
                  </a:txBody>
                  <a:tcPr/>
                </a:tc>
                <a:tc>
                  <a:txBody>
                    <a:bodyPr/>
                    <a:lstStyle/>
                    <a:p>
                      <a:r>
                        <a:rPr lang="en-US" sz="1400"/>
                        <a:t>Truth Table</a:t>
                      </a:r>
                      <a:endParaRPr lang="en-US" sz="1400" dirty="0"/>
                    </a:p>
                  </a:txBody>
                  <a:tcPr/>
                </a:tc>
                <a:extLst>
                  <a:ext uri="{0D108BD9-81ED-4DB2-BD59-A6C34878D82A}">
                    <a16:rowId xmlns:a16="http://schemas.microsoft.com/office/drawing/2014/main" val="3517400081"/>
                  </a:ext>
                </a:extLst>
              </a:tr>
              <a:tr h="890094">
                <a:tc>
                  <a:txBody>
                    <a:bodyPr/>
                    <a:lstStyle/>
                    <a:p>
                      <a:r>
                        <a:rPr lang="en-US" sz="1800"/>
                        <a:t> 1</a:t>
                      </a:r>
                      <a:endParaRPr lang="en-US" sz="1800" dirty="0"/>
                    </a:p>
                  </a:txBody>
                  <a:tcPr/>
                </a:tc>
                <a:tc>
                  <a:txBody>
                    <a:bodyPr/>
                    <a:lstStyle/>
                    <a:p>
                      <a:r>
                        <a:rPr lang="en-US" sz="900" dirty="0">
                          <a:latin typeface="Consolas" panose="020B0609020204030204" pitchFamily="49" charset="0"/>
                        </a:rPr>
                        <a:t>["C0Gy3NUOKCh0ffMzaXhXlQ", "806kkDGaRCJ4lZLRcEf-iw", "fz8wgxbKnwa_fdk_W5M4Ow", "m4PW-GMc8JOU5nmMYncu-Q", "Jl2MIN70I2DGw8KhVp6g7Q", "3f0-EXRF0oy6NDsFh9TJKA"]</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["C0Gy3NUOKCh0ffMzaXhXlQ", "806kkDGaRCJ4lZLRcEf-iw","fz8wgxbKnwa_fdk_W5M4Ow","Jl2MIN70I2DGw8KhVp6g7Q“]</a:t>
                      </a:r>
                    </a:p>
                    <a:p>
                      <a:endParaRPr lang="en-US"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[“3f0-EXRF0oy6NDsFh9TJKA"]</a:t>
                      </a:r>
                      <a:endParaRPr kumimoji="0" lang="en-US" sz="900" b="0" i="0" u="none" strike="noStrike" kern="1200" cap="none" spc="0" normalizeH="0" baseline="0" dirty="0">
                        <a:ln>
                          <a:noFill/>
                        </a:ln>
                        <a:solidFill>
                          <a:prstClr val="black"/>
                        </a:solidFill>
                        <a:effectLst/>
                        <a:uLnTx/>
                        <a:uFillTx/>
                        <a:latin typeface="Consolas" panose="020B0609020204030204" pitchFamily="49" charset="0"/>
                        <a:ea typeface="+mn-ea"/>
                        <a:cs typeface="+mn-cs"/>
                      </a:endParaRPr>
                    </a:p>
                  </a:txBody>
                  <a:tcPr/>
                </a:tc>
                <a:tc>
                  <a:txBody>
                    <a:bodyPr/>
                    <a:lstStyle/>
                    <a:p>
                      <a:pPr algn="ctr"/>
                      <a:r>
                        <a:rPr lang="en-US" dirty="0"/>
                        <a:t>T</a:t>
                      </a:r>
                    </a:p>
                  </a:txBody>
                  <a:tcPr/>
                </a:tc>
                <a:extLst>
                  <a:ext uri="{0D108BD9-81ED-4DB2-BD59-A6C34878D82A}">
                    <a16:rowId xmlns:a16="http://schemas.microsoft.com/office/drawing/2014/main" val="194905739"/>
                  </a:ext>
                </a:extLst>
              </a:tr>
              <a:tr h="1120119">
                <a:tc>
                  <a:txBody>
                    <a:bodyPr/>
                    <a:lstStyle/>
                    <a:p>
                      <a:r>
                        <a:rPr lang="en-US" sz="1800" kern="1200">
                          <a:solidFill>
                            <a:schemeClr val="dk1"/>
                          </a:solidFill>
                          <a:latin typeface="+mn-lt"/>
                          <a:ea typeface="+mn-ea"/>
                          <a:cs typeface="+mn-cs"/>
                        </a:rPr>
                        <a:t> 2</a:t>
                      </a:r>
                      <a:endParaRPr lang="en-US" sz="1800" kern="1200" dirty="0">
                        <a:solidFill>
                          <a:schemeClr val="dk1"/>
                        </a:solidFill>
                        <a:latin typeface="+mn-lt"/>
                        <a:ea typeface="+mn-ea"/>
                        <a:cs typeface="+mn-cs"/>
                      </a:endParaRP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latin typeface="Consolas" panose="020B0609020204030204" pitchFamily="49" charset="0"/>
                          <a:ea typeface="+mn-ea"/>
                          <a:cs typeface="+mn-cs"/>
                        </a:rPr>
                        <a:t>["C0Gy3NUOKCh0ffMzaXhXlQ", "806kkDGaRCJ4lZLRcEf-iw", "fz8wgxbKnwa_fdk_W5M4Ow", "m4PW-GMc8JOU5nmMYncu-Q", "Jl2MIN70I2DGw8KhVp6g7Q", "3f0-EXRF0oy6NDsFh9TJKA"]</a:t>
                      </a:r>
                    </a:p>
                  </a:txBody>
                  <a:tcPr/>
                </a:tc>
                <a:tc>
                  <a:txBody>
                    <a:bodyPr/>
                    <a:lstStyle/>
                    <a:p>
                      <a:r>
                        <a:rPr lang="en-US" sz="900" kern="1200" dirty="0">
                          <a:solidFill>
                            <a:schemeClr val="dk1"/>
                          </a:solidFill>
                          <a:latin typeface="Consolas" panose="020B0609020204030204" pitchFamily="49" charset="0"/>
                          <a:ea typeface="+mn-ea"/>
                          <a:cs typeface="+mn-cs"/>
                        </a:rPr>
                        <a:t>["C0Gy3NUOKCh0ffMzaXhXlQ", "806kkDGaRCJ4lZLRcEf-iw", "fz8wgxbKnwa_fdk_W5M4Ow", "m4PW-GMc8JOU5nmMYncu-Q“]</a:t>
                      </a:r>
                      <a:endParaRPr lang="en-US" sz="900" dirty="0">
                        <a:latin typeface="Consolas" panose="020B0609020204030204" pitchFamily="49" charset="0"/>
                      </a:endParaRPr>
                    </a:p>
                  </a:txBody>
                  <a:tcPr/>
                </a:tc>
                <a:tc>
                  <a:txBody>
                    <a:bodyPr/>
                    <a:lstStyle/>
                    <a:p>
                      <a:pPr algn="ctr"/>
                      <a:r>
                        <a:rPr lang="en-US" dirty="0"/>
                        <a:t>-</a:t>
                      </a:r>
                    </a:p>
                  </a:txBody>
                  <a:tcPr/>
                </a:tc>
                <a:tc>
                  <a:txBody>
                    <a:bodyPr/>
                    <a:lstStyle/>
                    <a:p>
                      <a:pPr algn="ctr"/>
                      <a:r>
                        <a:rPr lang="en-US" dirty="0"/>
                        <a:t>F</a:t>
                      </a:r>
                    </a:p>
                  </a:txBody>
                  <a:tcPr/>
                </a:tc>
                <a:extLst>
                  <a:ext uri="{0D108BD9-81ED-4DB2-BD59-A6C34878D82A}">
                    <a16:rowId xmlns:a16="http://schemas.microsoft.com/office/drawing/2014/main" val="211202096"/>
                  </a:ext>
                </a:extLst>
              </a:tr>
            </a:tbl>
          </a:graphicData>
        </a:graphic>
      </p:graphicFrame>
      <p:pic>
        <p:nvPicPr>
          <p:cNvPr id="5" name="Content Placeholder 4" descr="Checklist">
            <a:extLst>
              <a:ext uri="{FF2B5EF4-FFF2-40B4-BE49-F238E27FC236}">
                <a16:creationId xmlns:a16="http://schemas.microsoft.com/office/drawing/2014/main" id="{8B762858-7CC4-460B-A92F-A6D244A792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9012" y="464095"/>
            <a:ext cx="914400" cy="914400"/>
          </a:xfrm>
          <a:prstGeom prst="rect">
            <a:avLst/>
          </a:prstGeom>
        </p:spPr>
      </p:pic>
      <p:sp>
        <p:nvSpPr>
          <p:cNvPr id="6" name="Title 1">
            <a:extLst>
              <a:ext uri="{FF2B5EF4-FFF2-40B4-BE49-F238E27FC236}">
                <a16:creationId xmlns:a16="http://schemas.microsoft.com/office/drawing/2014/main" id="{5DA33AA0-B81F-45DC-807F-5A023B06642A}"/>
              </a:ext>
            </a:extLst>
          </p:cNvPr>
          <p:cNvSpPr txBox="1">
            <a:spLocks/>
          </p:cNvSpPr>
          <p:nvPr/>
        </p:nvSpPr>
        <p:spPr>
          <a:xfrm>
            <a:off x="1779016" y="154532"/>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IN" dirty="0"/>
              <a:t>Results – Technique 1</a:t>
            </a:r>
            <a:br>
              <a:rPr lang="en-US" dirty="0"/>
            </a:br>
            <a:r>
              <a:rPr lang="en-US" sz="1600" dirty="0"/>
              <a:t> Ground Truth for User Recommendation Evaluation.</a:t>
            </a:r>
            <a:endParaRPr lang="en-US" dirty="0"/>
          </a:p>
        </p:txBody>
      </p:sp>
      <p:sp>
        <p:nvSpPr>
          <p:cNvPr id="10" name="TextBox 9">
            <a:extLst>
              <a:ext uri="{FF2B5EF4-FFF2-40B4-BE49-F238E27FC236}">
                <a16:creationId xmlns:a16="http://schemas.microsoft.com/office/drawing/2014/main" id="{B309504D-949C-451B-B335-7BA3ACF41FCA}"/>
              </a:ext>
            </a:extLst>
          </p:cNvPr>
          <p:cNvSpPr txBox="1"/>
          <p:nvPr/>
        </p:nvSpPr>
        <p:spPr>
          <a:xfrm>
            <a:off x="836612" y="4831784"/>
            <a:ext cx="533400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latin typeface="+mj-lt"/>
              </a:rPr>
              <a:t>             	       Truth </a:t>
            </a:r>
          </a:p>
          <a:p>
            <a:pPr algn="ctr"/>
            <a:r>
              <a:rPr lang="en-US" sz="2800" dirty="0">
                <a:latin typeface="+mj-lt"/>
              </a:rPr>
              <a:t>Accuracy =  --------------------</a:t>
            </a:r>
          </a:p>
          <a:p>
            <a:pPr algn="ctr"/>
            <a:r>
              <a:rPr lang="en-US" sz="2800" dirty="0">
                <a:latin typeface="+mj-lt"/>
              </a:rPr>
              <a:t>                     Truth + False</a:t>
            </a:r>
          </a:p>
          <a:p>
            <a:pPr algn="ctr"/>
            <a:endParaRPr lang="en-US" sz="2800" dirty="0">
              <a:latin typeface="+mj-lt"/>
            </a:endParaRPr>
          </a:p>
        </p:txBody>
      </p:sp>
    </p:spTree>
    <p:extLst>
      <p:ext uri="{BB962C8B-B14F-4D97-AF65-F5344CB8AC3E}">
        <p14:creationId xmlns:p14="http://schemas.microsoft.com/office/powerpoint/2010/main" val="112405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BD4B2D-0F05-4BE9-9F71-4AD6C49A2223}"/>
              </a:ext>
            </a:extLst>
          </p:cNvPr>
          <p:cNvSpPr>
            <a:spLocks noGrp="1"/>
          </p:cNvSpPr>
          <p:nvPr>
            <p:ph idx="1"/>
          </p:nvPr>
        </p:nvSpPr>
        <p:spPr>
          <a:xfrm>
            <a:off x="1218883" y="1828800"/>
            <a:ext cx="10360501" cy="1117603"/>
          </a:xfrm>
        </p:spPr>
        <p:txBody>
          <a:bodyPr>
            <a:normAutofit/>
          </a:bodyPr>
          <a:lstStyle/>
          <a:p>
            <a:r>
              <a:rPr lang="en-US" sz="2400" dirty="0"/>
              <a:t>Generated User ID and Business ID of the businesses visited by he User.</a:t>
            </a:r>
          </a:p>
        </p:txBody>
      </p:sp>
      <p:pic>
        <p:nvPicPr>
          <p:cNvPr id="5" name="Content Placeholder 4" descr="Checklist">
            <a:extLst>
              <a:ext uri="{FF2B5EF4-FFF2-40B4-BE49-F238E27FC236}">
                <a16:creationId xmlns:a16="http://schemas.microsoft.com/office/drawing/2014/main" id="{8B762858-7CC4-460B-A92F-A6D244A792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9012" y="464095"/>
            <a:ext cx="914400" cy="914400"/>
          </a:xfrm>
          <a:prstGeom prst="rect">
            <a:avLst/>
          </a:prstGeom>
        </p:spPr>
      </p:pic>
      <p:sp>
        <p:nvSpPr>
          <p:cNvPr id="6" name="Title 1">
            <a:extLst>
              <a:ext uri="{FF2B5EF4-FFF2-40B4-BE49-F238E27FC236}">
                <a16:creationId xmlns:a16="http://schemas.microsoft.com/office/drawing/2014/main" id="{5DA33AA0-B81F-45DC-807F-5A023B06642A}"/>
              </a:ext>
            </a:extLst>
          </p:cNvPr>
          <p:cNvSpPr txBox="1">
            <a:spLocks/>
          </p:cNvSpPr>
          <p:nvPr/>
        </p:nvSpPr>
        <p:spPr>
          <a:xfrm>
            <a:off x="1751012" y="154532"/>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IN" dirty="0"/>
              <a:t>Ground Truth Generation – Technique 2</a:t>
            </a:r>
            <a:br>
              <a:rPr lang="en-US" dirty="0"/>
            </a:br>
            <a:r>
              <a:rPr lang="en-US" sz="1600" dirty="0"/>
              <a:t> Ground Truth for User Recommendation Evaluation using MAP.</a:t>
            </a:r>
            <a:endParaRPr lang="en-US" dirty="0"/>
          </a:p>
        </p:txBody>
      </p:sp>
      <p:sp>
        <p:nvSpPr>
          <p:cNvPr id="7" name="TextBox 6">
            <a:extLst>
              <a:ext uri="{FF2B5EF4-FFF2-40B4-BE49-F238E27FC236}">
                <a16:creationId xmlns:a16="http://schemas.microsoft.com/office/drawing/2014/main" id="{91E2936C-6490-4425-9126-C515F9988E15}"/>
              </a:ext>
            </a:extLst>
          </p:cNvPr>
          <p:cNvSpPr txBox="1"/>
          <p:nvPr/>
        </p:nvSpPr>
        <p:spPr>
          <a:xfrm>
            <a:off x="1218883" y="2555354"/>
            <a:ext cx="10360501" cy="830997"/>
          </a:xfrm>
          <a:prstGeom prst="rect">
            <a:avLst/>
          </a:prstGeom>
          <a:noFill/>
          <a:ln w="28575">
            <a:solidFill>
              <a:schemeClr val="accent1">
                <a:lumMod val="75000"/>
              </a:schemeClr>
            </a:solidFill>
            <a:prstDash val="dash"/>
          </a:ln>
        </p:spPr>
        <p:txBody>
          <a:bodyPr wrap="square" rtlCol="0">
            <a:spAutoFit/>
          </a:bodyPr>
          <a:lstStyle/>
          <a:p>
            <a:r>
              <a:rPr lang="en-US" sz="1600" dirty="0">
                <a:latin typeface="Consolas" panose="020B0609020204030204" pitchFamily="49" charset="0"/>
              </a:rPr>
              <a:t>User :"oRWp73EAzos724vOY4qB6Q" </a:t>
            </a:r>
          </a:p>
          <a:p>
            <a:r>
              <a:rPr lang="en-US" sz="1600" dirty="0">
                <a:latin typeface="Consolas" panose="020B0609020204030204" pitchFamily="49" charset="0"/>
              </a:rPr>
              <a:t>Business : ["4hG2j_ibsNblDgqei05U_g", "A5Rkh7UymKm0_Rxm9K2PJw", "K7lWdNUhCbcnEvI0NhGewg", "g8OnV26ywJlZpezdBnOWUQ", "5shgJB7a-2_gdnzc0gsOtg"]</a:t>
            </a:r>
          </a:p>
        </p:txBody>
      </p:sp>
      <p:sp>
        <p:nvSpPr>
          <p:cNvPr id="8" name="TextBox 7">
            <a:extLst>
              <a:ext uri="{FF2B5EF4-FFF2-40B4-BE49-F238E27FC236}">
                <a16:creationId xmlns:a16="http://schemas.microsoft.com/office/drawing/2014/main" id="{E9496A0E-EEDC-477F-8253-EC1675FED2FC}"/>
              </a:ext>
            </a:extLst>
          </p:cNvPr>
          <p:cNvSpPr txBox="1"/>
          <p:nvPr/>
        </p:nvSpPr>
        <p:spPr>
          <a:xfrm>
            <a:off x="1218883" y="3581400"/>
            <a:ext cx="10360501" cy="1323439"/>
          </a:xfrm>
          <a:prstGeom prst="rect">
            <a:avLst/>
          </a:prstGeom>
          <a:noFill/>
          <a:ln w="28575">
            <a:solidFill>
              <a:schemeClr val="accent1">
                <a:lumMod val="75000"/>
              </a:schemeClr>
            </a:solidFill>
            <a:prstDash val="dash"/>
          </a:ln>
        </p:spPr>
        <p:txBody>
          <a:bodyPr wrap="square" rtlCol="0">
            <a:spAutoFit/>
          </a:bodyPr>
          <a:lstStyle/>
          <a:p>
            <a:r>
              <a:rPr lang="en-US" sz="1600" dirty="0">
                <a:latin typeface="Consolas" panose="020B0609020204030204" pitchFamily="49" charset="0"/>
              </a:rPr>
              <a:t>User :"ZY7FsuDspS0dk8WXp9UXyw“</a:t>
            </a:r>
          </a:p>
          <a:p>
            <a:r>
              <a:rPr lang="en-US" sz="1600" dirty="0">
                <a:latin typeface="Consolas" panose="020B0609020204030204" pitchFamily="49" charset="0"/>
              </a:rPr>
              <a:t>Business : ["</a:t>
            </a:r>
            <a:r>
              <a:rPr lang="en-US" sz="1600" dirty="0" err="1">
                <a:latin typeface="Consolas" panose="020B0609020204030204" pitchFamily="49" charset="0"/>
              </a:rPr>
              <a:t>ZrXYLXcEcDvYYBErmafobg</a:t>
            </a:r>
            <a:r>
              <a:rPr lang="en-US" sz="1600" dirty="0">
                <a:latin typeface="Consolas" panose="020B0609020204030204" pitchFamily="49" charset="0"/>
              </a:rPr>
              <a:t>", "O7ot_LMlCfLpOP9tBqeNfw", "ZO3ihx5FOObI_uCgin4x8w", "UBQRhqRMW4Sk7kSZvZ1iAQ", "ohEnmKpF7i2_ujme1p_vUQ", "pjpUOlJLlkIxBZ5BquA2PA", "wl0QZqAzr1DelslQ02JGCQ", "hCsJv234v62MgdsUU1j8dQ", "Gz9SlLqxS6wnxPvgdOQNrA", "t5nyOtnEv455rShOS_g3RA", "PVTfzxu7of57zo1jZwEzkg"]</a:t>
            </a:r>
          </a:p>
        </p:txBody>
      </p:sp>
      <p:sp>
        <p:nvSpPr>
          <p:cNvPr id="9" name="Content Placeholder 2">
            <a:extLst>
              <a:ext uri="{FF2B5EF4-FFF2-40B4-BE49-F238E27FC236}">
                <a16:creationId xmlns:a16="http://schemas.microsoft.com/office/drawing/2014/main" id="{CB4EC75B-B86E-4C51-BD1F-37FE82F84C23}"/>
              </a:ext>
            </a:extLst>
          </p:cNvPr>
          <p:cNvSpPr txBox="1">
            <a:spLocks/>
          </p:cNvSpPr>
          <p:nvPr/>
        </p:nvSpPr>
        <p:spPr>
          <a:xfrm>
            <a:off x="1065212" y="5334000"/>
            <a:ext cx="10514172" cy="1323439"/>
          </a:xfrm>
          <a:prstGeom prst="rect">
            <a:avLst/>
          </a:prstGeom>
        </p:spPr>
        <p:txBody>
          <a:bodyPr vert="horz" lIns="121899" tIns="60949" rIns="121899" bIns="60949" rtlCol="0">
            <a:normAutofit fontScale="77500" lnSpcReduction="2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t>Instead of dividing the Business data into test and train divide data into several clusters observe how the business are appearing for each query in the search results calculate Average Precision and Mean Average Precision.</a:t>
            </a:r>
          </a:p>
          <a:p>
            <a:r>
              <a:rPr lang="en-US" sz="2400" dirty="0"/>
              <a:t>Performed evaluations accordingly for different varieties of Query in order to achieve better results. </a:t>
            </a:r>
          </a:p>
        </p:txBody>
      </p:sp>
    </p:spTree>
    <p:extLst>
      <p:ext uri="{BB962C8B-B14F-4D97-AF65-F5344CB8AC3E}">
        <p14:creationId xmlns:p14="http://schemas.microsoft.com/office/powerpoint/2010/main" val="3452439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map.PNG">
            <a:extLst>
              <a:ext uri="{FF2B5EF4-FFF2-40B4-BE49-F238E27FC236}">
                <a16:creationId xmlns:a16="http://schemas.microsoft.com/office/drawing/2014/main" id="{50F5EDBE-1CF6-4924-A2AB-795C720C4E76}"/>
              </a:ext>
            </a:extLst>
          </p:cNvPr>
          <p:cNvPicPr>
            <a:picLocks noGrp="1" noChangeAspect="1"/>
          </p:cNvPicPr>
          <p:nvPr>
            <p:ph sz="half" idx="1"/>
          </p:nvPr>
        </p:nvPicPr>
        <p:blipFill>
          <a:blip r:embed="rId2"/>
          <a:stretch>
            <a:fillRect/>
          </a:stretch>
        </p:blipFill>
        <p:spPr>
          <a:xfrm>
            <a:off x="1478671" y="3550596"/>
            <a:ext cx="3472460" cy="1569660"/>
          </a:xfrm>
          <a:prstGeom prst="rect">
            <a:avLst/>
          </a:prstGeom>
        </p:spPr>
      </p:pic>
      <p:sp>
        <p:nvSpPr>
          <p:cNvPr id="4" name="Content Placeholder 3">
            <a:extLst>
              <a:ext uri="{FF2B5EF4-FFF2-40B4-BE49-F238E27FC236}">
                <a16:creationId xmlns:a16="http://schemas.microsoft.com/office/drawing/2014/main" id="{AFE5F3C7-9778-4750-8638-21EA4F5B0D01}"/>
              </a:ext>
            </a:extLst>
          </p:cNvPr>
          <p:cNvSpPr>
            <a:spLocks noGrp="1"/>
          </p:cNvSpPr>
          <p:nvPr>
            <p:ph sz="half" idx="2"/>
          </p:nvPr>
        </p:nvSpPr>
        <p:spPr>
          <a:xfrm>
            <a:off x="5561012" y="3661965"/>
            <a:ext cx="8067675" cy="1728714"/>
          </a:xfrm>
        </p:spPr>
        <p:txBody>
          <a:bodyPr vert="horz" lIns="121899" tIns="60949" rIns="121899" bIns="60949" rtlCol="0" anchor="t">
            <a:normAutofit fontScale="77500" lnSpcReduction="20000"/>
          </a:bodyPr>
          <a:lstStyle/>
          <a:p>
            <a:pPr marL="304165" indent="-304165"/>
            <a:r>
              <a:rPr lang="en-US" dirty="0"/>
              <a:t>Q: Boolean Query Generated for each </a:t>
            </a:r>
            <a:r>
              <a:rPr lang="en-US" dirty="0" err="1"/>
              <a:t>userId</a:t>
            </a:r>
            <a:endParaRPr lang="en-US" dirty="0"/>
          </a:p>
          <a:p>
            <a:pPr marL="304165" indent="-304165"/>
            <a:r>
              <a:rPr lang="en-US" dirty="0"/>
              <a:t>R: User Visited Business (Ground truth)</a:t>
            </a:r>
          </a:p>
          <a:p>
            <a:pPr marL="304165" indent="-304165"/>
            <a:r>
              <a:rPr lang="en-US" dirty="0"/>
              <a:t>k: Recommended Business</a:t>
            </a:r>
          </a:p>
          <a:p>
            <a:pPr marL="304165" indent="-304165"/>
            <a:r>
              <a:rPr lang="en-US" dirty="0"/>
              <a:t>P(k): </a:t>
            </a:r>
            <a:r>
              <a:rPr lang="en-US" dirty="0" err="1"/>
              <a:t>Precison</a:t>
            </a:r>
            <a:r>
              <a:rPr lang="en-US" dirty="0"/>
              <a:t> of each Recommended Business</a:t>
            </a:r>
          </a:p>
          <a:p>
            <a:pPr marL="304165" indent="-304165"/>
            <a:endParaRPr lang="en-US" dirty="0"/>
          </a:p>
        </p:txBody>
      </p:sp>
      <p:sp>
        <p:nvSpPr>
          <p:cNvPr id="8" name="TextBox 7">
            <a:extLst>
              <a:ext uri="{FF2B5EF4-FFF2-40B4-BE49-F238E27FC236}">
                <a16:creationId xmlns:a16="http://schemas.microsoft.com/office/drawing/2014/main" id="{24D8C54E-6161-4A26-BCA7-253AB4D4F9AC}"/>
              </a:ext>
            </a:extLst>
          </p:cNvPr>
          <p:cNvSpPr txBox="1"/>
          <p:nvPr/>
        </p:nvSpPr>
        <p:spPr>
          <a:xfrm>
            <a:off x="1091186" y="1706940"/>
            <a:ext cx="10794426" cy="1569660"/>
          </a:xfrm>
          <a:prstGeom prst="rect">
            <a:avLst/>
          </a:prstGeom>
          <a:noFill/>
          <a:ln w="28575">
            <a:solidFill>
              <a:schemeClr val="accent1">
                <a:lumMod val="75000"/>
              </a:schemeClr>
            </a:solidFill>
            <a:prstDash val="dashDot"/>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MAP = Sum of Average Precision per query/Total </a:t>
            </a:r>
            <a:r>
              <a:rPr lang="en-US" dirty="0" err="1"/>
              <a:t>no.of</a:t>
            </a:r>
            <a:r>
              <a:rPr lang="en-US" dirty="0"/>
              <a:t> Queries</a:t>
            </a:r>
          </a:p>
          <a:p>
            <a:r>
              <a:rPr lang="en-US" dirty="0"/>
              <a:t>                  Sum of Precision per recommended business </a:t>
            </a:r>
          </a:p>
          <a:p>
            <a:r>
              <a:rPr lang="en-US" dirty="0"/>
              <a:t>  AP  =       -----------------------------------------------------------             </a:t>
            </a:r>
          </a:p>
          <a:p>
            <a:r>
              <a:rPr lang="en-US" dirty="0"/>
              <a:t>                      Total no of user visited business </a:t>
            </a:r>
          </a:p>
        </p:txBody>
      </p:sp>
      <p:pic>
        <p:nvPicPr>
          <p:cNvPr id="9" name="Content Placeholder 4" descr="Checklist">
            <a:extLst>
              <a:ext uri="{FF2B5EF4-FFF2-40B4-BE49-F238E27FC236}">
                <a16:creationId xmlns:a16="http://schemas.microsoft.com/office/drawing/2014/main" id="{A3391210-3FAF-4B3C-94AA-A5A14D26CE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9012" y="464095"/>
            <a:ext cx="914400" cy="914400"/>
          </a:xfrm>
          <a:prstGeom prst="rect">
            <a:avLst/>
          </a:prstGeom>
        </p:spPr>
      </p:pic>
      <p:sp>
        <p:nvSpPr>
          <p:cNvPr id="10" name="Title 1">
            <a:extLst>
              <a:ext uri="{FF2B5EF4-FFF2-40B4-BE49-F238E27FC236}">
                <a16:creationId xmlns:a16="http://schemas.microsoft.com/office/drawing/2014/main" id="{2782EEE1-C102-4DD5-ABB1-B772095C8434}"/>
              </a:ext>
            </a:extLst>
          </p:cNvPr>
          <p:cNvSpPr txBox="1">
            <a:spLocks/>
          </p:cNvSpPr>
          <p:nvPr/>
        </p:nvSpPr>
        <p:spPr>
          <a:xfrm>
            <a:off x="1751012" y="154532"/>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IN" dirty="0"/>
              <a:t>Ground Truth Generation – Technique 2</a:t>
            </a:r>
            <a:br>
              <a:rPr lang="en-US" dirty="0"/>
            </a:br>
            <a:r>
              <a:rPr lang="en-US" sz="1600" dirty="0"/>
              <a:t> Ground Truth for User Recommendation Evaluation using MAP.</a:t>
            </a:r>
            <a:endParaRPr lang="en-US" dirty="0"/>
          </a:p>
        </p:txBody>
      </p:sp>
      <p:pic>
        <p:nvPicPr>
          <p:cNvPr id="12" name="Picture 13" descr="Capture.JPG">
            <a:extLst>
              <a:ext uri="{FF2B5EF4-FFF2-40B4-BE49-F238E27FC236}">
                <a16:creationId xmlns:a16="http://schemas.microsoft.com/office/drawing/2014/main" id="{1A51A935-5039-494B-9A16-444BCDBFA90D}"/>
              </a:ext>
            </a:extLst>
          </p:cNvPr>
          <p:cNvPicPr>
            <a:picLocks noChangeAspect="1"/>
          </p:cNvPicPr>
          <p:nvPr/>
        </p:nvPicPr>
        <p:blipFill>
          <a:blip r:embed="rId5"/>
          <a:stretch>
            <a:fillRect/>
          </a:stretch>
        </p:blipFill>
        <p:spPr>
          <a:xfrm>
            <a:off x="1115538" y="5390679"/>
            <a:ext cx="4075856" cy="1081414"/>
          </a:xfrm>
          <a:prstGeom prst="rect">
            <a:avLst/>
          </a:prstGeom>
        </p:spPr>
      </p:pic>
    </p:spTree>
    <p:extLst>
      <p:ext uri="{BB962C8B-B14F-4D97-AF65-F5344CB8AC3E}">
        <p14:creationId xmlns:p14="http://schemas.microsoft.com/office/powerpoint/2010/main" val="181341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381000"/>
            <a:ext cx="10360025" cy="971323"/>
          </a:xfrm>
        </p:spPr>
        <p:txBody>
          <a:bodyPr/>
          <a:lstStyle/>
          <a:p>
            <a:r>
              <a:rPr lang="en-US" dirty="0"/>
              <a:t>Task 1 Approach 1 – ROC Curve and MAP  </a:t>
            </a:r>
          </a:p>
        </p:txBody>
      </p:sp>
      <p:pic>
        <p:nvPicPr>
          <p:cNvPr id="5" name="Picture 4" descr="A screenshot of a cell phone&#10;&#10;Description generated with very high confidence">
            <a:extLst>
              <a:ext uri="{FF2B5EF4-FFF2-40B4-BE49-F238E27FC236}">
                <a16:creationId xmlns:a16="http://schemas.microsoft.com/office/drawing/2014/main" id="{A2DB54B4-419C-4164-BCFC-9D2692463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0212" y="1752600"/>
            <a:ext cx="6705600" cy="3877769"/>
          </a:xfrm>
          <a:prstGeom prst="rect">
            <a:avLst/>
          </a:prstGeom>
        </p:spPr>
      </p:pic>
      <p:sp>
        <p:nvSpPr>
          <p:cNvPr id="7" name="Rectangle 6">
            <a:extLst>
              <a:ext uri="{FF2B5EF4-FFF2-40B4-BE49-F238E27FC236}">
                <a16:creationId xmlns:a16="http://schemas.microsoft.com/office/drawing/2014/main" id="{C391F11F-D5F3-4944-9CB4-1088D089DDF5}"/>
              </a:ext>
            </a:extLst>
          </p:cNvPr>
          <p:cNvSpPr/>
          <p:nvPr/>
        </p:nvSpPr>
        <p:spPr>
          <a:xfrm>
            <a:off x="3427412" y="6022709"/>
            <a:ext cx="5278625" cy="461665"/>
          </a:xfrm>
          <a:prstGeom prst="rect">
            <a:avLst/>
          </a:prstGeom>
        </p:spPr>
        <p:txBody>
          <a:bodyPr wrap="none">
            <a:spAutoFit/>
          </a:bodyPr>
          <a:lstStyle/>
          <a:p>
            <a:r>
              <a:rPr lang="en-US" b="1" dirty="0">
                <a:latin typeface="Arial" panose="020B0604020202020204" pitchFamily="34" charset="0"/>
              </a:rPr>
              <a:t>Mean Average Precision : 0.000695</a:t>
            </a:r>
            <a:endParaRPr lang="en-US"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381000"/>
            <a:ext cx="10360025" cy="971323"/>
          </a:xfrm>
        </p:spPr>
        <p:txBody>
          <a:bodyPr>
            <a:normAutofit fontScale="90000"/>
          </a:bodyPr>
          <a:lstStyle/>
          <a:p>
            <a:r>
              <a:rPr lang="en-US" dirty="0"/>
              <a:t>Task 1 Approach 2 – User based collaborative filtering– ROC Curve and MAP </a:t>
            </a:r>
          </a:p>
        </p:txBody>
      </p:sp>
      <p:pic>
        <p:nvPicPr>
          <p:cNvPr id="4" name="Picture 3" descr="A screenshot of a cell phone&#10;&#10;Description generated with very high confidence">
            <a:extLst>
              <a:ext uri="{FF2B5EF4-FFF2-40B4-BE49-F238E27FC236}">
                <a16:creationId xmlns:a16="http://schemas.microsoft.com/office/drawing/2014/main" id="{395E2FDF-E116-4AB3-850E-75E11AEB9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412" y="1524000"/>
            <a:ext cx="6959328" cy="4024497"/>
          </a:xfrm>
          <a:prstGeom prst="rect">
            <a:avLst/>
          </a:prstGeom>
        </p:spPr>
      </p:pic>
      <p:sp>
        <p:nvSpPr>
          <p:cNvPr id="7" name="Rectangle 6">
            <a:extLst>
              <a:ext uri="{FF2B5EF4-FFF2-40B4-BE49-F238E27FC236}">
                <a16:creationId xmlns:a16="http://schemas.microsoft.com/office/drawing/2014/main" id="{34FE74C3-75DC-419A-836B-4A2C9E7D36FA}"/>
              </a:ext>
            </a:extLst>
          </p:cNvPr>
          <p:cNvSpPr/>
          <p:nvPr/>
        </p:nvSpPr>
        <p:spPr>
          <a:xfrm>
            <a:off x="3455099" y="5867400"/>
            <a:ext cx="5278625" cy="461665"/>
          </a:xfrm>
          <a:prstGeom prst="rect">
            <a:avLst/>
          </a:prstGeom>
        </p:spPr>
        <p:txBody>
          <a:bodyPr wrap="none">
            <a:spAutoFit/>
          </a:bodyPr>
          <a:lstStyle/>
          <a:p>
            <a:r>
              <a:rPr lang="en-US" b="1" dirty="0">
                <a:latin typeface="Arial" panose="020B0604020202020204" pitchFamily="34" charset="0"/>
              </a:rPr>
              <a:t>Mean Average Precision : 0.004128</a:t>
            </a:r>
            <a:endParaRPr lang="en-US" dirty="0"/>
          </a:p>
        </p:txBody>
      </p:sp>
    </p:spTree>
    <p:extLst>
      <p:ext uri="{BB962C8B-B14F-4D97-AF65-F5344CB8AC3E}">
        <p14:creationId xmlns:p14="http://schemas.microsoft.com/office/powerpoint/2010/main" val="20606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4" descr="Checklist">
            <a:extLst>
              <a:ext uri="{FF2B5EF4-FFF2-40B4-BE49-F238E27FC236}">
                <a16:creationId xmlns:a16="http://schemas.microsoft.com/office/drawing/2014/main" id="{6136FAB2-2803-4784-8679-2D6C40BAB6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9012" y="464095"/>
            <a:ext cx="914400" cy="914400"/>
          </a:xfrm>
          <a:prstGeom prst="rect">
            <a:avLst/>
          </a:prstGeom>
        </p:spPr>
      </p:pic>
      <p:sp>
        <p:nvSpPr>
          <p:cNvPr id="13" name="Title 1">
            <a:extLst>
              <a:ext uri="{FF2B5EF4-FFF2-40B4-BE49-F238E27FC236}">
                <a16:creationId xmlns:a16="http://schemas.microsoft.com/office/drawing/2014/main" id="{2F457E1D-923E-435E-A5FF-200A300AD716}"/>
              </a:ext>
            </a:extLst>
          </p:cNvPr>
          <p:cNvSpPr txBox="1">
            <a:spLocks/>
          </p:cNvSpPr>
          <p:nvPr/>
        </p:nvSpPr>
        <p:spPr>
          <a:xfrm>
            <a:off x="1779016" y="154532"/>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IN" dirty="0"/>
              <a:t>Results – Technique 2</a:t>
            </a:r>
            <a:br>
              <a:rPr lang="en-US" dirty="0"/>
            </a:br>
            <a:r>
              <a:rPr lang="en-US" sz="1600" dirty="0"/>
              <a:t> Ground Truth for User Recommendation Evaluation – MAP .</a:t>
            </a:r>
            <a:endParaRPr lang="en-US" dirty="0"/>
          </a:p>
        </p:txBody>
      </p:sp>
      <p:graphicFrame>
        <p:nvGraphicFramePr>
          <p:cNvPr id="16" name="Chart 15">
            <a:extLst>
              <a:ext uri="{FF2B5EF4-FFF2-40B4-BE49-F238E27FC236}">
                <a16:creationId xmlns:a16="http://schemas.microsoft.com/office/drawing/2014/main" id="{7FE0A602-07C0-465E-AEA9-4B66FD27211F}"/>
              </a:ext>
            </a:extLst>
          </p:cNvPr>
          <p:cNvGraphicFramePr/>
          <p:nvPr>
            <p:extLst>
              <p:ext uri="{D42A27DB-BD31-4B8C-83A1-F6EECF244321}">
                <p14:modId xmlns:p14="http://schemas.microsoft.com/office/powerpoint/2010/main" val="2241831435"/>
              </p:ext>
            </p:extLst>
          </p:nvPr>
        </p:nvGraphicFramePr>
        <p:xfrm>
          <a:off x="1921279" y="1268378"/>
          <a:ext cx="8125883" cy="541725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D97856-C93C-427A-912B-539004CDF7BF}"/>
              </a:ext>
            </a:extLst>
          </p:cNvPr>
          <p:cNvSpPr txBox="1"/>
          <p:nvPr/>
        </p:nvSpPr>
        <p:spPr>
          <a:xfrm>
            <a:off x="4710022" y="3193211"/>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2800" dirty="0"/>
          </a:p>
        </p:txBody>
      </p:sp>
      <p:sp>
        <p:nvSpPr>
          <p:cNvPr id="6" name="TextBox 5">
            <a:extLst>
              <a:ext uri="{FF2B5EF4-FFF2-40B4-BE49-F238E27FC236}">
                <a16:creationId xmlns:a16="http://schemas.microsoft.com/office/drawing/2014/main" id="{4EC91AF8-7F51-471F-BE74-1F03EA543320}"/>
              </a:ext>
            </a:extLst>
          </p:cNvPr>
          <p:cNvSpPr txBox="1"/>
          <p:nvPr/>
        </p:nvSpPr>
        <p:spPr>
          <a:xfrm>
            <a:off x="1037955" y="1512374"/>
            <a:ext cx="11046327"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endParaRPr lang="en-US" sz="2800" dirty="0"/>
          </a:p>
          <a:p>
            <a:pPr marL="457200" indent="-457200">
              <a:buFont typeface="Arial"/>
              <a:buChar char="•"/>
            </a:pPr>
            <a:r>
              <a:rPr lang="en-US" sz="2800"/>
              <a:t>A final point of note is that adding another recommendation can never </a:t>
            </a:r>
            <a:r>
              <a:rPr lang="en-US" sz="2800" i="1"/>
              <a:t>decrease</a:t>
            </a:r>
            <a:r>
              <a:rPr lang="en-US" sz="2800"/>
              <a:t> your AP score</a:t>
            </a:r>
            <a:endParaRPr lang="en-US"/>
          </a:p>
          <a:p>
            <a:pPr marL="457200" indent="-457200">
              <a:buFont typeface="Arial"/>
              <a:buChar char="•"/>
            </a:pPr>
            <a:endParaRPr lang="en-US" sz="2800" dirty="0"/>
          </a:p>
          <a:p>
            <a:pPr marL="457200" indent="-457200">
              <a:buFont typeface="Arial"/>
              <a:buChar char="•"/>
            </a:pPr>
            <a:r>
              <a:rPr lang="en-US" sz="2800"/>
              <a:t>Using MAP to evaluate a recommender algorithm implies that you are treating the recommendation like a ranking task. This often makes perfect sense since a user has a finite amount of time and attention and we want to show the top recommendations first and maybe market them more aggressively.</a:t>
            </a:r>
            <a:endParaRPr lang="en-US" dirty="0"/>
          </a:p>
          <a:p>
            <a:pPr marL="457200" indent="-457200" algn="ctr">
              <a:buFont typeface="Arial"/>
              <a:buChar char="•"/>
            </a:pPr>
            <a:endParaRPr lang="en-US" sz="2800" dirty="0"/>
          </a:p>
        </p:txBody>
      </p:sp>
    </p:spTree>
    <p:extLst>
      <p:ext uri="{BB962C8B-B14F-4D97-AF65-F5344CB8AC3E}">
        <p14:creationId xmlns:p14="http://schemas.microsoft.com/office/powerpoint/2010/main" val="52577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6212" y="1828800"/>
            <a:ext cx="10360501" cy="1223963"/>
          </a:xfrm>
        </p:spPr>
        <p:txBody>
          <a:bodyPr/>
          <a:lstStyle/>
          <a:p>
            <a:r>
              <a:rPr lang="en-US" dirty="0"/>
              <a:t>TASK 1 : Content Based Filtering</a:t>
            </a:r>
          </a:p>
        </p:txBody>
      </p:sp>
      <p:sp>
        <p:nvSpPr>
          <p:cNvPr id="14" name="Content Placeholder 13"/>
          <p:cNvSpPr>
            <a:spLocks noGrp="1"/>
          </p:cNvSpPr>
          <p:nvPr>
            <p:ph idx="1"/>
          </p:nvPr>
        </p:nvSpPr>
        <p:spPr>
          <a:xfrm>
            <a:off x="1446213" y="3052763"/>
            <a:ext cx="10360501" cy="1223963"/>
          </a:xfrm>
        </p:spPr>
        <p:txBody>
          <a:bodyPr>
            <a:normAutofit/>
          </a:bodyPr>
          <a:lstStyle/>
          <a:p>
            <a:pPr marL="0" indent="0">
              <a:buNone/>
            </a:pPr>
            <a:r>
              <a:rPr lang="en-US" sz="2400" i="1" dirty="0">
                <a:latin typeface="Calibri Light" panose="020F0302020204030204" pitchFamily="34" charset="0"/>
                <a:cs typeface="Calibri Light" panose="020F0302020204030204" pitchFamily="34" charset="0"/>
              </a:rPr>
              <a:t>Building user profile based Recommendations using Information Retrieval System .</a:t>
            </a:r>
          </a:p>
        </p:txBody>
      </p:sp>
      <p:pic>
        <p:nvPicPr>
          <p:cNvPr id="4" name="Graphic 3" descr="Bullseye">
            <a:extLst>
              <a:ext uri="{FF2B5EF4-FFF2-40B4-BE49-F238E27FC236}">
                <a16:creationId xmlns:a16="http://schemas.microsoft.com/office/drawing/2014/main" id="{752DCA02-4213-4F7B-9408-AFED14EB98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6612" y="2373674"/>
            <a:ext cx="679719" cy="679719"/>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23213" y="1828170"/>
            <a:ext cx="10360501" cy="1223963"/>
          </a:xfrm>
        </p:spPr>
        <p:txBody>
          <a:bodyPr/>
          <a:lstStyle/>
          <a:p>
            <a:r>
              <a:rPr lang="en-US" dirty="0"/>
              <a:t>TASK 2 : Predicting most famous dishes in a restaurant</a:t>
            </a:r>
          </a:p>
        </p:txBody>
      </p:sp>
      <p:sp>
        <p:nvSpPr>
          <p:cNvPr id="14" name="Content Placeholder 13"/>
          <p:cNvSpPr>
            <a:spLocks noGrp="1"/>
          </p:cNvSpPr>
          <p:nvPr>
            <p:ph idx="1"/>
          </p:nvPr>
        </p:nvSpPr>
        <p:spPr>
          <a:xfrm>
            <a:off x="1446213" y="3052763"/>
            <a:ext cx="10360501" cy="1223963"/>
          </a:xfrm>
        </p:spPr>
        <p:txBody>
          <a:bodyPr>
            <a:normAutofit/>
          </a:bodyPr>
          <a:lstStyle/>
          <a:p>
            <a:pPr marL="0" indent="0">
              <a:buNone/>
            </a:pPr>
            <a:r>
              <a:rPr lang="en-US" sz="2400" i="1" dirty="0">
                <a:latin typeface="Calibri Light" panose="020F0302020204030204" pitchFamily="34" charset="0"/>
                <a:cs typeface="Calibri Light" panose="020F0302020204030204" pitchFamily="34" charset="0"/>
              </a:rPr>
              <a:t>Predicting dishes after performing the sentiment analysis using Information retrieval system.</a:t>
            </a:r>
          </a:p>
        </p:txBody>
      </p:sp>
      <p:pic>
        <p:nvPicPr>
          <p:cNvPr id="4" name="Graphic 3" descr="Bullseye">
            <a:extLst>
              <a:ext uri="{FF2B5EF4-FFF2-40B4-BE49-F238E27FC236}">
                <a16:creationId xmlns:a16="http://schemas.microsoft.com/office/drawing/2014/main" id="{34E47DA1-FECE-42ED-8F52-B1AFBE5C74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6612" y="2373674"/>
            <a:ext cx="679719" cy="679719"/>
          </a:xfrm>
          <a:prstGeom prst="rect">
            <a:avLst/>
          </a:prstGeom>
        </p:spPr>
      </p:pic>
    </p:spTree>
    <p:extLst>
      <p:ext uri="{BB962C8B-B14F-4D97-AF65-F5344CB8AC3E}">
        <p14:creationId xmlns:p14="http://schemas.microsoft.com/office/powerpoint/2010/main" val="11647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9211-C912-42BB-8DCE-DC7CDAEC0A46}"/>
              </a:ext>
            </a:extLst>
          </p:cNvPr>
          <p:cNvSpPr>
            <a:spLocks noGrp="1"/>
          </p:cNvSpPr>
          <p:nvPr>
            <p:ph type="title"/>
          </p:nvPr>
        </p:nvSpPr>
        <p:spPr>
          <a:xfrm>
            <a:off x="1828324" y="304800"/>
            <a:ext cx="10360501" cy="1223963"/>
          </a:xfrm>
        </p:spPr>
        <p:txBody>
          <a:bodyPr>
            <a:normAutofit/>
          </a:bodyPr>
          <a:lstStyle/>
          <a:p>
            <a:r>
              <a:rPr lang="en-US" sz="4000" dirty="0"/>
              <a:t>Why is this Important ?</a:t>
            </a:r>
          </a:p>
        </p:txBody>
      </p:sp>
      <p:sp>
        <p:nvSpPr>
          <p:cNvPr id="5" name="Content Placeholder 4">
            <a:extLst>
              <a:ext uri="{FF2B5EF4-FFF2-40B4-BE49-F238E27FC236}">
                <a16:creationId xmlns:a16="http://schemas.microsoft.com/office/drawing/2014/main" id="{E8DA256A-E392-4C39-B2E5-D739194F707D}"/>
              </a:ext>
            </a:extLst>
          </p:cNvPr>
          <p:cNvSpPr>
            <a:spLocks noGrp="1"/>
          </p:cNvSpPr>
          <p:nvPr>
            <p:ph idx="1"/>
          </p:nvPr>
        </p:nvSpPr>
        <p:spPr>
          <a:xfrm>
            <a:off x="1218883" y="1701797"/>
            <a:ext cx="10360501" cy="4462272"/>
          </a:xfrm>
        </p:spPr>
        <p:txBody>
          <a:bodyPr vert="horz" lIns="121899" tIns="60949" rIns="121899" bIns="60949" rtlCol="0" anchor="t">
            <a:normAutofit fontScale="92500" lnSpcReduction="10000"/>
          </a:bodyPr>
          <a:lstStyle/>
          <a:p>
            <a:pPr marL="304165" indent="-304165"/>
            <a:r>
              <a:rPr lang="en-US"/>
              <a:t>To </a:t>
            </a:r>
            <a:r>
              <a:rPr lang="en-US" dirty="0"/>
              <a:t>understand which </a:t>
            </a:r>
            <a:r>
              <a:rPr lang="en-US"/>
              <a:t>are the </a:t>
            </a:r>
            <a:r>
              <a:rPr lang="en-US" dirty="0"/>
              <a:t>best </a:t>
            </a:r>
            <a:r>
              <a:rPr lang="en-US"/>
              <a:t>dishes </a:t>
            </a:r>
            <a:r>
              <a:rPr lang="en-US" dirty="0"/>
              <a:t>served by </a:t>
            </a:r>
            <a:r>
              <a:rPr lang="en-US"/>
              <a:t>that particular </a:t>
            </a:r>
            <a:r>
              <a:rPr lang="en-US" dirty="0"/>
              <a:t>restaurant</a:t>
            </a:r>
          </a:p>
          <a:p>
            <a:pPr marL="304165" indent="-304165"/>
            <a:r>
              <a:rPr lang="en-US" dirty="0"/>
              <a:t>We save user’s hassle </a:t>
            </a:r>
            <a:r>
              <a:rPr lang="en-US"/>
              <a:t>of reading </a:t>
            </a:r>
            <a:r>
              <a:rPr lang="en-US" dirty="0"/>
              <a:t>all the reviews and tips manually as it is time consuming and maybe futile approach based on the total </a:t>
            </a:r>
            <a:r>
              <a:rPr lang="en-US"/>
              <a:t>number of </a:t>
            </a:r>
            <a:r>
              <a:rPr lang="en-US" dirty="0"/>
              <a:t>reviews.</a:t>
            </a:r>
          </a:p>
          <a:p>
            <a:pPr marL="304165" indent="-304165"/>
            <a:r>
              <a:rPr lang="en-US" dirty="0"/>
              <a:t>To eliminate this hectic process, we are predicting the famous dishes of a particular business by analyzing the reviews and tips.</a:t>
            </a:r>
          </a:p>
          <a:p>
            <a:pPr marL="304165" indent="-304165"/>
            <a:r>
              <a:rPr lang="en-US"/>
              <a:t>This is a crowd sourced approach as we are using all the data available in the reviews and tips based on the </a:t>
            </a:r>
            <a:r>
              <a:rPr lang="en-US" dirty="0"/>
              <a:t>content</a:t>
            </a:r>
            <a:r>
              <a:rPr lang="en-US"/>
              <a:t> written by the user.</a:t>
            </a:r>
          </a:p>
          <a:p>
            <a:pPr marL="304165" indent="-304165"/>
            <a:r>
              <a:rPr lang="en-US"/>
              <a:t>Due to the large</a:t>
            </a:r>
            <a:r>
              <a:rPr lang="en-US" dirty="0"/>
              <a:t> size of the dataset, we have restricted to popular Mexican dishes and restaurants across USA serving that cuisine.</a:t>
            </a:r>
            <a:endParaRPr lang="en-US"/>
          </a:p>
        </p:txBody>
      </p:sp>
      <p:pic>
        <p:nvPicPr>
          <p:cNvPr id="4" name="Graphic 3" descr="Help">
            <a:extLst>
              <a:ext uri="{FF2B5EF4-FFF2-40B4-BE49-F238E27FC236}">
                <a16:creationId xmlns:a16="http://schemas.microsoft.com/office/drawing/2014/main" id="{3E40EA50-F02C-4BD0-871F-EB30313DFF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3924" y="614363"/>
            <a:ext cx="914400" cy="914400"/>
          </a:xfrm>
          <a:prstGeom prst="rect">
            <a:avLst/>
          </a:prstGeom>
        </p:spPr>
      </p:pic>
    </p:spTree>
    <p:extLst>
      <p:ext uri="{BB962C8B-B14F-4D97-AF65-F5344CB8AC3E}">
        <p14:creationId xmlns:p14="http://schemas.microsoft.com/office/powerpoint/2010/main" val="1645105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A5963-6AAE-4437-A1A6-95C0BC7FF2E4}"/>
              </a:ext>
            </a:extLst>
          </p:cNvPr>
          <p:cNvSpPr>
            <a:spLocks noGrp="1"/>
          </p:cNvSpPr>
          <p:nvPr>
            <p:ph type="title"/>
          </p:nvPr>
        </p:nvSpPr>
        <p:spPr/>
        <p:txBody>
          <a:bodyPr>
            <a:normAutofit/>
          </a:bodyPr>
          <a:lstStyle/>
          <a:p>
            <a:pPr algn="ctr"/>
            <a:r>
              <a:rPr lang="en-US" sz="5400" dirty="0"/>
              <a:t>Flow Chart</a:t>
            </a:r>
          </a:p>
        </p:txBody>
      </p:sp>
      <p:pic>
        <p:nvPicPr>
          <p:cNvPr id="4" name="Picture 4" descr="Flow Chart.jpg">
            <a:extLst>
              <a:ext uri="{FF2B5EF4-FFF2-40B4-BE49-F238E27FC236}">
                <a16:creationId xmlns:a16="http://schemas.microsoft.com/office/drawing/2014/main" id="{BA80DBC7-3713-4168-85DD-A091940CD6DC}"/>
              </a:ext>
            </a:extLst>
          </p:cNvPr>
          <p:cNvPicPr>
            <a:picLocks noChangeAspect="1"/>
          </p:cNvPicPr>
          <p:nvPr/>
        </p:nvPicPr>
        <p:blipFill>
          <a:blip r:embed="rId2"/>
          <a:stretch>
            <a:fillRect/>
          </a:stretch>
        </p:blipFill>
        <p:spPr>
          <a:xfrm>
            <a:off x="2905050" y="1533525"/>
            <a:ext cx="6984420" cy="4864040"/>
          </a:xfrm>
          <a:prstGeom prst="rect">
            <a:avLst/>
          </a:prstGeom>
        </p:spPr>
      </p:pic>
    </p:spTree>
    <p:extLst>
      <p:ext uri="{BB962C8B-B14F-4D97-AF65-F5344CB8AC3E}">
        <p14:creationId xmlns:p14="http://schemas.microsoft.com/office/powerpoint/2010/main" val="505406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9" descr="Shredder">
            <a:extLst>
              <a:ext uri="{FF2B5EF4-FFF2-40B4-BE49-F238E27FC236}">
                <a16:creationId xmlns:a16="http://schemas.microsoft.com/office/drawing/2014/main" id="{FAE37D8F-3BD0-45BD-B5E2-C1F2FCC6A7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1858" y="457200"/>
            <a:ext cx="914400" cy="914400"/>
          </a:xfrm>
          <a:prstGeom prst="rect">
            <a:avLst/>
          </a:prstGeom>
        </p:spPr>
      </p:pic>
      <p:sp>
        <p:nvSpPr>
          <p:cNvPr id="4" name="Title 1">
            <a:extLst>
              <a:ext uri="{FF2B5EF4-FFF2-40B4-BE49-F238E27FC236}">
                <a16:creationId xmlns:a16="http://schemas.microsoft.com/office/drawing/2014/main" id="{413B1B0A-9C8E-474E-BC31-67105B8CD992}"/>
              </a:ext>
            </a:extLst>
          </p:cNvPr>
          <p:cNvSpPr txBox="1">
            <a:spLocks/>
          </p:cNvSpPr>
          <p:nvPr/>
        </p:nvSpPr>
        <p:spPr>
          <a:xfrm>
            <a:off x="1828324" y="457200"/>
            <a:ext cx="10360501" cy="914400"/>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Data Preprocessing</a:t>
            </a:r>
            <a:br>
              <a:rPr lang="en-US" dirty="0"/>
            </a:br>
            <a:r>
              <a:rPr lang="en-US" sz="1600"/>
              <a:t>Data Preprocessing</a:t>
            </a:r>
            <a:r>
              <a:rPr lang="en-US" sz="1600" dirty="0"/>
              <a:t> for Lucene</a:t>
            </a:r>
            <a:endParaRPr lang="en-US" dirty="0"/>
          </a:p>
        </p:txBody>
      </p:sp>
      <p:sp>
        <p:nvSpPr>
          <p:cNvPr id="6" name="Content Placeholder 5">
            <a:extLst>
              <a:ext uri="{FF2B5EF4-FFF2-40B4-BE49-F238E27FC236}">
                <a16:creationId xmlns:a16="http://schemas.microsoft.com/office/drawing/2014/main" id="{368559E9-1C52-410E-901F-9BD225934615}"/>
              </a:ext>
            </a:extLst>
          </p:cNvPr>
          <p:cNvSpPr>
            <a:spLocks noGrp="1"/>
          </p:cNvSpPr>
          <p:nvPr>
            <p:ph idx="1"/>
          </p:nvPr>
        </p:nvSpPr>
        <p:spPr/>
        <p:txBody>
          <a:bodyPr vert="horz" lIns="121899" tIns="60949" rIns="121899" bIns="60949" rtlCol="0" anchor="t">
            <a:normAutofit fontScale="85000" lnSpcReduction="10000"/>
          </a:bodyPr>
          <a:lstStyle/>
          <a:p>
            <a:pPr marL="457200" indent="-457200"/>
            <a:r>
              <a:rPr lang="en-US" dirty="0"/>
              <a:t>Extracted reviews and tips for each business serving the </a:t>
            </a:r>
            <a:r>
              <a:rPr lang="en-US" dirty="0" err="1"/>
              <a:t>mexican</a:t>
            </a:r>
            <a:r>
              <a:rPr lang="en-US" dirty="0"/>
              <a:t> cuisine. </a:t>
            </a:r>
          </a:p>
          <a:p>
            <a:pPr marL="457200" indent="-457200"/>
            <a:r>
              <a:rPr lang="en-US" dirty="0"/>
              <a:t>Performed sentiment analysis on the available text to generate a score which will help us remove all the reviews or tips which have a negative score.</a:t>
            </a:r>
            <a:endParaRPr lang="en-US" dirty="0">
              <a:latin typeface="+mn-ea"/>
              <a:cs typeface="+mn-ea"/>
            </a:endParaRPr>
          </a:p>
          <a:p>
            <a:pPr marL="457200" indent="-457200" algn="just"/>
            <a:r>
              <a:rPr lang="en-US" dirty="0">
                <a:cs typeface="+mn-ea"/>
              </a:rPr>
              <a:t>Not only based on the review rating as there exists situation where people like the food but not the service or ambience</a:t>
            </a:r>
            <a:r>
              <a:rPr lang="en-US" dirty="0">
                <a:latin typeface="+mn-ea"/>
                <a:cs typeface="+mn-ea"/>
              </a:rPr>
              <a:t>.</a:t>
            </a:r>
          </a:p>
          <a:p>
            <a:pPr marL="457200" indent="-457200" algn="just"/>
            <a:r>
              <a:rPr lang="en-US" i="1" dirty="0" err="1"/>
              <a:t>Eg</a:t>
            </a:r>
            <a:r>
              <a:rPr lang="en-US" i="1" dirty="0"/>
              <a:t>:</a:t>
            </a:r>
            <a:r>
              <a:rPr lang="en-US" sz="2400" dirty="0"/>
              <a:t> </a:t>
            </a:r>
            <a:r>
              <a:rPr lang="en-US" sz="2400" i="1" dirty="0"/>
              <a:t>I ordered carne </a:t>
            </a:r>
            <a:r>
              <a:rPr lang="en-US" sz="2400" i="1" dirty="0" err="1"/>
              <a:t>asada</a:t>
            </a:r>
            <a:r>
              <a:rPr lang="en-US" sz="2400" i="1" dirty="0"/>
              <a:t>, fish, &amp; chicken tacos. Tacos are really small &amp; over cooked. Was really disappointed, expected a lot based on the reviews I </a:t>
            </a:r>
            <a:r>
              <a:rPr lang="en-US" sz="2400" i="1" dirty="0" err="1"/>
              <a:t>read.You're</a:t>
            </a:r>
            <a:r>
              <a:rPr lang="en-US" sz="2400" i="1" dirty="0"/>
              <a:t> better off going to a taco truck. I really hate how </a:t>
            </a:r>
            <a:r>
              <a:rPr lang="en-US" sz="2400" i="1" dirty="0" err="1"/>
              <a:t>over priced</a:t>
            </a:r>
            <a:r>
              <a:rPr lang="en-US" sz="2400" i="1" dirty="0"/>
              <a:t> tacos are now. Wouldn't mind paying $2-3, but at least give me what I'm paying for.</a:t>
            </a:r>
            <a:endParaRPr lang="en-US" i="1" dirty="0"/>
          </a:p>
          <a:p>
            <a:pPr marL="457200" indent="-457200" algn="just"/>
            <a:r>
              <a:rPr lang="en-US" dirty="0"/>
              <a:t>Total no. of reviews and tips before filtering: 60827</a:t>
            </a:r>
          </a:p>
          <a:p>
            <a:pPr marL="457200" indent="-457200" algn="just"/>
            <a:r>
              <a:rPr lang="en-US" dirty="0"/>
              <a:t>Total no. of reviews and tips after filtering: 54486</a:t>
            </a:r>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15F1E6-B364-4066-BC5F-11A565CF37CB}"/>
              </a:ext>
            </a:extLst>
          </p:cNvPr>
          <p:cNvSpPr>
            <a:spLocks noGrp="1"/>
          </p:cNvSpPr>
          <p:nvPr>
            <p:ph type="title"/>
          </p:nvPr>
        </p:nvSpPr>
        <p:spPr/>
        <p:txBody>
          <a:bodyPr>
            <a:normAutofit/>
          </a:bodyPr>
          <a:lstStyle/>
          <a:p>
            <a:r>
              <a:rPr lang="en-US" sz="4400" dirty="0"/>
              <a:t>Index Generation</a:t>
            </a:r>
          </a:p>
        </p:txBody>
      </p:sp>
      <p:sp>
        <p:nvSpPr>
          <p:cNvPr id="3" name="Content Placeholder 2">
            <a:extLst>
              <a:ext uri="{FF2B5EF4-FFF2-40B4-BE49-F238E27FC236}">
                <a16:creationId xmlns:a16="http://schemas.microsoft.com/office/drawing/2014/main" id="{ADD2EAC0-2876-4284-8867-FA4E7F28D9CF}"/>
              </a:ext>
            </a:extLst>
          </p:cNvPr>
          <p:cNvSpPr>
            <a:spLocks noGrp="1"/>
          </p:cNvSpPr>
          <p:nvPr>
            <p:ph idx="1"/>
          </p:nvPr>
        </p:nvSpPr>
        <p:spPr/>
        <p:txBody>
          <a:bodyPr>
            <a:normAutofit/>
          </a:bodyPr>
          <a:lstStyle/>
          <a:p>
            <a:pPr marL="457200" indent="-457200">
              <a:buFont typeface="Arial"/>
              <a:buChar char="•"/>
            </a:pPr>
            <a:r>
              <a:rPr lang="en-US" dirty="0"/>
              <a:t>Indexing the data </a:t>
            </a:r>
            <a:r>
              <a:rPr lang="en-US"/>
              <a:t>using the </a:t>
            </a:r>
            <a:r>
              <a:rPr lang="en-US" dirty="0"/>
              <a:t>following </a:t>
            </a:r>
            <a:r>
              <a:rPr lang="en-US"/>
              <a:t>parameters:</a:t>
            </a:r>
          </a:p>
          <a:p>
            <a:pPr marL="761946" lvl="1" indent="-457200">
              <a:buFont typeface="Arial"/>
              <a:buChar char="•"/>
            </a:pPr>
            <a:r>
              <a:rPr lang="en-US" dirty="0"/>
              <a:t>Business ID</a:t>
            </a:r>
          </a:p>
          <a:p>
            <a:pPr marL="761946" lvl="1" indent="-457200">
              <a:buFont typeface="Arial"/>
              <a:buChar char="•"/>
            </a:pPr>
            <a:r>
              <a:rPr lang="en-US"/>
              <a:t>User ID</a:t>
            </a:r>
          </a:p>
          <a:p>
            <a:pPr marL="761946" lvl="1" indent="-457200">
              <a:buFont typeface="Arial"/>
              <a:buChar char="•"/>
            </a:pPr>
            <a:r>
              <a:rPr lang="en-US" dirty="0"/>
              <a:t>Review ID</a:t>
            </a:r>
          </a:p>
          <a:p>
            <a:pPr marL="761946" lvl="1" indent="-457200">
              <a:buFont typeface="Arial"/>
              <a:buChar char="•"/>
            </a:pPr>
            <a:r>
              <a:rPr lang="en-US" dirty="0"/>
              <a:t>Rating stars</a:t>
            </a:r>
          </a:p>
          <a:p>
            <a:pPr marL="761946" lvl="1" indent="-457200">
              <a:buFont typeface="Arial"/>
              <a:buChar char="•"/>
            </a:pPr>
            <a:r>
              <a:rPr lang="en-US" dirty="0"/>
              <a:t>Sentiment analysis score </a:t>
            </a:r>
          </a:p>
          <a:p>
            <a:pPr marL="761946" lvl="1" indent="-457200">
              <a:buFont typeface="Arial"/>
              <a:buChar char="•"/>
            </a:pPr>
            <a:r>
              <a:rPr lang="en-US" dirty="0"/>
              <a:t>Review text</a:t>
            </a:r>
          </a:p>
          <a:p>
            <a:pPr marL="457200" indent="-457200">
              <a:buFont typeface="Arial"/>
              <a:buChar char="•"/>
            </a:pPr>
            <a:r>
              <a:rPr lang="en-US" sz="2800" dirty="0"/>
              <a:t>Indexed the data using Lucene indexing and then searched across the documents by building query. </a:t>
            </a:r>
          </a:p>
          <a:p>
            <a:endParaRPr lang="en-US"/>
          </a:p>
          <a:p>
            <a:endParaRPr lang="en-US"/>
          </a:p>
        </p:txBody>
      </p:sp>
    </p:spTree>
    <p:extLst>
      <p:ext uri="{BB962C8B-B14F-4D97-AF65-F5344CB8AC3E}">
        <p14:creationId xmlns:p14="http://schemas.microsoft.com/office/powerpoint/2010/main" val="163795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F50D0-6B72-49CA-8CA9-E84280DF0B35}"/>
              </a:ext>
            </a:extLst>
          </p:cNvPr>
          <p:cNvSpPr>
            <a:spLocks noGrp="1"/>
          </p:cNvSpPr>
          <p:nvPr>
            <p:ph type="title"/>
          </p:nvPr>
        </p:nvSpPr>
        <p:spPr>
          <a:xfrm>
            <a:off x="2133283" y="274637"/>
            <a:ext cx="9446101" cy="1223963"/>
          </a:xfrm>
        </p:spPr>
        <p:txBody>
          <a:bodyPr>
            <a:normAutofit/>
          </a:bodyPr>
          <a:lstStyle/>
          <a:p>
            <a:r>
              <a:rPr lang="en-US" sz="4000" dirty="0"/>
              <a:t>Query Generation</a:t>
            </a:r>
            <a:br>
              <a:rPr lang="en-US" sz="4000" dirty="0"/>
            </a:br>
            <a:r>
              <a:rPr lang="en-US" sz="1800" dirty="0"/>
              <a:t>Query Generation for Recommendation.</a:t>
            </a:r>
            <a:endParaRPr lang="en-US" sz="4000" dirty="0"/>
          </a:p>
        </p:txBody>
      </p:sp>
      <p:sp>
        <p:nvSpPr>
          <p:cNvPr id="6" name="Title 1">
            <a:extLst>
              <a:ext uri="{FF2B5EF4-FFF2-40B4-BE49-F238E27FC236}">
                <a16:creationId xmlns:a16="http://schemas.microsoft.com/office/drawing/2014/main" id="{654E4573-848D-43E1-AF0C-CE53B658FACC}"/>
              </a:ext>
            </a:extLst>
          </p:cNvPr>
          <p:cNvSpPr txBox="1">
            <a:spLocks/>
          </p:cNvSpPr>
          <p:nvPr/>
        </p:nvSpPr>
        <p:spPr>
          <a:xfrm>
            <a:off x="1751012" y="154532"/>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endParaRPr lang="en-US" dirty="0"/>
          </a:p>
        </p:txBody>
      </p:sp>
      <p:pic>
        <p:nvPicPr>
          <p:cNvPr id="11" name="Graphic 10" descr="Employee Badge">
            <a:extLst>
              <a:ext uri="{FF2B5EF4-FFF2-40B4-BE49-F238E27FC236}">
                <a16:creationId xmlns:a16="http://schemas.microsoft.com/office/drawing/2014/main" id="{CC592856-F110-49AD-BA84-806D1BA5C8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8883" y="590826"/>
            <a:ext cx="914400" cy="914400"/>
          </a:xfrm>
          <a:prstGeom prst="rect">
            <a:avLst/>
          </a:prstGeom>
        </p:spPr>
      </p:pic>
      <p:sp>
        <p:nvSpPr>
          <p:cNvPr id="5" name="Content Placeholder 4">
            <a:extLst>
              <a:ext uri="{FF2B5EF4-FFF2-40B4-BE49-F238E27FC236}">
                <a16:creationId xmlns:a16="http://schemas.microsoft.com/office/drawing/2014/main" id="{F5BA61A0-BD0A-4E4A-A4C4-7E2C0433DFE2}"/>
              </a:ext>
            </a:extLst>
          </p:cNvPr>
          <p:cNvSpPr>
            <a:spLocks noGrp="1"/>
          </p:cNvSpPr>
          <p:nvPr>
            <p:ph idx="1"/>
          </p:nvPr>
        </p:nvSpPr>
        <p:spPr>
          <a:xfrm>
            <a:off x="1218884" y="1701797"/>
            <a:ext cx="10209528" cy="4462272"/>
          </a:xfrm>
        </p:spPr>
        <p:txBody>
          <a:bodyPr/>
          <a:lstStyle/>
          <a:p>
            <a:r>
              <a:rPr lang="en-IN"/>
              <a:t>We </a:t>
            </a:r>
            <a:r>
              <a:rPr lang="en-IN" dirty="0"/>
              <a:t>first extract the unique businesses of the dataset using Terms from the Lucene dataset.</a:t>
            </a:r>
          </a:p>
          <a:p>
            <a:r>
              <a:rPr lang="en-IN" dirty="0"/>
              <a:t>The general </a:t>
            </a:r>
            <a:r>
              <a:rPr lang="en-IN" dirty="0" err="1"/>
              <a:t>QueryParser</a:t>
            </a:r>
            <a:r>
              <a:rPr lang="en-IN" dirty="0"/>
              <a:t> for dishes which just have </a:t>
            </a:r>
            <a:r>
              <a:rPr lang="en-IN"/>
              <a:t>a single </a:t>
            </a:r>
            <a:r>
              <a:rPr lang="en-IN" dirty="0"/>
              <a:t>word in it.</a:t>
            </a:r>
          </a:p>
          <a:p>
            <a:r>
              <a:rPr lang="en-IN" dirty="0"/>
              <a:t>For dishes with more than 1  word, </a:t>
            </a:r>
            <a:r>
              <a:rPr lang="en-IN"/>
              <a:t>we have </a:t>
            </a:r>
            <a:r>
              <a:rPr lang="en-IN" dirty="0"/>
              <a:t>used </a:t>
            </a:r>
            <a:r>
              <a:rPr lang="en-IN" dirty="0" err="1"/>
              <a:t>PhraseQueryBuilder</a:t>
            </a:r>
            <a:r>
              <a:rPr lang="en-IN"/>
              <a:t>.</a:t>
            </a:r>
          </a:p>
          <a:p>
            <a:r>
              <a:rPr lang="en-IN" dirty="0"/>
              <a:t>Then, we </a:t>
            </a:r>
            <a:r>
              <a:rPr lang="en-IN"/>
              <a:t>use </a:t>
            </a:r>
            <a:r>
              <a:rPr lang="en-IN" dirty="0"/>
              <a:t>Boolean </a:t>
            </a:r>
            <a:r>
              <a:rPr lang="en-IN"/>
              <a:t>query to </a:t>
            </a:r>
            <a:r>
              <a:rPr lang="en-IN" dirty="0"/>
              <a:t>combine the results and get </a:t>
            </a:r>
            <a:r>
              <a:rPr lang="en-IN"/>
              <a:t>the best dishes </a:t>
            </a:r>
            <a:r>
              <a:rPr lang="en-IN" dirty="0"/>
              <a:t>for all </a:t>
            </a:r>
            <a:r>
              <a:rPr lang="en-IN"/>
              <a:t>the businesses.</a:t>
            </a:r>
            <a:endParaRPr lang="en-IN" dirty="0"/>
          </a:p>
        </p:txBody>
      </p:sp>
    </p:spTree>
    <p:extLst>
      <p:ext uri="{BB962C8B-B14F-4D97-AF65-F5344CB8AC3E}">
        <p14:creationId xmlns:p14="http://schemas.microsoft.com/office/powerpoint/2010/main" val="279435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D774CA-B782-4210-A281-6050D32865BD}"/>
              </a:ext>
            </a:extLst>
          </p:cNvPr>
          <p:cNvSpPr>
            <a:spLocks noGrp="1"/>
          </p:cNvSpPr>
          <p:nvPr>
            <p:ph type="title"/>
          </p:nvPr>
        </p:nvSpPr>
        <p:spPr/>
        <p:txBody>
          <a:bodyPr>
            <a:normAutofit/>
          </a:bodyPr>
          <a:lstStyle/>
          <a:p>
            <a:r>
              <a:rPr lang="en-IN" sz="4000" dirty="0"/>
              <a:t>Predicting the best Mexican dish</a:t>
            </a:r>
            <a:endParaRPr lang="en-US" sz="4000" dirty="0"/>
          </a:p>
        </p:txBody>
      </p:sp>
      <p:sp>
        <p:nvSpPr>
          <p:cNvPr id="4" name="Content Placeholder 3">
            <a:extLst>
              <a:ext uri="{FF2B5EF4-FFF2-40B4-BE49-F238E27FC236}">
                <a16:creationId xmlns:a16="http://schemas.microsoft.com/office/drawing/2014/main" id="{1050C421-BFBC-4956-A975-9310EA68EE85}"/>
              </a:ext>
            </a:extLst>
          </p:cNvPr>
          <p:cNvSpPr>
            <a:spLocks noGrp="1"/>
          </p:cNvSpPr>
          <p:nvPr>
            <p:ph idx="1"/>
          </p:nvPr>
        </p:nvSpPr>
        <p:spPr/>
        <p:txBody>
          <a:bodyPr>
            <a:normAutofit/>
          </a:bodyPr>
          <a:lstStyle/>
          <a:p>
            <a:pPr algn="just"/>
            <a:r>
              <a:rPr lang="en-US" sz="3200" dirty="0"/>
              <a:t>Manually created a Mexican dish list from many sources available on the internet. </a:t>
            </a:r>
          </a:p>
          <a:p>
            <a:pPr algn="just"/>
            <a:r>
              <a:rPr lang="en-US" sz="3200" dirty="0"/>
              <a:t>Eliminated the business which have reviews less than 50, due to lack of enough data to compute the top dishes.</a:t>
            </a:r>
          </a:p>
          <a:p>
            <a:pPr algn="just"/>
            <a:r>
              <a:rPr lang="en-US" sz="3200" dirty="0"/>
              <a:t>Obtained the number of occurrence of each dish in the dish list and obtained a score. </a:t>
            </a:r>
          </a:p>
          <a:p>
            <a:pPr algn="just"/>
            <a:endParaRPr lang="en-US" sz="3200" dirty="0"/>
          </a:p>
        </p:txBody>
      </p:sp>
    </p:spTree>
    <p:extLst>
      <p:ext uri="{BB962C8B-B14F-4D97-AF65-F5344CB8AC3E}">
        <p14:creationId xmlns:p14="http://schemas.microsoft.com/office/powerpoint/2010/main" val="222022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651" y="274637"/>
            <a:ext cx="9560733" cy="1223963"/>
          </a:xfrm>
        </p:spPr>
        <p:txBody>
          <a:bodyPr/>
          <a:lstStyle/>
          <a:p>
            <a:r>
              <a:rPr lang="en-US"/>
              <a:t>Search Approach</a:t>
            </a:r>
            <a:endParaRPr lang="en-US" dirty="0"/>
          </a:p>
        </p:txBody>
      </p:sp>
      <p:sp>
        <p:nvSpPr>
          <p:cNvPr id="3" name="Content Placeholder 2"/>
          <p:cNvSpPr>
            <a:spLocks noGrp="1"/>
          </p:cNvSpPr>
          <p:nvPr>
            <p:ph idx="1"/>
          </p:nvPr>
        </p:nvSpPr>
        <p:spPr/>
        <p:txBody>
          <a:bodyPr vert="horz" lIns="121899" tIns="60949" rIns="121899" bIns="60949" rtlCol="0" anchor="t">
            <a:normAutofit lnSpcReduction="10000"/>
          </a:bodyPr>
          <a:lstStyle/>
          <a:p>
            <a:pPr marL="0" indent="0">
              <a:buNone/>
            </a:pPr>
            <a:r>
              <a:rPr lang="en-US" dirty="0"/>
              <a:t>EXACT MATCH:</a:t>
            </a:r>
          </a:p>
          <a:p>
            <a:pPr marL="304165" indent="-304165"/>
            <a:r>
              <a:rPr lang="en-IN"/>
              <a:t>Here, we </a:t>
            </a:r>
            <a:r>
              <a:rPr lang="en-IN" dirty="0"/>
              <a:t>try to match the exact words as present in the dish bag of words which may or may not be present in the review text.</a:t>
            </a:r>
            <a:endParaRPr lang="en-US" dirty="0"/>
          </a:p>
          <a:p>
            <a:pPr marL="0" indent="0">
              <a:buNone/>
            </a:pPr>
            <a:r>
              <a:rPr lang="en-US" dirty="0"/>
              <a:t>PARTIAL MATCH:</a:t>
            </a:r>
          </a:p>
          <a:p>
            <a:pPr marL="304165" indent="-304165"/>
            <a:r>
              <a:rPr lang="en-US" dirty="0"/>
              <a:t>On a set of data, we extracted the dish name and applied stemming algorithm to get the name of dishes.</a:t>
            </a:r>
          </a:p>
          <a:p>
            <a:pPr marL="304165" indent="-304165"/>
            <a:r>
              <a:rPr lang="en-US"/>
              <a:t>This ensured that different variants including plural forms as well as singular forms are considered as a single entity.</a:t>
            </a:r>
            <a:r>
              <a:rPr lang="en-US" dirty="0"/>
              <a:t> </a:t>
            </a:r>
            <a:endParaRPr lang="en-US"/>
          </a:p>
          <a:p>
            <a:pPr marL="304165" indent="-304165"/>
            <a:r>
              <a:rPr lang="en-US" dirty="0"/>
              <a:t>We </a:t>
            </a:r>
            <a:r>
              <a:rPr lang="en-US"/>
              <a:t>also</a:t>
            </a:r>
            <a:r>
              <a:rPr lang="en-US" dirty="0"/>
              <a:t> plan to use fuzzy search to deal with spelling mistakes</a:t>
            </a:r>
            <a:r>
              <a:rPr lang="en-US"/>
              <a:t> </a:t>
            </a:r>
            <a:endParaRPr lang="en-US" dirty="0"/>
          </a:p>
        </p:txBody>
      </p:sp>
      <p:pic>
        <p:nvPicPr>
          <p:cNvPr id="5" name="Graphic 4" descr="Magnifying glass">
            <a:extLst>
              <a:ext uri="{FF2B5EF4-FFF2-40B4-BE49-F238E27FC236}">
                <a16:creationId xmlns:a16="http://schemas.microsoft.com/office/drawing/2014/main" id="{E4957C6E-1E18-42D4-8422-29833A6AF1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3982" y="693931"/>
            <a:ext cx="804669" cy="804669"/>
          </a:xfrm>
          <a:prstGeom prst="rect">
            <a:avLst/>
          </a:prstGeom>
        </p:spPr>
      </p:pic>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0DD02-8B9F-4689-BB35-606607FC2F80}"/>
              </a:ext>
            </a:extLst>
          </p:cNvPr>
          <p:cNvSpPr>
            <a:spLocks noGrp="1"/>
          </p:cNvSpPr>
          <p:nvPr>
            <p:ph type="title"/>
          </p:nvPr>
        </p:nvSpPr>
        <p:spPr/>
        <p:txBody>
          <a:bodyPr>
            <a:normAutofit/>
          </a:bodyPr>
          <a:lstStyle/>
          <a:p>
            <a:r>
              <a:rPr lang="en-US" sz="4000" dirty="0"/>
              <a:t>Ranking the data</a:t>
            </a:r>
          </a:p>
        </p:txBody>
      </p:sp>
      <p:sp>
        <p:nvSpPr>
          <p:cNvPr id="3" name="Content Placeholder 2">
            <a:extLst>
              <a:ext uri="{FF2B5EF4-FFF2-40B4-BE49-F238E27FC236}">
                <a16:creationId xmlns:a16="http://schemas.microsoft.com/office/drawing/2014/main" id="{D9EC1CBB-662A-4E64-AD3E-0425EBBA762A}"/>
              </a:ext>
            </a:extLst>
          </p:cNvPr>
          <p:cNvSpPr>
            <a:spLocks noGrp="1"/>
          </p:cNvSpPr>
          <p:nvPr>
            <p:ph idx="1"/>
          </p:nvPr>
        </p:nvSpPr>
        <p:spPr/>
        <p:txBody>
          <a:bodyPr vert="horz" lIns="121899" tIns="60949" rIns="121899" bIns="60949" rtlCol="0" anchor="t">
            <a:normAutofit/>
          </a:bodyPr>
          <a:lstStyle/>
          <a:p>
            <a:pPr marL="304165" indent="-304165"/>
            <a:r>
              <a:rPr lang="en-US" dirty="0"/>
              <a:t>Sorted the dishes basing on the score for a particular business </a:t>
            </a:r>
            <a:r>
              <a:rPr lang="en-US"/>
              <a:t>as per the term frequency score</a:t>
            </a:r>
            <a:r>
              <a:rPr lang="en-US" dirty="0"/>
              <a:t>.</a:t>
            </a:r>
            <a:endParaRPr lang="en-US"/>
          </a:p>
          <a:p>
            <a:pPr marL="304165" indent="-304165"/>
            <a:r>
              <a:rPr lang="en-US"/>
              <a:t>This will be used to retrieve all the top 5 dishes of  the restaurants. </a:t>
            </a:r>
            <a:endParaRPr lang="en-US" dirty="0"/>
          </a:p>
          <a:p>
            <a:pPr marL="304165" indent="-304165" algn="just"/>
            <a:r>
              <a:rPr lang="en-US" dirty="0"/>
              <a:t>Eliminated all the dishes that have a score of 1 as a single occurrence is not useful enough.</a:t>
            </a:r>
          </a:p>
          <a:p>
            <a:pPr marL="304165" indent="-304165"/>
            <a:endParaRPr lang="en-US" dirty="0"/>
          </a:p>
        </p:txBody>
      </p:sp>
    </p:spTree>
    <p:extLst>
      <p:ext uri="{BB962C8B-B14F-4D97-AF65-F5344CB8AC3E}">
        <p14:creationId xmlns:p14="http://schemas.microsoft.com/office/powerpoint/2010/main" val="3092545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CBF7-6B8C-4537-BBDE-BFF0203215E4}"/>
              </a:ext>
            </a:extLst>
          </p:cNvPr>
          <p:cNvSpPr>
            <a:spLocks noGrp="1"/>
          </p:cNvSpPr>
          <p:nvPr>
            <p:ph type="ctrTitle"/>
          </p:nvPr>
        </p:nvSpPr>
        <p:spPr>
          <a:xfrm>
            <a:off x="1732691" y="1943100"/>
            <a:ext cx="8735325" cy="2000251"/>
          </a:xfrm>
        </p:spPr>
        <p:txBody>
          <a:bodyPr>
            <a:noAutofit/>
          </a:bodyPr>
          <a:lstStyle/>
          <a:p>
            <a:pPr algn="ctr"/>
            <a:r>
              <a:rPr lang="en-US" sz="7200" dirty="0"/>
              <a:t>Evaluation of this approach</a:t>
            </a:r>
            <a:endParaRPr lang="en-US" dirty="0"/>
          </a:p>
        </p:txBody>
      </p:sp>
    </p:spTree>
    <p:extLst>
      <p:ext uri="{BB962C8B-B14F-4D97-AF65-F5344CB8AC3E}">
        <p14:creationId xmlns:p14="http://schemas.microsoft.com/office/powerpoint/2010/main" val="440147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2DD732-F0BE-4A09-B600-1BA49F939FC8}"/>
              </a:ext>
            </a:extLst>
          </p:cNvPr>
          <p:cNvSpPr/>
          <p:nvPr/>
        </p:nvSpPr>
        <p:spPr>
          <a:xfrm>
            <a:off x="1218883" y="1752600"/>
            <a:ext cx="3733800" cy="2209800"/>
          </a:xfrm>
          <a:prstGeom prst="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sz="2800" dirty="0"/>
          </a:p>
        </p:txBody>
      </p:sp>
      <p:sp>
        <p:nvSpPr>
          <p:cNvPr id="3" name="Title 2"/>
          <p:cNvSpPr>
            <a:spLocks noGrp="1"/>
          </p:cNvSpPr>
          <p:nvPr>
            <p:ph type="title"/>
          </p:nvPr>
        </p:nvSpPr>
        <p:spPr>
          <a:xfrm>
            <a:off x="1218883" y="274637"/>
            <a:ext cx="10360501" cy="1223963"/>
          </a:xfrm>
        </p:spPr>
        <p:txBody>
          <a:bodyPr/>
          <a:lstStyle/>
          <a:p>
            <a:r>
              <a:rPr lang="en-US" dirty="0"/>
              <a:t>Toolkits and APIs</a:t>
            </a:r>
          </a:p>
        </p:txBody>
      </p:sp>
      <p:sp>
        <p:nvSpPr>
          <p:cNvPr id="6" name="Picture Placeholder 5" descr="An empty placeholder to add an image. Click on the placeholder and select the image that you wish to add."/>
          <p:cNvSpPr>
            <a:spLocks noGrp="1"/>
          </p:cNvSpPr>
          <p:nvPr>
            <p:ph idx="1"/>
          </p:nvPr>
        </p:nvSpPr>
        <p:spPr>
          <a:xfrm>
            <a:off x="20747962" y="7799993"/>
            <a:ext cx="1726750" cy="1189939"/>
          </a:xfrm>
        </p:spPr>
        <p:txBody>
          <a:bodyPr vert="horz" lIns="121899" tIns="60949" rIns="121899" bIns="60949" rtlCol="0" anchor="t">
            <a:normAutofit fontScale="40000" lnSpcReduction="20000"/>
          </a:bodyPr>
          <a:lstStyle/>
          <a:p>
            <a:pPr marL="365760" indent="-304165">
              <a:buFont typeface="Arial"/>
            </a:pPr>
            <a:r>
              <a:rPr lang="en-US" dirty="0"/>
              <a:t>Java</a:t>
            </a:r>
          </a:p>
          <a:p>
            <a:pPr marL="365760" indent="-304165">
              <a:buFont typeface="Arial"/>
            </a:pPr>
            <a:r>
              <a:rPr lang="en-US" dirty="0"/>
              <a:t>Stanford POS Tagger</a:t>
            </a:r>
          </a:p>
          <a:p>
            <a:pPr marL="365760" indent="-304165">
              <a:buFont typeface="Arial"/>
            </a:pPr>
            <a:r>
              <a:rPr lang="en-US" dirty="0"/>
              <a:t>Python - (</a:t>
            </a:r>
            <a:r>
              <a:rPr lang="en-US" dirty="0" err="1"/>
              <a:t>afinn</a:t>
            </a:r>
            <a:r>
              <a:rPr lang="en-US" dirty="0"/>
              <a:t> and data frames)</a:t>
            </a:r>
          </a:p>
          <a:p>
            <a:pPr marL="304165" indent="-304165"/>
            <a:endParaRPr lang="en-US" dirty="0"/>
          </a:p>
        </p:txBody>
      </p:sp>
      <p:pic>
        <p:nvPicPr>
          <p:cNvPr id="7" name="Picture 2" descr="Image result for Robo 3T">
            <a:extLst>
              <a:ext uri="{FF2B5EF4-FFF2-40B4-BE49-F238E27FC236}">
                <a16:creationId xmlns:a16="http://schemas.microsoft.com/office/drawing/2014/main" id="{68493CFF-38DC-41C5-A11D-14C80DDFB8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2023" y="2126672"/>
            <a:ext cx="2667000" cy="144162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mongoDB">
            <a:extLst>
              <a:ext uri="{FF2B5EF4-FFF2-40B4-BE49-F238E27FC236}">
                <a16:creationId xmlns:a16="http://schemas.microsoft.com/office/drawing/2014/main" id="{19D92B31-BCDF-4C0E-8568-748DB90915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7623" y="1974273"/>
            <a:ext cx="1560526" cy="18288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lucene logo">
            <a:extLst>
              <a:ext uri="{FF2B5EF4-FFF2-40B4-BE49-F238E27FC236}">
                <a16:creationId xmlns:a16="http://schemas.microsoft.com/office/drawing/2014/main" id="{1001A734-5436-4C9A-BDD3-0DBF6D8C3DA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98612" y="4847046"/>
            <a:ext cx="2805161" cy="51194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Java logo">
            <a:extLst>
              <a:ext uri="{FF2B5EF4-FFF2-40B4-BE49-F238E27FC236}">
                <a16:creationId xmlns:a16="http://schemas.microsoft.com/office/drawing/2014/main" id="{503FE0C6-2454-4896-8CBA-549BE3523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8038" y="1974273"/>
            <a:ext cx="956222" cy="1752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python logo">
            <a:extLst>
              <a:ext uri="{FF2B5EF4-FFF2-40B4-BE49-F238E27FC236}">
                <a16:creationId xmlns:a16="http://schemas.microsoft.com/office/drawing/2014/main" id="{5E69D07E-02AB-4662-8FA9-E6DACC3D54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6412" y="2050472"/>
            <a:ext cx="17526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JavaScript">
            <a:extLst>
              <a:ext uri="{FF2B5EF4-FFF2-40B4-BE49-F238E27FC236}">
                <a16:creationId xmlns:a16="http://schemas.microsoft.com/office/drawing/2014/main" id="{AF34E816-BBB8-4120-BF07-DA95AFE8901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21164" y="2355272"/>
            <a:ext cx="1066800" cy="10668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55BA2AF4-E9C8-4D28-8C71-624916D72C94}"/>
              </a:ext>
            </a:extLst>
          </p:cNvPr>
          <p:cNvSpPr/>
          <p:nvPr/>
        </p:nvSpPr>
        <p:spPr>
          <a:xfrm>
            <a:off x="5341400" y="1742582"/>
            <a:ext cx="4791612" cy="2209800"/>
          </a:xfrm>
          <a:prstGeom prst="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sz="2800" dirty="0"/>
          </a:p>
        </p:txBody>
      </p:sp>
      <p:sp>
        <p:nvSpPr>
          <p:cNvPr id="13" name="Rectangle 12">
            <a:extLst>
              <a:ext uri="{FF2B5EF4-FFF2-40B4-BE49-F238E27FC236}">
                <a16:creationId xmlns:a16="http://schemas.microsoft.com/office/drawing/2014/main" id="{908CE98A-A5B1-4B60-AC12-525232D6D9F9}"/>
              </a:ext>
            </a:extLst>
          </p:cNvPr>
          <p:cNvSpPr/>
          <p:nvPr/>
        </p:nvSpPr>
        <p:spPr>
          <a:xfrm>
            <a:off x="1193994" y="4491036"/>
            <a:ext cx="3733800" cy="1223964"/>
          </a:xfrm>
          <a:prstGeom prst="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sz="2800" dirty="0"/>
          </a:p>
        </p:txBody>
      </p:sp>
      <p:sp>
        <p:nvSpPr>
          <p:cNvPr id="14" name="Rectangle 13">
            <a:extLst>
              <a:ext uri="{FF2B5EF4-FFF2-40B4-BE49-F238E27FC236}">
                <a16:creationId xmlns:a16="http://schemas.microsoft.com/office/drawing/2014/main" id="{6D49596D-6F16-4D1C-958D-436831AA04F6}"/>
              </a:ext>
            </a:extLst>
          </p:cNvPr>
          <p:cNvSpPr/>
          <p:nvPr/>
        </p:nvSpPr>
        <p:spPr>
          <a:xfrm>
            <a:off x="5341400" y="4491036"/>
            <a:ext cx="4791612" cy="1223964"/>
          </a:xfrm>
          <a:prstGeom prst="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sz="2800" dirty="0"/>
          </a:p>
        </p:txBody>
      </p:sp>
      <p:pic>
        <p:nvPicPr>
          <p:cNvPr id="3084" name="Picture 12" descr="Image result for github logo">
            <a:extLst>
              <a:ext uri="{FF2B5EF4-FFF2-40B4-BE49-F238E27FC236}">
                <a16:creationId xmlns:a16="http://schemas.microsoft.com/office/drawing/2014/main" id="{4069F712-41B6-496F-83D8-F87304DBE7A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46420" y="4662306"/>
            <a:ext cx="1060356" cy="881421"/>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Image result for eclipse ide logo">
            <a:extLst>
              <a:ext uri="{FF2B5EF4-FFF2-40B4-BE49-F238E27FC236}">
                <a16:creationId xmlns:a16="http://schemas.microsoft.com/office/drawing/2014/main" id="{48947E20-C1C7-4650-ABD6-8BD332EE65A5}"/>
              </a:ext>
            </a:extLst>
          </p:cNvPr>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105296" y="4794085"/>
            <a:ext cx="2629196" cy="617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D898B-883E-41EA-B6B2-822D790D993D}"/>
              </a:ext>
            </a:extLst>
          </p:cNvPr>
          <p:cNvSpPr>
            <a:spLocks noGrp="1"/>
          </p:cNvSpPr>
          <p:nvPr>
            <p:ph type="title"/>
          </p:nvPr>
        </p:nvSpPr>
        <p:spPr/>
        <p:txBody>
          <a:bodyPr/>
          <a:lstStyle/>
          <a:p>
            <a:r>
              <a:rPr lang="en-IN" dirty="0"/>
              <a:t>Evaluation Technique</a:t>
            </a:r>
            <a:endParaRPr lang="en-US" dirty="0"/>
          </a:p>
        </p:txBody>
      </p:sp>
      <p:sp>
        <p:nvSpPr>
          <p:cNvPr id="3" name="Content Placeholder 2">
            <a:extLst>
              <a:ext uri="{FF2B5EF4-FFF2-40B4-BE49-F238E27FC236}">
                <a16:creationId xmlns:a16="http://schemas.microsoft.com/office/drawing/2014/main" id="{A2E43E87-07D3-4687-A9F7-5417152DFCE2}"/>
              </a:ext>
            </a:extLst>
          </p:cNvPr>
          <p:cNvSpPr>
            <a:spLocks noGrp="1"/>
          </p:cNvSpPr>
          <p:nvPr>
            <p:ph idx="1"/>
          </p:nvPr>
        </p:nvSpPr>
        <p:spPr/>
        <p:txBody>
          <a:bodyPr/>
          <a:lstStyle/>
          <a:p>
            <a:r>
              <a:rPr lang="en-IN" dirty="0"/>
              <a:t>Since, this is an </a:t>
            </a:r>
            <a:r>
              <a:rPr lang="en-IN"/>
              <a:t>Unsupervised learning </a:t>
            </a:r>
            <a:r>
              <a:rPr lang="en-IN" dirty="0"/>
              <a:t>approach it is difficult to evaluate the results as there are no labelled train data sets available.</a:t>
            </a:r>
          </a:p>
          <a:p>
            <a:r>
              <a:rPr lang="en-IN" dirty="0"/>
              <a:t>We have created a manually filtered result of top dishes for 50 restaurants to compare the performance of the algorithm.</a:t>
            </a:r>
          </a:p>
          <a:p>
            <a:endParaRPr lang="en-US"/>
          </a:p>
        </p:txBody>
      </p:sp>
    </p:spTree>
    <p:extLst>
      <p:ext uri="{BB962C8B-B14F-4D97-AF65-F5344CB8AC3E}">
        <p14:creationId xmlns:p14="http://schemas.microsoft.com/office/powerpoint/2010/main" val="2041954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69CF9-A185-4528-B274-8542CFF22324}"/>
              </a:ext>
            </a:extLst>
          </p:cNvPr>
          <p:cNvSpPr>
            <a:spLocks noGrp="1"/>
          </p:cNvSpPr>
          <p:nvPr>
            <p:ph type="title"/>
          </p:nvPr>
        </p:nvSpPr>
        <p:spPr>
          <a:xfrm>
            <a:off x="1657930" y="274637"/>
            <a:ext cx="10360501" cy="1223963"/>
          </a:xfrm>
        </p:spPr>
        <p:txBody>
          <a:bodyPr/>
          <a:lstStyle/>
          <a:p>
            <a:r>
              <a:rPr lang="en-IN" dirty="0"/>
              <a:t>Ground Truth Generation</a:t>
            </a:r>
            <a:endParaRPr lang="en-US" dirty="0"/>
          </a:p>
        </p:txBody>
      </p:sp>
      <p:sp>
        <p:nvSpPr>
          <p:cNvPr id="6" name="Content Placeholder 5">
            <a:extLst>
              <a:ext uri="{FF2B5EF4-FFF2-40B4-BE49-F238E27FC236}">
                <a16:creationId xmlns:a16="http://schemas.microsoft.com/office/drawing/2014/main" id="{634705F7-C669-43F4-86A9-F9D295B4BEFB}"/>
              </a:ext>
            </a:extLst>
          </p:cNvPr>
          <p:cNvSpPr>
            <a:spLocks noGrp="1"/>
          </p:cNvSpPr>
          <p:nvPr>
            <p:ph idx="1"/>
          </p:nvPr>
        </p:nvSpPr>
        <p:spPr/>
        <p:txBody>
          <a:bodyPr/>
          <a:lstStyle/>
          <a:p>
            <a:r>
              <a:rPr lang="en-IN" dirty="0"/>
              <a:t>To generate ground truth, we manually filtered the dishes </a:t>
            </a:r>
            <a:r>
              <a:rPr lang="en-IN"/>
              <a:t>out of 50 </a:t>
            </a:r>
            <a:r>
              <a:rPr lang="en-IN" dirty="0"/>
              <a:t>restaurants serving Mexican dishes.</a:t>
            </a:r>
          </a:p>
          <a:p>
            <a:r>
              <a:rPr lang="en-IN" dirty="0"/>
              <a:t>We checked the tone of </a:t>
            </a:r>
            <a:r>
              <a:rPr lang="en-IN"/>
              <a:t>the review </a:t>
            </a:r>
            <a:r>
              <a:rPr lang="en-IN" dirty="0"/>
              <a:t>to manually estimate the sentiments and filter out all those which seemed negative.</a:t>
            </a:r>
          </a:p>
          <a:p>
            <a:r>
              <a:rPr lang="en-IN" dirty="0"/>
              <a:t>We did POS Tagging and extracted the noun phrases from the review text and also stemmed the words.</a:t>
            </a:r>
          </a:p>
          <a:p>
            <a:r>
              <a:rPr lang="en-IN" dirty="0"/>
              <a:t>Thus, we received top dishes for 50 Mexican restaurants.</a:t>
            </a:r>
          </a:p>
          <a:p>
            <a:endParaRPr lang="en-US"/>
          </a:p>
        </p:txBody>
      </p:sp>
      <p:pic>
        <p:nvPicPr>
          <p:cNvPr id="7" name="Content Placeholder 4" descr="Checklist">
            <a:extLst>
              <a:ext uri="{FF2B5EF4-FFF2-40B4-BE49-F238E27FC236}">
                <a16:creationId xmlns:a16="http://schemas.microsoft.com/office/drawing/2014/main" id="{33EE0DD4-2CB3-4977-B529-832051981D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6612" y="584200"/>
            <a:ext cx="914400" cy="914400"/>
          </a:xfrm>
          <a:prstGeom prst="rect">
            <a:avLst/>
          </a:prstGeom>
        </p:spPr>
      </p:pic>
    </p:spTree>
    <p:extLst>
      <p:ext uri="{BB962C8B-B14F-4D97-AF65-F5344CB8AC3E}">
        <p14:creationId xmlns:p14="http://schemas.microsoft.com/office/powerpoint/2010/main" val="74533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6E49C-514F-4D27-A639-9B4F3A3AD953}"/>
              </a:ext>
            </a:extLst>
          </p:cNvPr>
          <p:cNvSpPr>
            <a:spLocks noGrp="1"/>
          </p:cNvSpPr>
          <p:nvPr>
            <p:ph type="title"/>
          </p:nvPr>
        </p:nvSpPr>
        <p:spPr>
          <a:xfrm>
            <a:off x="1170995" y="-123825"/>
            <a:ext cx="10360501" cy="1223963"/>
          </a:xfrm>
        </p:spPr>
        <p:txBody>
          <a:bodyPr/>
          <a:lstStyle/>
          <a:p>
            <a:r>
              <a:rPr lang="en-US" dirty="0"/>
              <a:t>Word cloud</a:t>
            </a:r>
          </a:p>
        </p:txBody>
      </p:sp>
      <p:pic>
        <p:nvPicPr>
          <p:cNvPr id="3" name="Picture 3">
            <a:extLst>
              <a:ext uri="{FF2B5EF4-FFF2-40B4-BE49-F238E27FC236}">
                <a16:creationId xmlns:a16="http://schemas.microsoft.com/office/drawing/2014/main" id="{680597E8-A7AB-42D7-9D85-BA2769F2846F}"/>
              </a:ext>
            </a:extLst>
          </p:cNvPr>
          <p:cNvPicPr>
            <a:picLocks noChangeAspect="1"/>
          </p:cNvPicPr>
          <p:nvPr/>
        </p:nvPicPr>
        <p:blipFill>
          <a:blip r:embed="rId2"/>
          <a:stretch>
            <a:fillRect/>
          </a:stretch>
        </p:blipFill>
        <p:spPr>
          <a:xfrm>
            <a:off x="1237637" y="1219200"/>
            <a:ext cx="10138761" cy="5188947"/>
          </a:xfrm>
          <a:prstGeom prst="rect">
            <a:avLst/>
          </a:prstGeom>
        </p:spPr>
      </p:pic>
    </p:spTree>
    <p:extLst>
      <p:ext uri="{BB962C8B-B14F-4D97-AF65-F5344CB8AC3E}">
        <p14:creationId xmlns:p14="http://schemas.microsoft.com/office/powerpoint/2010/main" val="384034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E3A81-0E49-4844-8ACD-73A5A4D7B5A3}"/>
              </a:ext>
            </a:extLst>
          </p:cNvPr>
          <p:cNvSpPr>
            <a:spLocks noGrp="1"/>
          </p:cNvSpPr>
          <p:nvPr>
            <p:ph type="title"/>
          </p:nvPr>
        </p:nvSpPr>
        <p:spPr>
          <a:xfrm>
            <a:off x="1193405" y="416582"/>
            <a:ext cx="10385820" cy="1082018"/>
          </a:xfrm>
        </p:spPr>
        <p:txBody>
          <a:bodyPr>
            <a:normAutofit fontScale="90000"/>
          </a:bodyPr>
          <a:lstStyle/>
          <a:p>
            <a:r>
              <a:rPr lang="en-US" dirty="0"/>
              <a:t>Comparision for Partial Match and Exact Match</a:t>
            </a:r>
            <a:br>
              <a:rPr lang="en-US" dirty="0">
                <a:latin typeface="+mj-ea"/>
                <a:cs typeface="+mj-ea"/>
              </a:rPr>
            </a:br>
            <a:endParaRPr lang="en-US" dirty="0"/>
          </a:p>
        </p:txBody>
      </p:sp>
      <p:sp>
        <p:nvSpPr>
          <p:cNvPr id="9" name="Content Placeholder 8">
            <a:extLst>
              <a:ext uri="{FF2B5EF4-FFF2-40B4-BE49-F238E27FC236}">
                <a16:creationId xmlns:a16="http://schemas.microsoft.com/office/drawing/2014/main" id="{182CF62A-BC57-4666-8696-66F434044A74}"/>
              </a:ext>
            </a:extLst>
          </p:cNvPr>
          <p:cNvSpPr>
            <a:spLocks noGrp="1"/>
          </p:cNvSpPr>
          <p:nvPr>
            <p:ph sz="half" idx="1"/>
          </p:nvPr>
        </p:nvSpPr>
        <p:spPr>
          <a:xfrm>
            <a:off x="1185618" y="3562350"/>
            <a:ext cx="4756394" cy="2941547"/>
          </a:xfrm>
        </p:spPr>
        <p:style>
          <a:lnRef idx="2">
            <a:schemeClr val="dk1"/>
          </a:lnRef>
          <a:fillRef idx="1">
            <a:schemeClr val="lt1"/>
          </a:fillRef>
          <a:effectRef idx="0">
            <a:schemeClr val="dk1"/>
          </a:effectRef>
          <a:fontRef idx="minor">
            <a:schemeClr val="dk1"/>
          </a:fontRef>
        </p:style>
        <p:txBody>
          <a:bodyPr vert="horz" lIns="121899" tIns="60949" rIns="121899" bIns="60949" rtlCol="0" anchor="t">
            <a:normAutofit/>
          </a:bodyPr>
          <a:lstStyle/>
          <a:p>
            <a:pPr marL="0" indent="0" algn="ctr">
              <a:lnSpc>
                <a:spcPct val="100000"/>
              </a:lnSpc>
              <a:spcBef>
                <a:spcPts val="0"/>
              </a:spcBef>
              <a:buNone/>
            </a:pPr>
            <a:r>
              <a:rPr lang="en-US" dirty="0"/>
              <a:t>Partial Match </a:t>
            </a:r>
          </a:p>
          <a:p>
            <a:pPr marL="0" indent="0" algn="ctr">
              <a:lnSpc>
                <a:spcPct val="100000"/>
              </a:lnSpc>
              <a:spcBef>
                <a:spcPts val="0"/>
              </a:spcBef>
              <a:buNone/>
            </a:pPr>
            <a:r>
              <a:rPr lang="en-US" dirty="0"/>
              <a:t>Salsa, enchiladas, tacos, chips, carne </a:t>
            </a:r>
            <a:r>
              <a:rPr lang="en-US" dirty="0" err="1"/>
              <a:t>asada</a:t>
            </a:r>
            <a:endParaRPr lang="en-US" dirty="0"/>
          </a:p>
          <a:p>
            <a:pPr marL="0" indent="0">
              <a:lnSpc>
                <a:spcPct val="100000"/>
              </a:lnSpc>
              <a:spcBef>
                <a:spcPts val="0"/>
              </a:spcBef>
            </a:pPr>
            <a:endParaRPr lang="en-US" dirty="0"/>
          </a:p>
        </p:txBody>
      </p:sp>
      <p:sp>
        <p:nvSpPr>
          <p:cNvPr id="11" name="Content Placeholder 10">
            <a:extLst>
              <a:ext uri="{FF2B5EF4-FFF2-40B4-BE49-F238E27FC236}">
                <a16:creationId xmlns:a16="http://schemas.microsoft.com/office/drawing/2014/main" id="{6FDCA0FA-29C1-4EB4-84F2-1F0094A68D00}"/>
              </a:ext>
            </a:extLst>
          </p:cNvPr>
          <p:cNvSpPr>
            <a:spLocks noGrp="1"/>
          </p:cNvSpPr>
          <p:nvPr>
            <p:ph sz="half" idx="2"/>
          </p:nvPr>
        </p:nvSpPr>
        <p:spPr>
          <a:xfrm>
            <a:off x="6350028" y="3562351"/>
            <a:ext cx="5296493" cy="2943156"/>
          </a:xfrm>
        </p:spPr>
        <p:style>
          <a:lnRef idx="2">
            <a:schemeClr val="dk1"/>
          </a:lnRef>
          <a:fillRef idx="1">
            <a:schemeClr val="lt1"/>
          </a:fillRef>
          <a:effectRef idx="0">
            <a:schemeClr val="dk1"/>
          </a:effectRef>
          <a:fontRef idx="minor">
            <a:schemeClr val="dk1"/>
          </a:fontRef>
        </p:style>
        <p:txBody>
          <a:bodyPr vert="horz" lIns="121899" tIns="60949" rIns="121899" bIns="60949" rtlCol="0" anchor="t">
            <a:normAutofit/>
          </a:bodyPr>
          <a:lstStyle/>
          <a:p>
            <a:pPr marL="0" indent="0" algn="ctr">
              <a:lnSpc>
                <a:spcPct val="100000"/>
              </a:lnSpc>
              <a:spcBef>
                <a:spcPts val="0"/>
              </a:spcBef>
              <a:buNone/>
            </a:pPr>
            <a:r>
              <a:rPr lang="en-US" dirty="0"/>
              <a:t>Exact Match</a:t>
            </a:r>
          </a:p>
          <a:p>
            <a:pPr marL="0" indent="0" algn="ctr">
              <a:lnSpc>
                <a:spcPct val="100000"/>
              </a:lnSpc>
              <a:spcBef>
                <a:spcPts val="0"/>
              </a:spcBef>
              <a:buNone/>
            </a:pPr>
            <a:r>
              <a:rPr lang="en-US" dirty="0"/>
              <a:t>Salsa, carne </a:t>
            </a:r>
            <a:r>
              <a:rPr lang="en-US" dirty="0" err="1"/>
              <a:t>asada</a:t>
            </a:r>
            <a:r>
              <a:rPr lang="en-US" dirty="0"/>
              <a:t>, chorizo, fajitas, tacos</a:t>
            </a:r>
          </a:p>
          <a:p>
            <a:pPr marL="0" indent="0" algn="ctr">
              <a:lnSpc>
                <a:spcPct val="100000"/>
              </a:lnSpc>
              <a:spcBef>
                <a:spcPts val="0"/>
              </a:spcBef>
              <a:buFont typeface="Arial"/>
            </a:pPr>
            <a:endParaRPr lang="en-US"/>
          </a:p>
        </p:txBody>
      </p:sp>
      <p:sp>
        <p:nvSpPr>
          <p:cNvPr id="3" name="TextBox 2">
            <a:extLst>
              <a:ext uri="{FF2B5EF4-FFF2-40B4-BE49-F238E27FC236}">
                <a16:creationId xmlns:a16="http://schemas.microsoft.com/office/drawing/2014/main" id="{A54B0CC0-C9B5-459F-9B71-72732561BAD1}"/>
              </a:ext>
            </a:extLst>
          </p:cNvPr>
          <p:cNvSpPr txBox="1"/>
          <p:nvPr/>
        </p:nvSpPr>
        <p:spPr>
          <a:xfrm>
            <a:off x="1193405" y="1390650"/>
            <a:ext cx="951326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800"/>
              <a:t>Famous dishes </a:t>
            </a:r>
            <a:r>
              <a:rPr lang="en-US" sz="2800" dirty="0"/>
              <a:t>by manually analyzing from the reviews and word clouds</a:t>
            </a:r>
            <a:r>
              <a:rPr lang="en-US" sz="2800"/>
              <a:t>: </a:t>
            </a:r>
            <a:endParaRPr lang="en-US" sz="2800" dirty="0"/>
          </a:p>
          <a:p>
            <a:pPr algn="ctr"/>
            <a:r>
              <a:rPr lang="en-US" sz="2800" dirty="0"/>
              <a:t>Salsa, carne </a:t>
            </a:r>
            <a:r>
              <a:rPr lang="en-US" sz="2800" dirty="0" err="1"/>
              <a:t>asada</a:t>
            </a:r>
            <a:r>
              <a:rPr lang="en-US" sz="2800" dirty="0"/>
              <a:t>, enchiladas, tacos, shrimp</a:t>
            </a:r>
            <a:endParaRPr lang="en-US" dirty="0"/>
          </a:p>
        </p:txBody>
      </p:sp>
    </p:spTree>
    <p:extLst>
      <p:ext uri="{BB962C8B-B14F-4D97-AF65-F5344CB8AC3E}">
        <p14:creationId xmlns:p14="http://schemas.microsoft.com/office/powerpoint/2010/main" val="388278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959E-2C76-484E-B922-C2A32D943FDA}"/>
              </a:ext>
            </a:extLst>
          </p:cNvPr>
          <p:cNvSpPr>
            <a:spLocks noGrp="1"/>
          </p:cNvSpPr>
          <p:nvPr>
            <p:ph type="title"/>
          </p:nvPr>
        </p:nvSpPr>
        <p:spPr/>
        <p:txBody>
          <a:bodyPr/>
          <a:lstStyle/>
          <a:p>
            <a:r>
              <a:rPr lang="en-US" dirty="0"/>
              <a:t>EVALUATION APPROACH </a:t>
            </a:r>
          </a:p>
        </p:txBody>
      </p:sp>
      <p:sp>
        <p:nvSpPr>
          <p:cNvPr id="3" name="Content Placeholder 2">
            <a:extLst>
              <a:ext uri="{FF2B5EF4-FFF2-40B4-BE49-F238E27FC236}">
                <a16:creationId xmlns:a16="http://schemas.microsoft.com/office/drawing/2014/main" id="{26129AA1-79AC-4CD7-963B-D805D0116246}"/>
              </a:ext>
            </a:extLst>
          </p:cNvPr>
          <p:cNvSpPr>
            <a:spLocks noGrp="1"/>
          </p:cNvSpPr>
          <p:nvPr>
            <p:ph idx="1"/>
          </p:nvPr>
        </p:nvSpPr>
        <p:spPr/>
        <p:txBody>
          <a:bodyPr vert="horz" lIns="121899" tIns="60949" rIns="121899" bIns="60949" rtlCol="0" anchor="t">
            <a:normAutofit/>
          </a:bodyPr>
          <a:lstStyle/>
          <a:p>
            <a:pPr marL="304165" indent="-304165"/>
            <a:r>
              <a:rPr lang="en-US" dirty="0"/>
              <a:t>Manually annotated the top 5 dishes for </a:t>
            </a:r>
            <a:r>
              <a:rPr lang="en-US"/>
              <a:t>50 </a:t>
            </a:r>
            <a:r>
              <a:rPr lang="en-US" dirty="0"/>
              <a:t>business and calculated the </a:t>
            </a:r>
            <a:r>
              <a:rPr lang="en-US"/>
              <a:t>prediction accuracy measure. </a:t>
            </a:r>
            <a:r>
              <a:rPr lang="en-US">
                <a:latin typeface="Calibri"/>
                <a:cs typeface="+mn-ea"/>
              </a:rPr>
              <a:t> </a:t>
            </a:r>
            <a:endParaRPr lang="en-US" dirty="0">
              <a:latin typeface="Calibri"/>
              <a:cs typeface="+mn-ea"/>
            </a:endParaRPr>
          </a:p>
          <a:p>
            <a:pPr marL="304165" indent="-304165"/>
            <a:endParaRPr lang="en-US" dirty="0">
              <a:latin typeface="Calibri"/>
              <a:cs typeface="+mn-ea"/>
            </a:endParaRPr>
          </a:p>
          <a:p>
            <a:pPr marL="304165" indent="-304165"/>
            <a:endParaRPr lang="en-US" sz="2400" dirty="0">
              <a:latin typeface="Calibri"/>
              <a:cs typeface="+mn-ea"/>
            </a:endParaRPr>
          </a:p>
          <a:p>
            <a:pPr marL="304165" indent="-304165"/>
            <a:endParaRPr lang="en-US" sz="2400" dirty="0"/>
          </a:p>
          <a:p>
            <a:pPr marL="304165" indent="-304165"/>
            <a:r>
              <a:rPr lang="en-US" sz="2400" dirty="0"/>
              <a:t>Prediction Accuracy is calculated for both Exact Match approach and Partial Match approach </a:t>
            </a:r>
            <a:endParaRPr lang="en-US" dirty="0"/>
          </a:p>
          <a:p>
            <a:pPr marL="0" indent="0">
              <a:buNone/>
            </a:pPr>
            <a:r>
              <a:rPr lang="en-US" dirty="0"/>
              <a:t>  </a:t>
            </a:r>
          </a:p>
        </p:txBody>
      </p:sp>
      <p:pic>
        <p:nvPicPr>
          <p:cNvPr id="4" name="Picture 4" descr="Screen Shot 2017-12-03 at 11.29.57 PM.png">
            <a:extLst>
              <a:ext uri="{FF2B5EF4-FFF2-40B4-BE49-F238E27FC236}">
                <a16:creationId xmlns:a16="http://schemas.microsoft.com/office/drawing/2014/main" id="{13A71913-A660-40E6-AD5B-336051D6144D}"/>
              </a:ext>
            </a:extLst>
          </p:cNvPr>
          <p:cNvPicPr>
            <a:picLocks noChangeAspect="1"/>
          </p:cNvPicPr>
          <p:nvPr/>
        </p:nvPicPr>
        <p:blipFill>
          <a:blip r:embed="rId2"/>
          <a:stretch>
            <a:fillRect/>
          </a:stretch>
        </p:blipFill>
        <p:spPr>
          <a:xfrm>
            <a:off x="2646638" y="2800350"/>
            <a:ext cx="5779737" cy="730022"/>
          </a:xfrm>
          <a:prstGeom prst="rect">
            <a:avLst/>
          </a:prstGeom>
        </p:spPr>
      </p:pic>
    </p:spTree>
    <p:extLst>
      <p:ext uri="{BB962C8B-B14F-4D97-AF65-F5344CB8AC3E}">
        <p14:creationId xmlns:p14="http://schemas.microsoft.com/office/powerpoint/2010/main" val="401983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14663D-5301-4685-888A-3D184A4D62F9}"/>
              </a:ext>
            </a:extLst>
          </p:cNvPr>
          <p:cNvSpPr>
            <a:spLocks noGrp="1"/>
          </p:cNvSpPr>
          <p:nvPr>
            <p:ph idx="1"/>
          </p:nvPr>
        </p:nvSpPr>
        <p:spPr>
          <a:xfrm>
            <a:off x="1190315" y="771525"/>
            <a:ext cx="11030512" cy="5377998"/>
          </a:xfrm>
        </p:spPr>
        <p:txBody>
          <a:bodyPr vert="horz" lIns="121899" tIns="60949" rIns="121899" bIns="60949" rtlCol="0" anchor="t">
            <a:noAutofit/>
          </a:bodyPr>
          <a:lstStyle/>
          <a:p>
            <a:pPr marL="304165" indent="-304165">
              <a:buNone/>
            </a:pPr>
            <a:r>
              <a:rPr lang="en-US" sz="2400" b="1" dirty="0" err="1"/>
              <a:t>Business_ID</a:t>
            </a:r>
            <a:r>
              <a:rPr lang="en-US" sz="2400" b="1"/>
              <a:t>: </a:t>
            </a:r>
            <a:r>
              <a:rPr lang="en-US" sz="2400" b="1" err="1"/>
              <a:t>EryvpcMxoaOr_BnQVMqQIg</a:t>
            </a:r>
            <a:r>
              <a:rPr lang="en-US" sz="2400" b="1" dirty="0"/>
              <a:t> </a:t>
            </a:r>
          </a:p>
          <a:p>
            <a:pPr marL="304165" indent="-304165">
              <a:buNone/>
            </a:pPr>
            <a:r>
              <a:rPr lang="en-US" sz="2400" i="1" dirty="0"/>
              <a:t>Ground Truth</a:t>
            </a:r>
            <a:r>
              <a:rPr lang="en-US" sz="2400" dirty="0"/>
              <a:t>: tacos, burrito, enchiladas, salsa, tortilla</a:t>
            </a:r>
          </a:p>
          <a:p>
            <a:pPr marL="304165" indent="-304165">
              <a:buNone/>
            </a:pPr>
            <a:r>
              <a:rPr lang="en-US" sz="2400" i="1" dirty="0"/>
              <a:t>Exact Match</a:t>
            </a:r>
            <a:r>
              <a:rPr lang="en-US" sz="2400" dirty="0"/>
              <a:t>: tacos, salsa,    burrito, guacamole,    refried beans [3/5]</a:t>
            </a:r>
          </a:p>
          <a:p>
            <a:pPr marL="304165" indent="-304165">
              <a:buNone/>
            </a:pPr>
            <a:r>
              <a:rPr lang="en-US" sz="2400" i="1" dirty="0"/>
              <a:t>Partial Match</a:t>
            </a:r>
            <a:r>
              <a:rPr lang="en-US" sz="2400" dirty="0"/>
              <a:t>: salsa, burrito, taco, tortilla, guacamole   [4/5]</a:t>
            </a:r>
          </a:p>
          <a:p>
            <a:pPr marL="304165" indent="-304165">
              <a:buNone/>
            </a:pPr>
            <a:endParaRPr lang="en-US" sz="2400" dirty="0"/>
          </a:p>
          <a:p>
            <a:pPr marL="304165" indent="-304165">
              <a:buNone/>
            </a:pPr>
            <a:r>
              <a:rPr lang="en-US" sz="2400" b="1" dirty="0" err="1"/>
              <a:t>Business_ID</a:t>
            </a:r>
            <a:r>
              <a:rPr lang="en-US" sz="2400" b="1" dirty="0"/>
              <a:t>: eul4wrpoczkobks93pxv5a </a:t>
            </a:r>
          </a:p>
          <a:p>
            <a:pPr marL="304165" indent="-304165">
              <a:buNone/>
            </a:pPr>
            <a:r>
              <a:rPr lang="en-US" sz="2400" i="1" dirty="0"/>
              <a:t>Ground Truth</a:t>
            </a:r>
            <a:r>
              <a:rPr lang="en-US" sz="2400" dirty="0"/>
              <a:t>: chimichanga, lobster, enchiladas, tacos, margarita</a:t>
            </a:r>
          </a:p>
          <a:p>
            <a:pPr marL="304165" indent="-304165">
              <a:buNone/>
            </a:pPr>
            <a:r>
              <a:rPr lang="en-US" sz="2400" i="1" dirty="0"/>
              <a:t>Exact Match</a:t>
            </a:r>
            <a:r>
              <a:rPr lang="en-US" sz="2400" dirty="0"/>
              <a:t>: salsa, tacos, enchiladas, shredded beef, fajitas [2/5]</a:t>
            </a:r>
          </a:p>
          <a:p>
            <a:pPr marL="304165" indent="-304165">
              <a:buNone/>
            </a:pPr>
            <a:r>
              <a:rPr lang="en-US" sz="2400" i="1" dirty="0"/>
              <a:t>Partial Match</a:t>
            </a:r>
            <a:r>
              <a:rPr lang="en-US" sz="2400" dirty="0"/>
              <a:t>: salsa, enchilada, chimichanga, tacos, tortilla [3/5]</a:t>
            </a:r>
          </a:p>
          <a:p>
            <a:pPr marL="304165" indent="-304165">
              <a:buNone/>
            </a:pPr>
            <a:endParaRPr lang="en-US" dirty="0"/>
          </a:p>
        </p:txBody>
      </p:sp>
    </p:spTree>
    <p:extLst>
      <p:ext uri="{BB962C8B-B14F-4D97-AF65-F5344CB8AC3E}">
        <p14:creationId xmlns:p14="http://schemas.microsoft.com/office/powerpoint/2010/main" val="1857015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7FCCF-1F93-4524-90AC-3430F27B09E6}"/>
              </a:ext>
            </a:extLst>
          </p:cNvPr>
          <p:cNvSpPr>
            <a:spLocks noGrp="1"/>
          </p:cNvSpPr>
          <p:nvPr>
            <p:ph type="title"/>
          </p:nvPr>
        </p:nvSpPr>
        <p:spPr/>
        <p:txBody>
          <a:bodyPr/>
          <a:lstStyle/>
          <a:p>
            <a:r>
              <a:rPr lang="en-US" dirty="0"/>
              <a:t>ACCURACY </a:t>
            </a:r>
          </a:p>
        </p:txBody>
      </p:sp>
      <p:sp>
        <p:nvSpPr>
          <p:cNvPr id="3" name="Content Placeholder 2">
            <a:extLst>
              <a:ext uri="{FF2B5EF4-FFF2-40B4-BE49-F238E27FC236}">
                <a16:creationId xmlns:a16="http://schemas.microsoft.com/office/drawing/2014/main" id="{C6B646D3-571B-4A92-9CB9-432793F10EFA}"/>
              </a:ext>
            </a:extLst>
          </p:cNvPr>
          <p:cNvSpPr>
            <a:spLocks noGrp="1"/>
          </p:cNvSpPr>
          <p:nvPr>
            <p:ph idx="1"/>
          </p:nvPr>
        </p:nvSpPr>
        <p:spPr/>
        <p:txBody>
          <a:bodyPr vert="horz" lIns="121899" tIns="60949" rIns="121899" bIns="60949" rtlCol="0" anchor="t">
            <a:normAutofit/>
          </a:bodyPr>
          <a:lstStyle/>
          <a:p>
            <a:pPr marL="0" indent="0">
              <a:buNone/>
            </a:pPr>
            <a:br>
              <a:rPr lang="en-US" dirty="0">
                <a:latin typeface="+mn-ea"/>
                <a:cs typeface="+mn-ea"/>
              </a:rPr>
            </a:br>
            <a:br>
              <a:rPr lang="en-US" dirty="0">
                <a:latin typeface="+mn-ea"/>
                <a:cs typeface="+mn-ea"/>
              </a:rPr>
            </a:br>
            <a:endParaRPr lang="en-US" dirty="0"/>
          </a:p>
          <a:p>
            <a:pPr marL="0" indent="0">
              <a:buNone/>
            </a:pPr>
            <a:endParaRPr lang="en-US" dirty="0"/>
          </a:p>
          <a:p>
            <a:pPr marL="0" indent="0">
              <a:buNone/>
            </a:pPr>
            <a:endParaRPr lang="en-US" i="1" dirty="0"/>
          </a:p>
          <a:p>
            <a:pPr marL="0" indent="0">
              <a:buNone/>
            </a:pPr>
            <a:endParaRPr lang="en-US" i="1" dirty="0"/>
          </a:p>
          <a:p>
            <a:pPr marL="0" indent="0">
              <a:buNone/>
            </a:pPr>
            <a:endParaRPr lang="en-US" i="1" dirty="0"/>
          </a:p>
          <a:p>
            <a:pPr marL="0" indent="0">
              <a:buNone/>
            </a:pPr>
            <a:endParaRPr lang="en-US" dirty="0"/>
          </a:p>
        </p:txBody>
      </p:sp>
      <p:pic>
        <p:nvPicPr>
          <p:cNvPr id="4" name="Picture 4">
            <a:extLst>
              <a:ext uri="{FF2B5EF4-FFF2-40B4-BE49-F238E27FC236}">
                <a16:creationId xmlns:a16="http://schemas.microsoft.com/office/drawing/2014/main" id="{82B79D21-9796-4992-8469-72C9B54182AC}"/>
              </a:ext>
            </a:extLst>
          </p:cNvPr>
          <p:cNvPicPr>
            <a:picLocks noChangeAspect="1"/>
          </p:cNvPicPr>
          <p:nvPr/>
        </p:nvPicPr>
        <p:blipFill>
          <a:blip r:embed="rId2"/>
          <a:stretch>
            <a:fillRect/>
          </a:stretch>
        </p:blipFill>
        <p:spPr>
          <a:xfrm>
            <a:off x="1828324" y="1990725"/>
            <a:ext cx="7951419" cy="3750685"/>
          </a:xfrm>
          <a:prstGeom prst="rect">
            <a:avLst/>
          </a:prstGeom>
        </p:spPr>
      </p:pic>
    </p:spTree>
    <p:extLst>
      <p:ext uri="{BB962C8B-B14F-4D97-AF65-F5344CB8AC3E}">
        <p14:creationId xmlns:p14="http://schemas.microsoft.com/office/powerpoint/2010/main" val="284543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59495-D1A8-4E99-8978-BA42488B5C04}"/>
              </a:ext>
            </a:extLst>
          </p:cNvPr>
          <p:cNvSpPr>
            <a:spLocks noGrp="1"/>
          </p:cNvSpPr>
          <p:nvPr>
            <p:ph type="title"/>
          </p:nvPr>
        </p:nvSpPr>
        <p:spPr/>
        <p:txBody>
          <a:bodyPr/>
          <a:lstStyle/>
          <a:p>
            <a:r>
              <a:rPr lang="en-US" dirty="0"/>
              <a:t>ACCURACY </a:t>
            </a:r>
          </a:p>
        </p:txBody>
      </p:sp>
      <p:sp>
        <p:nvSpPr>
          <p:cNvPr id="3" name="Content Placeholder 2">
            <a:extLst>
              <a:ext uri="{FF2B5EF4-FFF2-40B4-BE49-F238E27FC236}">
                <a16:creationId xmlns:a16="http://schemas.microsoft.com/office/drawing/2014/main" id="{7AB0CA5A-C050-4329-8629-62C4B7578355}"/>
              </a:ext>
            </a:extLst>
          </p:cNvPr>
          <p:cNvSpPr>
            <a:spLocks noGrp="1"/>
          </p:cNvSpPr>
          <p:nvPr>
            <p:ph idx="1"/>
          </p:nvPr>
        </p:nvSpPr>
        <p:spPr/>
        <p:txBody>
          <a:bodyPr vert="horz" lIns="121899" tIns="60949" rIns="121899" bIns="60949" rtlCol="0" anchor="t">
            <a:normAutofit/>
          </a:bodyPr>
          <a:lstStyle/>
          <a:p>
            <a:pPr marL="304165" indent="-304165"/>
            <a:endParaRPr lang="en-US" i="1" dirty="0"/>
          </a:p>
          <a:p>
            <a:pPr marL="304165" indent="-304165"/>
            <a:endParaRPr lang="en-US" i="1" dirty="0"/>
          </a:p>
          <a:p>
            <a:pPr marL="304165" indent="-304165"/>
            <a:endParaRPr lang="en-US" i="1" dirty="0"/>
          </a:p>
          <a:p>
            <a:pPr marL="304165" indent="-304165"/>
            <a:endParaRPr lang="en-US" i="1" dirty="0"/>
          </a:p>
          <a:p>
            <a:pPr marL="304165" indent="-304165"/>
            <a:endParaRPr lang="en-US" i="1" dirty="0"/>
          </a:p>
          <a:p>
            <a:pPr marL="304165" indent="-304165"/>
            <a:endParaRPr lang="en-US" i="1" dirty="0"/>
          </a:p>
          <a:p>
            <a:pPr marL="304165" indent="-304165"/>
            <a:endParaRPr lang="en-US" i="1" dirty="0"/>
          </a:p>
          <a:p>
            <a:pPr marL="304165" indent="-304165"/>
            <a:endParaRPr lang="en-US" dirty="0"/>
          </a:p>
        </p:txBody>
      </p:sp>
      <p:pic>
        <p:nvPicPr>
          <p:cNvPr id="4" name="Picture 4">
            <a:extLst>
              <a:ext uri="{FF2B5EF4-FFF2-40B4-BE49-F238E27FC236}">
                <a16:creationId xmlns:a16="http://schemas.microsoft.com/office/drawing/2014/main" id="{87BE5EE1-606D-408A-A0C6-7AE56651A263}"/>
              </a:ext>
            </a:extLst>
          </p:cNvPr>
          <p:cNvPicPr>
            <a:picLocks noChangeAspect="1"/>
          </p:cNvPicPr>
          <p:nvPr/>
        </p:nvPicPr>
        <p:blipFill>
          <a:blip r:embed="rId2"/>
          <a:stretch>
            <a:fillRect/>
          </a:stretch>
        </p:blipFill>
        <p:spPr>
          <a:xfrm>
            <a:off x="2238375" y="1790700"/>
            <a:ext cx="7923087" cy="3721100"/>
          </a:xfrm>
          <a:prstGeom prst="rect">
            <a:avLst/>
          </a:prstGeom>
        </p:spPr>
      </p:pic>
    </p:spTree>
    <p:extLst>
      <p:ext uri="{BB962C8B-B14F-4D97-AF65-F5344CB8AC3E}">
        <p14:creationId xmlns:p14="http://schemas.microsoft.com/office/powerpoint/2010/main" val="421568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40712-721F-4BA0-8732-E854DA25923C}"/>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6F3194C0-3E61-4552-9DDC-295AD00E782A}"/>
              </a:ext>
            </a:extLst>
          </p:cNvPr>
          <p:cNvSpPr>
            <a:spLocks noGrp="1"/>
          </p:cNvSpPr>
          <p:nvPr>
            <p:ph idx="1"/>
          </p:nvPr>
        </p:nvSpPr>
        <p:spPr/>
        <p:txBody>
          <a:bodyPr vert="horz" lIns="121899" tIns="60949" rIns="121899" bIns="60949" rtlCol="0" anchor="t">
            <a:normAutofit/>
          </a:bodyPr>
          <a:lstStyle/>
          <a:p>
            <a:pPr marL="0" indent="0">
              <a:buNone/>
            </a:pPr>
            <a:r>
              <a:rPr lang="en-US" dirty="0"/>
              <a:t>MAP (Top 10 business)</a:t>
            </a:r>
          </a:p>
          <a:p>
            <a:pPr marL="304165" indent="-304165"/>
            <a:r>
              <a:rPr lang="en-US"/>
              <a:t>Exact Match - 43.56945</a:t>
            </a:r>
          </a:p>
          <a:p>
            <a:pPr marL="304165" indent="-304165"/>
            <a:r>
              <a:rPr lang="en-US" dirty="0"/>
              <a:t>Partial Match - 47.365086</a:t>
            </a:r>
          </a:p>
          <a:p>
            <a:pPr marL="0" indent="0">
              <a:buNone/>
            </a:pPr>
            <a:endParaRPr lang="en-US" dirty="0"/>
          </a:p>
          <a:p>
            <a:pPr marL="304165" indent="-304165"/>
            <a:r>
              <a:rPr lang="en-US" i="1"/>
              <a:t>We can observe that Partial Match performs better than Exact Match </a:t>
            </a:r>
          </a:p>
          <a:p>
            <a:pPr marL="304165" indent="-304165"/>
            <a:r>
              <a:rPr lang="en-US" i="1"/>
              <a:t>Tables and the data we  used for this evaluation is in </a:t>
            </a:r>
            <a:r>
              <a:rPr lang="en-US" i="1" dirty="0" err="1"/>
              <a:t>github</a:t>
            </a:r>
            <a:r>
              <a:rPr lang="en-US" i="1"/>
              <a:t>.</a:t>
            </a:r>
            <a:endParaRPr lang="en-US" i="1" dirty="0"/>
          </a:p>
        </p:txBody>
      </p:sp>
    </p:spTree>
    <p:extLst>
      <p:ext uri="{BB962C8B-B14F-4D97-AF65-F5344CB8AC3E}">
        <p14:creationId xmlns:p14="http://schemas.microsoft.com/office/powerpoint/2010/main" val="694122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Challenges: </a:t>
            </a:r>
          </a:p>
        </p:txBody>
      </p:sp>
      <p:sp>
        <p:nvSpPr>
          <p:cNvPr id="6" name="Content Placeholder 5">
            <a:extLst>
              <a:ext uri="{FF2B5EF4-FFF2-40B4-BE49-F238E27FC236}">
                <a16:creationId xmlns:a16="http://schemas.microsoft.com/office/drawing/2014/main" id="{12B01609-157E-4A93-A584-ABA18D289955}"/>
              </a:ext>
            </a:extLst>
          </p:cNvPr>
          <p:cNvSpPr>
            <a:spLocks noGrp="1"/>
          </p:cNvSpPr>
          <p:nvPr>
            <p:ph idx="1"/>
          </p:nvPr>
        </p:nvSpPr>
        <p:spPr/>
        <p:txBody>
          <a:bodyPr/>
          <a:lstStyle/>
          <a:p>
            <a:pPr algn="just"/>
            <a:r>
              <a:rPr lang="en-IN"/>
              <a:t>The </a:t>
            </a:r>
            <a:r>
              <a:rPr lang="en-IN" dirty="0"/>
              <a:t>limitations of using a fixed bag of dishes list </a:t>
            </a:r>
            <a:r>
              <a:rPr lang="en-IN"/>
              <a:t>is that</a:t>
            </a:r>
            <a:r>
              <a:rPr lang="en-IN" dirty="0"/>
              <a:t> some restaurants have </a:t>
            </a:r>
            <a:r>
              <a:rPr lang="en-IN"/>
              <a:t>innovative </a:t>
            </a:r>
            <a:r>
              <a:rPr lang="en-IN" dirty="0"/>
              <a:t>dish </a:t>
            </a:r>
            <a:r>
              <a:rPr lang="en-IN"/>
              <a:t>names </a:t>
            </a:r>
            <a:r>
              <a:rPr lang="en-IN" dirty="0"/>
              <a:t>which might be </a:t>
            </a:r>
            <a:r>
              <a:rPr lang="en-IN"/>
              <a:t>different from </a:t>
            </a:r>
            <a:r>
              <a:rPr lang="en-IN" dirty="0"/>
              <a:t>their original dish names.</a:t>
            </a:r>
          </a:p>
          <a:p>
            <a:pPr algn="just"/>
            <a:r>
              <a:rPr lang="en-IN"/>
              <a:t>The </a:t>
            </a:r>
            <a:r>
              <a:rPr lang="en-IN" dirty="0"/>
              <a:t>prediction system fails to </a:t>
            </a:r>
            <a:r>
              <a:rPr lang="en-IN"/>
              <a:t>identify them and</a:t>
            </a:r>
            <a:r>
              <a:rPr lang="en-IN" dirty="0"/>
              <a:t> thus </a:t>
            </a:r>
            <a:r>
              <a:rPr lang="en-IN"/>
              <a:t>the dishes </a:t>
            </a:r>
            <a:r>
              <a:rPr lang="en-IN" dirty="0"/>
              <a:t>gets </a:t>
            </a:r>
            <a:r>
              <a:rPr lang="en-IN"/>
              <a:t>eliminated </a:t>
            </a:r>
            <a:r>
              <a:rPr lang="en-IN" dirty="0"/>
              <a:t>in spite of </a:t>
            </a:r>
            <a:r>
              <a:rPr lang="en-IN"/>
              <a:t>being popular </a:t>
            </a:r>
            <a:r>
              <a:rPr lang="en-IN" dirty="0"/>
              <a:t>enough to be classified it </a:t>
            </a:r>
            <a:r>
              <a:rPr lang="en-IN"/>
              <a:t>as best </a:t>
            </a:r>
            <a:r>
              <a:rPr lang="en-IN" dirty="0"/>
              <a:t>dish</a:t>
            </a:r>
            <a:r>
              <a:rPr lang="en-IN"/>
              <a:t> for </a:t>
            </a:r>
            <a:r>
              <a:rPr lang="en-IN" dirty="0"/>
              <a:t>that restaurant</a:t>
            </a:r>
            <a:r>
              <a:rPr lang="en-IN"/>
              <a:t>.</a:t>
            </a:r>
            <a:endParaRPr lang="en-IN" dirty="0"/>
          </a:p>
          <a:p>
            <a:pPr algn="just"/>
            <a:endParaRPr lang="en-US"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8A76EE1-D984-42D4-8009-DD023318A346}"/>
              </a:ext>
            </a:extLst>
          </p:cNvPr>
          <p:cNvSpPr>
            <a:spLocks noGrp="1"/>
          </p:cNvSpPr>
          <p:nvPr>
            <p:ph idx="1"/>
          </p:nvPr>
        </p:nvSpPr>
        <p:spPr>
          <a:xfrm>
            <a:off x="1133475" y="1143000"/>
            <a:ext cx="10669748" cy="5251541"/>
          </a:xfrm>
        </p:spPr>
        <p:txBody>
          <a:bodyPr vert="horz" lIns="121899" tIns="60949" rIns="121899" bIns="60949" rtlCol="0" anchor="t">
            <a:normAutofit fontScale="92500"/>
          </a:bodyPr>
          <a:lstStyle/>
          <a:p>
            <a:pPr marL="0" indent="0">
              <a:buNone/>
            </a:pPr>
            <a:r>
              <a:rPr lang="en-US" sz="4300" dirty="0"/>
              <a:t>Why MongoDB?</a:t>
            </a:r>
          </a:p>
          <a:p>
            <a:pPr marL="304165" indent="-304165"/>
            <a:r>
              <a:rPr lang="en-US" dirty="0"/>
              <a:t>Document oriented storage (JSON format).</a:t>
            </a:r>
          </a:p>
          <a:p>
            <a:pPr marL="365760" indent="-304165">
              <a:buFont typeface="Arial"/>
            </a:pPr>
            <a:r>
              <a:rPr lang="en-US" dirty="0"/>
              <a:t>Easy access based on index of an attribute.</a:t>
            </a:r>
          </a:p>
          <a:p>
            <a:pPr marL="365760" indent="-304165">
              <a:buFont typeface="Arial"/>
            </a:pPr>
            <a:r>
              <a:rPr lang="en-US" dirty="0"/>
              <a:t>Huge data collections.</a:t>
            </a:r>
          </a:p>
          <a:p>
            <a:pPr marL="61595" indent="0">
              <a:buNone/>
            </a:pPr>
            <a:r>
              <a:rPr lang="en-US" sz="4300" dirty="0"/>
              <a:t>Why Lucene?</a:t>
            </a:r>
            <a:r>
              <a:rPr lang="en-US" sz="3600" dirty="0"/>
              <a:t>                                                                              </a:t>
            </a:r>
          </a:p>
          <a:p>
            <a:pPr marL="365760" indent="-304165">
              <a:buFont typeface="Arial"/>
              <a:buChar char="•"/>
            </a:pPr>
            <a:r>
              <a:rPr lang="en-US" dirty="0"/>
              <a:t>Better for quickly searching high volumes of unstructured text for the presence of any word or combination of words</a:t>
            </a:r>
          </a:p>
          <a:p>
            <a:pPr marL="365760" indent="-304165">
              <a:buFont typeface="Arial"/>
            </a:pPr>
            <a:r>
              <a:rPr lang="en-US" dirty="0"/>
              <a:t>Rich text search capabilities </a:t>
            </a:r>
          </a:p>
          <a:p>
            <a:pPr marL="365760" indent="-304165">
              <a:buFont typeface="Arial"/>
            </a:pPr>
            <a:r>
              <a:rPr lang="en-US" dirty="0"/>
              <a:t>Sophisticated relevancy ranking tools for ordering results</a:t>
            </a:r>
          </a:p>
          <a:p>
            <a:pPr marL="365760" indent="-304165">
              <a:buFont typeface="Arial"/>
            </a:pPr>
            <a:endParaRPr lang="en-US" dirty="0"/>
          </a:p>
          <a:p>
            <a:pPr marL="304165" indent="-304165"/>
            <a:endParaRPr lang="en-US" dirty="0"/>
          </a:p>
          <a:p>
            <a:pPr marL="304165" indent="-304165"/>
            <a:endParaRPr lang="en-US" dirty="0"/>
          </a:p>
        </p:txBody>
      </p:sp>
      <p:pic>
        <p:nvPicPr>
          <p:cNvPr id="10" name="Picture 10">
            <a:extLst>
              <a:ext uri="{FF2B5EF4-FFF2-40B4-BE49-F238E27FC236}">
                <a16:creationId xmlns:a16="http://schemas.microsoft.com/office/drawing/2014/main" id="{6335B78D-8D88-489F-91C6-38DF8C7AC842}"/>
              </a:ext>
            </a:extLst>
          </p:cNvPr>
          <p:cNvPicPr>
            <a:picLocks noChangeAspect="1"/>
          </p:cNvPicPr>
          <p:nvPr/>
        </p:nvPicPr>
        <p:blipFill>
          <a:blip r:embed="rId2"/>
          <a:stretch>
            <a:fillRect/>
          </a:stretch>
        </p:blipFill>
        <p:spPr>
          <a:xfrm>
            <a:off x="8917291" y="1547812"/>
            <a:ext cx="2647950" cy="885825"/>
          </a:xfrm>
          <a:prstGeom prst="rect">
            <a:avLst/>
          </a:prstGeom>
        </p:spPr>
      </p:pic>
      <p:pic>
        <p:nvPicPr>
          <p:cNvPr id="12" name="Picture 12">
            <a:extLst>
              <a:ext uri="{FF2B5EF4-FFF2-40B4-BE49-F238E27FC236}">
                <a16:creationId xmlns:a16="http://schemas.microsoft.com/office/drawing/2014/main" id="{531B1A43-E7F6-455E-88F0-45DD3B5AFF73}"/>
              </a:ext>
            </a:extLst>
          </p:cNvPr>
          <p:cNvPicPr>
            <a:picLocks noChangeAspect="1"/>
          </p:cNvPicPr>
          <p:nvPr/>
        </p:nvPicPr>
        <p:blipFill>
          <a:blip r:embed="rId3"/>
          <a:stretch>
            <a:fillRect/>
          </a:stretch>
        </p:blipFill>
        <p:spPr>
          <a:xfrm>
            <a:off x="8917291" y="3730422"/>
            <a:ext cx="2743200" cy="505573"/>
          </a:xfrm>
          <a:prstGeom prst="rect">
            <a:avLst/>
          </a:prstGeom>
        </p:spPr>
      </p:pic>
    </p:spTree>
    <p:extLst>
      <p:ext uri="{BB962C8B-B14F-4D97-AF65-F5344CB8AC3E}">
        <p14:creationId xmlns:p14="http://schemas.microsoft.com/office/powerpoint/2010/main" val="189168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DFD4-1B51-4566-81D7-AC76A34FD0A1}"/>
              </a:ext>
            </a:extLst>
          </p:cNvPr>
          <p:cNvSpPr>
            <a:spLocks noGrp="1"/>
          </p:cNvSpPr>
          <p:nvPr>
            <p:ph type="title"/>
          </p:nvPr>
        </p:nvSpPr>
        <p:spPr>
          <a:xfrm>
            <a:off x="2133283" y="376236"/>
            <a:ext cx="9294972" cy="1223963"/>
          </a:xfrm>
        </p:spPr>
        <p:txBody>
          <a:bodyPr/>
          <a:lstStyle/>
          <a:p>
            <a:r>
              <a:rPr lang="en-IN" dirty="0"/>
              <a:t>Future Scope</a:t>
            </a:r>
            <a:endParaRPr lang="en-US" dirty="0"/>
          </a:p>
        </p:txBody>
      </p:sp>
      <p:sp>
        <p:nvSpPr>
          <p:cNvPr id="3" name="Content Placeholder 2">
            <a:extLst>
              <a:ext uri="{FF2B5EF4-FFF2-40B4-BE49-F238E27FC236}">
                <a16:creationId xmlns:a16="http://schemas.microsoft.com/office/drawing/2014/main" id="{72FBA66D-07C1-4A83-8ED3-DC53E1B8D922}"/>
              </a:ext>
            </a:extLst>
          </p:cNvPr>
          <p:cNvSpPr>
            <a:spLocks noGrp="1"/>
          </p:cNvSpPr>
          <p:nvPr>
            <p:ph idx="1"/>
          </p:nvPr>
        </p:nvSpPr>
        <p:spPr>
          <a:xfrm>
            <a:off x="1674812" y="1676400"/>
            <a:ext cx="9904572" cy="4487669"/>
          </a:xfrm>
        </p:spPr>
        <p:txBody>
          <a:bodyPr vert="horz" lIns="121899" tIns="60949" rIns="121899" bIns="60949" rtlCol="0" anchor="t">
            <a:normAutofit/>
          </a:bodyPr>
          <a:lstStyle/>
          <a:p>
            <a:pPr marL="304165" indent="-304165"/>
            <a:r>
              <a:rPr lang="en-IN" dirty="0"/>
              <a:t>We can expand the bag of words set to include different cuisines so that we can support more and more restaurants on yelp and help users get information about the best dishes of that restaurants.</a:t>
            </a:r>
            <a:endParaRPr lang="en-US"/>
          </a:p>
          <a:p>
            <a:pPr marL="304165" indent="-304165"/>
            <a:r>
              <a:rPr lang="en-IN" dirty="0"/>
              <a:t>We can use Named-Entity Recognition to actually filter the dishes out instead of using the dish bag of words</a:t>
            </a:r>
            <a:r>
              <a:rPr lang="en-IN"/>
              <a:t>.</a:t>
            </a:r>
          </a:p>
          <a:p>
            <a:pPr marL="0" indent="0">
              <a:buNone/>
            </a:pPr>
            <a:endParaRPr lang="en-IN" dirty="0"/>
          </a:p>
          <a:p>
            <a:pPr marL="304165" indent="-304165"/>
            <a:endParaRPr lang="en-IN" dirty="0"/>
          </a:p>
          <a:p>
            <a:pPr marL="304165" indent="-304165"/>
            <a:endParaRPr lang="en-IN" dirty="0"/>
          </a:p>
          <a:p>
            <a:pPr marL="304165" indent="-304165"/>
            <a:endParaRPr lang="en-US" dirty="0"/>
          </a:p>
        </p:txBody>
      </p:sp>
      <p:pic>
        <p:nvPicPr>
          <p:cNvPr id="9" name="Graphic 8" descr="Atom">
            <a:extLst>
              <a:ext uri="{FF2B5EF4-FFF2-40B4-BE49-F238E27FC236}">
                <a16:creationId xmlns:a16="http://schemas.microsoft.com/office/drawing/2014/main" id="{3F517D43-A82B-4A0A-8FC3-D70E9928F4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7612" y="703870"/>
            <a:ext cx="914400" cy="914400"/>
          </a:xfrm>
          <a:prstGeom prst="rect">
            <a:avLst/>
          </a:prstGeom>
        </p:spPr>
      </p:pic>
    </p:spTree>
    <p:extLst>
      <p:ext uri="{BB962C8B-B14F-4D97-AF65-F5344CB8AC3E}">
        <p14:creationId xmlns:p14="http://schemas.microsoft.com/office/powerpoint/2010/main" val="345633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61CC-0122-4087-A8A7-DF01A056F5F5}"/>
              </a:ext>
            </a:extLst>
          </p:cNvPr>
          <p:cNvSpPr>
            <a:spLocks noGrp="1"/>
          </p:cNvSpPr>
          <p:nvPr>
            <p:ph type="title"/>
          </p:nvPr>
        </p:nvSpPr>
        <p:spPr>
          <a:xfrm>
            <a:off x="1218883" y="38100"/>
            <a:ext cx="10360501" cy="1223963"/>
          </a:xfrm>
        </p:spPr>
        <p:txBody>
          <a:bodyPr/>
          <a:lstStyle/>
          <a:p>
            <a:br>
              <a:rPr lang="en-US" dirty="0">
                <a:latin typeface="+mj-ea"/>
                <a:cs typeface="+mj-ea"/>
              </a:rPr>
            </a:br>
            <a:r>
              <a:rPr lang="en-US"/>
              <a:t>Work Distribution </a:t>
            </a:r>
            <a:endParaRPr lang="en-US" dirty="0"/>
          </a:p>
        </p:txBody>
      </p:sp>
      <p:sp>
        <p:nvSpPr>
          <p:cNvPr id="3" name="Content Placeholder 2">
            <a:extLst>
              <a:ext uri="{FF2B5EF4-FFF2-40B4-BE49-F238E27FC236}">
                <a16:creationId xmlns:a16="http://schemas.microsoft.com/office/drawing/2014/main" id="{0066F8A0-D133-4F01-AA6D-E1C9A6AB16C4}"/>
              </a:ext>
            </a:extLst>
          </p:cNvPr>
          <p:cNvSpPr>
            <a:spLocks noGrp="1"/>
          </p:cNvSpPr>
          <p:nvPr>
            <p:ph idx="1"/>
          </p:nvPr>
        </p:nvSpPr>
        <p:spPr/>
        <p:txBody>
          <a:bodyPr vert="horz" lIns="121899" tIns="60949" rIns="121899" bIns="60949" rtlCol="0" anchor="t">
            <a:normAutofit fontScale="85000" lnSpcReduction="10000"/>
          </a:bodyPr>
          <a:lstStyle/>
          <a:p>
            <a:pPr marL="304165" indent="-304165"/>
            <a:r>
              <a:rPr lang="en-US"/>
              <a:t>ARUN </a:t>
            </a:r>
            <a:r>
              <a:rPr lang="en-US">
                <a:latin typeface="Calibri"/>
                <a:cs typeface="+mn-ea"/>
              </a:rPr>
              <a:t> - Extraction of data, </a:t>
            </a:r>
            <a:r>
              <a:rPr lang="en-US" dirty="0">
                <a:latin typeface="Calibri"/>
                <a:cs typeface="+mn-ea"/>
              </a:rPr>
              <a:t>Mongo </a:t>
            </a:r>
            <a:r>
              <a:rPr lang="en-US" dirty="0" err="1">
                <a:latin typeface="Calibri"/>
                <a:cs typeface="+mn-ea"/>
              </a:rPr>
              <a:t>db</a:t>
            </a:r>
            <a:r>
              <a:rPr lang="en-US">
                <a:latin typeface="Calibri"/>
                <a:cs typeface="+mn-ea"/>
              </a:rPr>
              <a:t> connector,  Built user profile for task 1, Worked on the algorithm for recommending restaurants.</a:t>
            </a:r>
            <a:endParaRPr lang="en-US" dirty="0">
              <a:latin typeface="Calibri"/>
              <a:cs typeface="+mn-ea"/>
            </a:endParaRPr>
          </a:p>
          <a:p>
            <a:pPr marL="304165" indent="-304165"/>
            <a:endParaRPr lang="en-US" dirty="0">
              <a:latin typeface="Calibri"/>
              <a:cs typeface="+mn-ea"/>
            </a:endParaRPr>
          </a:p>
          <a:p>
            <a:pPr marL="304165" indent="-304165"/>
            <a:r>
              <a:rPr lang="en-US" dirty="0">
                <a:latin typeface="Calibri"/>
                <a:cs typeface="+mn-ea"/>
              </a:rPr>
              <a:t>KEERTHI – Evaluation for Task 1, Generated ground truth, Query generation.</a:t>
            </a:r>
          </a:p>
          <a:p>
            <a:pPr marL="0" indent="0">
              <a:buNone/>
            </a:pPr>
            <a:endParaRPr lang="en-US" dirty="0"/>
          </a:p>
          <a:p>
            <a:pPr marL="304165" indent="-304165"/>
            <a:r>
              <a:rPr lang="en-US"/>
              <a:t>CHIRAG</a:t>
            </a:r>
            <a:r>
              <a:rPr lang="en-US">
                <a:latin typeface="Calibri"/>
                <a:cs typeface="+mn-ea"/>
              </a:rPr>
              <a:t> – Lucene Indexing, Query</a:t>
            </a:r>
            <a:r>
              <a:rPr lang="en-US" dirty="0">
                <a:latin typeface="Calibri"/>
                <a:cs typeface="+mn-ea"/>
              </a:rPr>
              <a:t> generation and worked on the algorithm</a:t>
            </a:r>
            <a:r>
              <a:rPr lang="en-US">
                <a:latin typeface="Calibri"/>
                <a:cs typeface="+mn-ea"/>
              </a:rPr>
              <a:t> to search for famous dishes.</a:t>
            </a:r>
            <a:br>
              <a:rPr lang="en-US" dirty="0">
                <a:latin typeface="+mn-ea"/>
                <a:cs typeface="+mn-ea"/>
              </a:rPr>
            </a:br>
            <a:endParaRPr lang="en-US"/>
          </a:p>
          <a:p>
            <a:pPr marL="304165" indent="-304165"/>
            <a:r>
              <a:rPr lang="en-US"/>
              <a:t>JANANI </a:t>
            </a:r>
            <a:r>
              <a:rPr lang="en-US">
                <a:latin typeface="Calibri"/>
                <a:cs typeface="+mn-ea"/>
              </a:rPr>
              <a:t>– Evaluation for task 2, Generated ground truth, word clouds and sentiment analysis on reviews.</a:t>
            </a:r>
            <a:br>
              <a:rPr lang="en-US" dirty="0">
                <a:latin typeface="+mn-ea"/>
                <a:cs typeface="+mn-ea"/>
              </a:rPr>
            </a:br>
            <a:endParaRPr lang="en-US" dirty="0"/>
          </a:p>
          <a:p>
            <a:pPr marL="304165" indent="-304165"/>
            <a:endParaRPr lang="en-US" dirty="0">
              <a:latin typeface="Calibri"/>
              <a:cs typeface="+mn-ea"/>
            </a:endParaRPr>
          </a:p>
        </p:txBody>
      </p:sp>
    </p:spTree>
    <p:extLst>
      <p:ext uri="{BB962C8B-B14F-4D97-AF65-F5344CB8AC3E}">
        <p14:creationId xmlns:p14="http://schemas.microsoft.com/office/powerpoint/2010/main" val="412107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Related image">
            <a:extLst>
              <a:ext uri="{FF2B5EF4-FFF2-40B4-BE49-F238E27FC236}">
                <a16:creationId xmlns:a16="http://schemas.microsoft.com/office/drawing/2014/main" id="{63F4C0F7-C9D5-4588-9918-FC48117C84DD}"/>
              </a:ext>
            </a:extLst>
          </p:cNvPr>
          <p:cNvPicPr>
            <a:picLocks noChangeAspect="1" noChangeArrowheads="1" noCrop="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2894012" y="685800"/>
            <a:ext cx="5992811" cy="4494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1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DA153B70-E435-45B8-A153-5D712681B2C7}"/>
              </a:ext>
            </a:extLst>
          </p:cNvPr>
          <p:cNvSpPr/>
          <p:nvPr/>
        </p:nvSpPr>
        <p:spPr>
          <a:xfrm>
            <a:off x="5642194" y="2956337"/>
            <a:ext cx="620974" cy="2714486"/>
          </a:xfrm>
          <a:prstGeom prst="rect">
            <a:avLst/>
          </a:prstGeom>
          <a:noFill/>
          <a:ln w="19050" cap="flat" cmpd="sng" algn="ctr">
            <a:solidFill>
              <a:schemeClr val="accent1"/>
            </a:solidFill>
            <a:prstDash val="lgDashDot"/>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sz="2800" dirty="0"/>
          </a:p>
        </p:txBody>
      </p:sp>
      <p:sp>
        <p:nvSpPr>
          <p:cNvPr id="22" name="Rectangle 21">
            <a:extLst>
              <a:ext uri="{FF2B5EF4-FFF2-40B4-BE49-F238E27FC236}">
                <a16:creationId xmlns:a16="http://schemas.microsoft.com/office/drawing/2014/main" id="{3E41951C-CBBC-4D76-A4A0-A58D4536B4D2}"/>
              </a:ext>
            </a:extLst>
          </p:cNvPr>
          <p:cNvSpPr/>
          <p:nvPr/>
        </p:nvSpPr>
        <p:spPr>
          <a:xfrm>
            <a:off x="2458153" y="2956338"/>
            <a:ext cx="3043032" cy="2714485"/>
          </a:xfrm>
          <a:prstGeom prst="rect">
            <a:avLst/>
          </a:prstGeom>
          <a:noFill/>
          <a:ln w="12700" cap="flat" cmpd="sng" algn="ctr">
            <a:solidFill>
              <a:schemeClr val="accent1"/>
            </a:solidFill>
            <a:prstDash val="lgDashDot"/>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sz="2800" dirty="0"/>
          </a:p>
        </p:txBody>
      </p:sp>
      <p:sp>
        <p:nvSpPr>
          <p:cNvPr id="8" name="Rectangle 7">
            <a:extLst>
              <a:ext uri="{FF2B5EF4-FFF2-40B4-BE49-F238E27FC236}">
                <a16:creationId xmlns:a16="http://schemas.microsoft.com/office/drawing/2014/main" id="{CBC55415-FBF5-4826-B21A-2B1E7861D158}"/>
              </a:ext>
            </a:extLst>
          </p:cNvPr>
          <p:cNvSpPr/>
          <p:nvPr/>
        </p:nvSpPr>
        <p:spPr>
          <a:xfrm>
            <a:off x="2605585" y="2345550"/>
            <a:ext cx="1420344" cy="446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Search</a:t>
            </a:r>
            <a:endParaRPr lang="en-US" sz="1400" dirty="0"/>
          </a:p>
        </p:txBody>
      </p:sp>
      <p:sp>
        <p:nvSpPr>
          <p:cNvPr id="9" name="Rectangle 8">
            <a:extLst>
              <a:ext uri="{FF2B5EF4-FFF2-40B4-BE49-F238E27FC236}">
                <a16:creationId xmlns:a16="http://schemas.microsoft.com/office/drawing/2014/main" id="{523C749C-3999-4579-86A2-CE6CCC1DEAF0}"/>
              </a:ext>
            </a:extLst>
          </p:cNvPr>
          <p:cNvSpPr/>
          <p:nvPr/>
        </p:nvSpPr>
        <p:spPr>
          <a:xfrm>
            <a:off x="4151926" y="2345550"/>
            <a:ext cx="2017840" cy="440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Recommend</a:t>
            </a:r>
          </a:p>
        </p:txBody>
      </p:sp>
      <p:sp>
        <p:nvSpPr>
          <p:cNvPr id="10" name="Rectangle 9">
            <a:extLst>
              <a:ext uri="{FF2B5EF4-FFF2-40B4-BE49-F238E27FC236}">
                <a16:creationId xmlns:a16="http://schemas.microsoft.com/office/drawing/2014/main" id="{22A8DDDC-B1D0-47A3-BA31-FC8C17CFA697}"/>
              </a:ext>
            </a:extLst>
          </p:cNvPr>
          <p:cNvSpPr/>
          <p:nvPr/>
        </p:nvSpPr>
        <p:spPr>
          <a:xfrm>
            <a:off x="2605585" y="3108738"/>
            <a:ext cx="2743200" cy="458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Retrieval</a:t>
            </a:r>
          </a:p>
        </p:txBody>
      </p:sp>
      <p:sp>
        <p:nvSpPr>
          <p:cNvPr id="11" name="Cylinder 10">
            <a:extLst>
              <a:ext uri="{FF2B5EF4-FFF2-40B4-BE49-F238E27FC236}">
                <a16:creationId xmlns:a16="http://schemas.microsoft.com/office/drawing/2014/main" id="{FEEFF18A-A79D-45AD-A8E3-43F0D5CFB966}"/>
              </a:ext>
            </a:extLst>
          </p:cNvPr>
          <p:cNvSpPr/>
          <p:nvPr/>
        </p:nvSpPr>
        <p:spPr>
          <a:xfrm>
            <a:off x="7034534" y="4605118"/>
            <a:ext cx="477579" cy="70559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Cylinder 11">
            <a:extLst>
              <a:ext uri="{FF2B5EF4-FFF2-40B4-BE49-F238E27FC236}">
                <a16:creationId xmlns:a16="http://schemas.microsoft.com/office/drawing/2014/main" id="{EA3CE12A-5B16-446D-81CB-63B3EDE70465}"/>
              </a:ext>
            </a:extLst>
          </p:cNvPr>
          <p:cNvSpPr/>
          <p:nvPr/>
        </p:nvSpPr>
        <p:spPr>
          <a:xfrm>
            <a:off x="7305410" y="4454374"/>
            <a:ext cx="477579" cy="70559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Cylinder 12">
            <a:extLst>
              <a:ext uri="{FF2B5EF4-FFF2-40B4-BE49-F238E27FC236}">
                <a16:creationId xmlns:a16="http://schemas.microsoft.com/office/drawing/2014/main" id="{B3E2392A-0313-4AFE-B02A-B82BD5C0B1D8}"/>
              </a:ext>
            </a:extLst>
          </p:cNvPr>
          <p:cNvSpPr/>
          <p:nvPr/>
        </p:nvSpPr>
        <p:spPr>
          <a:xfrm>
            <a:off x="7510525" y="4781607"/>
            <a:ext cx="477579" cy="70559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a:extLst>
              <a:ext uri="{FF2B5EF4-FFF2-40B4-BE49-F238E27FC236}">
                <a16:creationId xmlns:a16="http://schemas.microsoft.com/office/drawing/2014/main" id="{4AFFB06E-E2F2-4759-9612-9F65E29F5522}"/>
              </a:ext>
            </a:extLst>
          </p:cNvPr>
          <p:cNvSpPr/>
          <p:nvPr/>
        </p:nvSpPr>
        <p:spPr>
          <a:xfrm rot="5400000">
            <a:off x="5420095" y="3399284"/>
            <a:ext cx="1074175" cy="477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Profiler</a:t>
            </a:r>
          </a:p>
        </p:txBody>
      </p:sp>
      <p:sp>
        <p:nvSpPr>
          <p:cNvPr id="15" name="Teardrop 14">
            <a:extLst>
              <a:ext uri="{FF2B5EF4-FFF2-40B4-BE49-F238E27FC236}">
                <a16:creationId xmlns:a16="http://schemas.microsoft.com/office/drawing/2014/main" id="{960514A1-DDBF-4D40-BAAD-D6DD5981211F}"/>
              </a:ext>
            </a:extLst>
          </p:cNvPr>
          <p:cNvSpPr/>
          <p:nvPr/>
        </p:nvSpPr>
        <p:spPr>
          <a:xfrm>
            <a:off x="2868238" y="3942507"/>
            <a:ext cx="1228352" cy="1228352"/>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6" name="Teardrop 15">
            <a:extLst>
              <a:ext uri="{FF2B5EF4-FFF2-40B4-BE49-F238E27FC236}">
                <a16:creationId xmlns:a16="http://schemas.microsoft.com/office/drawing/2014/main" id="{E109C0F7-942C-4407-BE76-91756F0917F7}"/>
              </a:ext>
            </a:extLst>
          </p:cNvPr>
          <p:cNvSpPr/>
          <p:nvPr/>
        </p:nvSpPr>
        <p:spPr>
          <a:xfrm>
            <a:off x="2776679" y="4047242"/>
            <a:ext cx="1228352" cy="1228352"/>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7" name="Rectangle 16">
            <a:extLst>
              <a:ext uri="{FF2B5EF4-FFF2-40B4-BE49-F238E27FC236}">
                <a16:creationId xmlns:a16="http://schemas.microsoft.com/office/drawing/2014/main" id="{875EE5EA-C965-4721-B319-C58E7591DE5C}"/>
              </a:ext>
            </a:extLst>
          </p:cNvPr>
          <p:cNvSpPr/>
          <p:nvPr/>
        </p:nvSpPr>
        <p:spPr>
          <a:xfrm rot="5400000">
            <a:off x="4100596" y="4274736"/>
            <a:ext cx="1810577"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Indexer</a:t>
            </a:r>
          </a:p>
        </p:txBody>
      </p:sp>
      <p:sp>
        <p:nvSpPr>
          <p:cNvPr id="23" name="Teardrop 22">
            <a:extLst>
              <a:ext uri="{FF2B5EF4-FFF2-40B4-BE49-F238E27FC236}">
                <a16:creationId xmlns:a16="http://schemas.microsoft.com/office/drawing/2014/main" id="{C604385F-FDB0-4679-896B-BF624C306EBB}"/>
              </a:ext>
            </a:extLst>
          </p:cNvPr>
          <p:cNvSpPr/>
          <p:nvPr/>
        </p:nvSpPr>
        <p:spPr>
          <a:xfrm>
            <a:off x="2694097" y="4138942"/>
            <a:ext cx="1228352" cy="1228352"/>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Index</a:t>
            </a:r>
          </a:p>
        </p:txBody>
      </p:sp>
      <p:pic>
        <p:nvPicPr>
          <p:cNvPr id="1026" name="Picture 2" descr="Image result for lucene logo">
            <a:extLst>
              <a:ext uri="{FF2B5EF4-FFF2-40B4-BE49-F238E27FC236}">
                <a16:creationId xmlns:a16="http://schemas.microsoft.com/office/drawing/2014/main" id="{DD2432C5-51FD-4BF4-B130-3CFC881495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5379" y="5554712"/>
            <a:ext cx="1272441" cy="2322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ongodb">
            <a:extLst>
              <a:ext uri="{FF2B5EF4-FFF2-40B4-BE49-F238E27FC236}">
                <a16:creationId xmlns:a16="http://schemas.microsoft.com/office/drawing/2014/main" id="{B9ED4854-55A9-4532-A574-9F91B34D9FB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72006" y="5499916"/>
            <a:ext cx="1016098" cy="276059"/>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Arrow Connector 26">
            <a:extLst>
              <a:ext uri="{FF2B5EF4-FFF2-40B4-BE49-F238E27FC236}">
                <a16:creationId xmlns:a16="http://schemas.microsoft.com/office/drawing/2014/main" id="{AD8043F3-64E4-437A-8F0A-0640848C6D4C}"/>
              </a:ext>
            </a:extLst>
          </p:cNvPr>
          <p:cNvCxnSpPr>
            <a:cxnSpLocks/>
          </p:cNvCxnSpPr>
          <p:nvPr/>
        </p:nvCxnSpPr>
        <p:spPr>
          <a:xfrm>
            <a:off x="2868238" y="2772124"/>
            <a:ext cx="0" cy="33661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9" name="Straight Arrow Connector 28">
            <a:extLst>
              <a:ext uri="{FF2B5EF4-FFF2-40B4-BE49-F238E27FC236}">
                <a16:creationId xmlns:a16="http://schemas.microsoft.com/office/drawing/2014/main" id="{0A546490-41C9-46B1-A998-7F082F4A0D9C}"/>
              </a:ext>
            </a:extLst>
          </p:cNvPr>
          <p:cNvCxnSpPr>
            <a:cxnSpLocks/>
          </p:cNvCxnSpPr>
          <p:nvPr/>
        </p:nvCxnSpPr>
        <p:spPr>
          <a:xfrm flipV="1">
            <a:off x="3660994" y="2772124"/>
            <a:ext cx="0" cy="33661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2" name="Straight Arrow Connector 31">
            <a:extLst>
              <a:ext uri="{FF2B5EF4-FFF2-40B4-BE49-F238E27FC236}">
                <a16:creationId xmlns:a16="http://schemas.microsoft.com/office/drawing/2014/main" id="{B2FAAE71-2512-4399-8307-142DBC9E70AB}"/>
              </a:ext>
            </a:extLst>
          </p:cNvPr>
          <p:cNvCxnSpPr>
            <a:cxnSpLocks/>
          </p:cNvCxnSpPr>
          <p:nvPr/>
        </p:nvCxnSpPr>
        <p:spPr>
          <a:xfrm>
            <a:off x="4346794" y="2788030"/>
            <a:ext cx="0" cy="33661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3" name="Straight Arrow Connector 32">
            <a:extLst>
              <a:ext uri="{FF2B5EF4-FFF2-40B4-BE49-F238E27FC236}">
                <a16:creationId xmlns:a16="http://schemas.microsoft.com/office/drawing/2014/main" id="{E22C7A72-0D5F-42BA-9186-793EC4351934}"/>
              </a:ext>
            </a:extLst>
          </p:cNvPr>
          <p:cNvCxnSpPr>
            <a:cxnSpLocks/>
          </p:cNvCxnSpPr>
          <p:nvPr/>
        </p:nvCxnSpPr>
        <p:spPr>
          <a:xfrm flipV="1">
            <a:off x="5108794" y="2764367"/>
            <a:ext cx="0" cy="33661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5" name="Straight Arrow Connector 34">
            <a:extLst>
              <a:ext uri="{FF2B5EF4-FFF2-40B4-BE49-F238E27FC236}">
                <a16:creationId xmlns:a16="http://schemas.microsoft.com/office/drawing/2014/main" id="{D572EFEE-0C48-428D-9915-606AD83CA228}"/>
              </a:ext>
            </a:extLst>
          </p:cNvPr>
          <p:cNvCxnSpPr>
            <a:cxnSpLocks/>
          </p:cNvCxnSpPr>
          <p:nvPr/>
        </p:nvCxnSpPr>
        <p:spPr>
          <a:xfrm flipH="1">
            <a:off x="6263958" y="4923344"/>
            <a:ext cx="770576" cy="954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9" name="Straight Arrow Connector 38">
            <a:extLst>
              <a:ext uri="{FF2B5EF4-FFF2-40B4-BE49-F238E27FC236}">
                <a16:creationId xmlns:a16="http://schemas.microsoft.com/office/drawing/2014/main" id="{E5890E81-093B-4778-8357-E2B90C678A5D}"/>
              </a:ext>
            </a:extLst>
          </p:cNvPr>
          <p:cNvCxnSpPr>
            <a:cxnSpLocks/>
          </p:cNvCxnSpPr>
          <p:nvPr/>
        </p:nvCxnSpPr>
        <p:spPr>
          <a:xfrm flipH="1">
            <a:off x="6416358" y="5075744"/>
            <a:ext cx="770576" cy="954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0" name="Straight Arrow Connector 39">
            <a:extLst>
              <a:ext uri="{FF2B5EF4-FFF2-40B4-BE49-F238E27FC236}">
                <a16:creationId xmlns:a16="http://schemas.microsoft.com/office/drawing/2014/main" id="{CD0DA077-F847-4D90-898A-D53DF2B618FB}"/>
              </a:ext>
            </a:extLst>
          </p:cNvPr>
          <p:cNvCxnSpPr>
            <a:cxnSpLocks/>
          </p:cNvCxnSpPr>
          <p:nvPr/>
        </p:nvCxnSpPr>
        <p:spPr>
          <a:xfrm flipH="1">
            <a:off x="6416358" y="4762909"/>
            <a:ext cx="770576" cy="954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1" name="Straight Arrow Connector 40">
            <a:extLst>
              <a:ext uri="{FF2B5EF4-FFF2-40B4-BE49-F238E27FC236}">
                <a16:creationId xmlns:a16="http://schemas.microsoft.com/office/drawing/2014/main" id="{562F7D1D-8AB4-48B7-845F-331754E7B5F8}"/>
              </a:ext>
            </a:extLst>
          </p:cNvPr>
          <p:cNvCxnSpPr>
            <a:cxnSpLocks/>
          </p:cNvCxnSpPr>
          <p:nvPr/>
        </p:nvCxnSpPr>
        <p:spPr>
          <a:xfrm flipH="1">
            <a:off x="6558543" y="5215228"/>
            <a:ext cx="770576" cy="954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pic>
        <p:nvPicPr>
          <p:cNvPr id="38" name="Graphic 37" descr="Users">
            <a:extLst>
              <a:ext uri="{FF2B5EF4-FFF2-40B4-BE49-F238E27FC236}">
                <a16:creationId xmlns:a16="http://schemas.microsoft.com/office/drawing/2014/main" id="{B9C91FDF-BA19-4AB4-A8B6-004BA72A6E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17476" y="2873533"/>
            <a:ext cx="470410" cy="470410"/>
          </a:xfrm>
          <a:prstGeom prst="rect">
            <a:avLst/>
          </a:prstGeom>
        </p:spPr>
      </p:pic>
      <p:sp>
        <p:nvSpPr>
          <p:cNvPr id="48" name="Rectangle 47">
            <a:extLst>
              <a:ext uri="{FF2B5EF4-FFF2-40B4-BE49-F238E27FC236}">
                <a16:creationId xmlns:a16="http://schemas.microsoft.com/office/drawing/2014/main" id="{A14A2B1C-3358-4902-B68C-C3B26432AD00}"/>
              </a:ext>
            </a:extLst>
          </p:cNvPr>
          <p:cNvSpPr/>
          <p:nvPr/>
        </p:nvSpPr>
        <p:spPr>
          <a:xfrm>
            <a:off x="2458153" y="2236694"/>
            <a:ext cx="3793641" cy="627866"/>
          </a:xfrm>
          <a:prstGeom prst="rect">
            <a:avLst/>
          </a:prstGeom>
          <a:noFill/>
          <a:ln w="12700" cap="flat" cmpd="sng" algn="ctr">
            <a:solidFill>
              <a:schemeClr val="accent1"/>
            </a:solidFill>
            <a:prstDash val="lgDashDotDot"/>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sz="2800"/>
          </a:p>
        </p:txBody>
      </p:sp>
      <p:sp>
        <p:nvSpPr>
          <p:cNvPr id="52" name="Rectangle 51">
            <a:extLst>
              <a:ext uri="{FF2B5EF4-FFF2-40B4-BE49-F238E27FC236}">
                <a16:creationId xmlns:a16="http://schemas.microsoft.com/office/drawing/2014/main" id="{58E7B88F-336A-40AE-BBE3-930FBC952FF3}"/>
              </a:ext>
            </a:extLst>
          </p:cNvPr>
          <p:cNvSpPr/>
          <p:nvPr/>
        </p:nvSpPr>
        <p:spPr>
          <a:xfrm rot="5400000">
            <a:off x="5420096" y="4797698"/>
            <a:ext cx="1074174" cy="477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Connector</a:t>
            </a:r>
          </a:p>
        </p:txBody>
      </p:sp>
      <p:cxnSp>
        <p:nvCxnSpPr>
          <p:cNvPr id="51" name="Straight Arrow Connector 50">
            <a:extLst>
              <a:ext uri="{FF2B5EF4-FFF2-40B4-BE49-F238E27FC236}">
                <a16:creationId xmlns:a16="http://schemas.microsoft.com/office/drawing/2014/main" id="{DB1F8D26-3314-4274-B8AA-B692FC915AE7}"/>
              </a:ext>
            </a:extLst>
          </p:cNvPr>
          <p:cNvCxnSpPr>
            <a:cxnSpLocks/>
          </p:cNvCxnSpPr>
          <p:nvPr/>
        </p:nvCxnSpPr>
        <p:spPr>
          <a:xfrm flipV="1">
            <a:off x="6080288" y="4130135"/>
            <a:ext cx="0" cy="32423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4" name="Straight Arrow Connector 53">
            <a:extLst>
              <a:ext uri="{FF2B5EF4-FFF2-40B4-BE49-F238E27FC236}">
                <a16:creationId xmlns:a16="http://schemas.microsoft.com/office/drawing/2014/main" id="{8B14359B-3532-471B-AF15-F0CEBA315AA7}"/>
              </a:ext>
            </a:extLst>
          </p:cNvPr>
          <p:cNvCxnSpPr>
            <a:cxnSpLocks/>
          </p:cNvCxnSpPr>
          <p:nvPr/>
        </p:nvCxnSpPr>
        <p:spPr>
          <a:xfrm>
            <a:off x="5794594" y="4175161"/>
            <a:ext cx="0" cy="32423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35" name="Straight Arrow Connector 1034">
            <a:extLst>
              <a:ext uri="{FF2B5EF4-FFF2-40B4-BE49-F238E27FC236}">
                <a16:creationId xmlns:a16="http://schemas.microsoft.com/office/drawing/2014/main" id="{83B92360-2D36-4AFF-AE3A-62369C025ED7}"/>
              </a:ext>
            </a:extLst>
          </p:cNvPr>
          <p:cNvCxnSpPr>
            <a:cxnSpLocks/>
            <a:stCxn id="17" idx="2"/>
          </p:cNvCxnSpPr>
          <p:nvPr/>
        </p:nvCxnSpPr>
        <p:spPr>
          <a:xfrm flipH="1">
            <a:off x="4096590" y="4617637"/>
            <a:ext cx="566395"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38" name="Straight Arrow Connector 1037">
            <a:extLst>
              <a:ext uri="{FF2B5EF4-FFF2-40B4-BE49-F238E27FC236}">
                <a16:creationId xmlns:a16="http://schemas.microsoft.com/office/drawing/2014/main" id="{775D4D40-CB68-4233-BE04-448BF1A42EC7}"/>
              </a:ext>
            </a:extLst>
          </p:cNvPr>
          <p:cNvCxnSpPr>
            <a:cxnSpLocks/>
          </p:cNvCxnSpPr>
          <p:nvPr/>
        </p:nvCxnSpPr>
        <p:spPr>
          <a:xfrm flipV="1">
            <a:off x="3443785" y="3567124"/>
            <a:ext cx="0" cy="37538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2" name="Straight Arrow Connector 81">
            <a:extLst>
              <a:ext uri="{FF2B5EF4-FFF2-40B4-BE49-F238E27FC236}">
                <a16:creationId xmlns:a16="http://schemas.microsoft.com/office/drawing/2014/main" id="{3DB666FF-723F-4EAB-A409-06E62D53CFD1}"/>
              </a:ext>
            </a:extLst>
          </p:cNvPr>
          <p:cNvCxnSpPr>
            <a:cxnSpLocks/>
          </p:cNvCxnSpPr>
          <p:nvPr/>
        </p:nvCxnSpPr>
        <p:spPr>
          <a:xfrm flipV="1">
            <a:off x="3596185" y="3567124"/>
            <a:ext cx="0" cy="37538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3" name="Straight Arrow Connector 82">
            <a:extLst>
              <a:ext uri="{FF2B5EF4-FFF2-40B4-BE49-F238E27FC236}">
                <a16:creationId xmlns:a16="http://schemas.microsoft.com/office/drawing/2014/main" id="{27E88899-C42B-4728-9B0A-B980BD7755E3}"/>
              </a:ext>
            </a:extLst>
          </p:cNvPr>
          <p:cNvCxnSpPr>
            <a:cxnSpLocks/>
          </p:cNvCxnSpPr>
          <p:nvPr/>
        </p:nvCxnSpPr>
        <p:spPr>
          <a:xfrm flipV="1">
            <a:off x="3748585" y="3567124"/>
            <a:ext cx="0" cy="37538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4" name="Straight Arrow Connector 83">
            <a:extLst>
              <a:ext uri="{FF2B5EF4-FFF2-40B4-BE49-F238E27FC236}">
                <a16:creationId xmlns:a16="http://schemas.microsoft.com/office/drawing/2014/main" id="{67418F97-99CC-4A08-91F8-09D35B459E00}"/>
              </a:ext>
            </a:extLst>
          </p:cNvPr>
          <p:cNvCxnSpPr>
            <a:cxnSpLocks/>
          </p:cNvCxnSpPr>
          <p:nvPr/>
        </p:nvCxnSpPr>
        <p:spPr>
          <a:xfrm flipV="1">
            <a:off x="3900985" y="3567124"/>
            <a:ext cx="0" cy="37538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87" name="TextBox 86">
            <a:extLst>
              <a:ext uri="{FF2B5EF4-FFF2-40B4-BE49-F238E27FC236}">
                <a16:creationId xmlns:a16="http://schemas.microsoft.com/office/drawing/2014/main" id="{735BF841-9983-49BA-B69B-AC6ACFD4E080}"/>
              </a:ext>
            </a:extLst>
          </p:cNvPr>
          <p:cNvSpPr txBox="1"/>
          <p:nvPr/>
        </p:nvSpPr>
        <p:spPr>
          <a:xfrm>
            <a:off x="2527477" y="2763060"/>
            <a:ext cx="433345" cy="307777"/>
          </a:xfrm>
          <a:prstGeom prst="rect">
            <a:avLst/>
          </a:prstGeom>
          <a:noFill/>
        </p:spPr>
        <p:txBody>
          <a:bodyPr wrap="square" rtlCol="0">
            <a:spAutoFit/>
          </a:bodyPr>
          <a:lstStyle/>
          <a:p>
            <a:r>
              <a:rPr lang="en-US" sz="1400" b="1" dirty="0"/>
              <a:t>Q</a:t>
            </a:r>
            <a:r>
              <a:rPr lang="en-US" sz="1400" b="1" baseline="-25000" dirty="0"/>
              <a:t>T</a:t>
            </a:r>
          </a:p>
        </p:txBody>
      </p:sp>
      <p:sp>
        <p:nvSpPr>
          <p:cNvPr id="88" name="TextBox 87">
            <a:extLst>
              <a:ext uri="{FF2B5EF4-FFF2-40B4-BE49-F238E27FC236}">
                <a16:creationId xmlns:a16="http://schemas.microsoft.com/office/drawing/2014/main" id="{BFEFCB95-0BE8-4635-861C-D695A18290B5}"/>
              </a:ext>
            </a:extLst>
          </p:cNvPr>
          <p:cNvSpPr txBox="1"/>
          <p:nvPr/>
        </p:nvSpPr>
        <p:spPr>
          <a:xfrm>
            <a:off x="3404475" y="2726566"/>
            <a:ext cx="433345" cy="297517"/>
          </a:xfrm>
          <a:prstGeom prst="rect">
            <a:avLst/>
          </a:prstGeom>
          <a:noFill/>
        </p:spPr>
        <p:txBody>
          <a:bodyPr wrap="square" rtlCol="0">
            <a:spAutoFit/>
          </a:bodyPr>
          <a:lstStyle/>
          <a:p>
            <a:r>
              <a:rPr lang="en-US" sz="2000" b="1" baseline="-25000" dirty="0"/>
              <a:t>R</a:t>
            </a:r>
          </a:p>
        </p:txBody>
      </p:sp>
      <p:sp>
        <p:nvSpPr>
          <p:cNvPr id="90" name="TextBox 89">
            <a:extLst>
              <a:ext uri="{FF2B5EF4-FFF2-40B4-BE49-F238E27FC236}">
                <a16:creationId xmlns:a16="http://schemas.microsoft.com/office/drawing/2014/main" id="{52662F80-1D0E-4540-B069-F7014D717B16}"/>
              </a:ext>
            </a:extLst>
          </p:cNvPr>
          <p:cNvSpPr txBox="1"/>
          <p:nvPr/>
        </p:nvSpPr>
        <p:spPr>
          <a:xfrm>
            <a:off x="4815921" y="2740043"/>
            <a:ext cx="433345" cy="297517"/>
          </a:xfrm>
          <a:prstGeom prst="rect">
            <a:avLst/>
          </a:prstGeom>
          <a:noFill/>
        </p:spPr>
        <p:txBody>
          <a:bodyPr wrap="square" rtlCol="0">
            <a:spAutoFit/>
          </a:bodyPr>
          <a:lstStyle/>
          <a:p>
            <a:r>
              <a:rPr lang="en-US" sz="2000" b="1" baseline="-25000" dirty="0"/>
              <a:t>R</a:t>
            </a:r>
          </a:p>
        </p:txBody>
      </p:sp>
      <p:sp>
        <p:nvSpPr>
          <p:cNvPr id="91" name="TextBox 90">
            <a:extLst>
              <a:ext uri="{FF2B5EF4-FFF2-40B4-BE49-F238E27FC236}">
                <a16:creationId xmlns:a16="http://schemas.microsoft.com/office/drawing/2014/main" id="{07130D15-A4A8-4374-B707-39A6268603A9}"/>
              </a:ext>
            </a:extLst>
          </p:cNvPr>
          <p:cNvSpPr txBox="1"/>
          <p:nvPr/>
        </p:nvSpPr>
        <p:spPr>
          <a:xfrm>
            <a:off x="2700231" y="3630172"/>
            <a:ext cx="433345" cy="307777"/>
          </a:xfrm>
          <a:prstGeom prst="rect">
            <a:avLst/>
          </a:prstGeom>
          <a:noFill/>
        </p:spPr>
        <p:txBody>
          <a:bodyPr wrap="square" rtlCol="0">
            <a:spAutoFit/>
          </a:bodyPr>
          <a:lstStyle/>
          <a:p>
            <a:r>
              <a:rPr lang="en-US" sz="1400" b="1" dirty="0"/>
              <a:t>Q</a:t>
            </a:r>
            <a:r>
              <a:rPr lang="en-US" sz="1400" b="1" baseline="-25000" dirty="0"/>
              <a:t>T </a:t>
            </a:r>
          </a:p>
        </p:txBody>
      </p:sp>
      <p:sp>
        <p:nvSpPr>
          <p:cNvPr id="94" name="TextBox 93">
            <a:extLst>
              <a:ext uri="{FF2B5EF4-FFF2-40B4-BE49-F238E27FC236}">
                <a16:creationId xmlns:a16="http://schemas.microsoft.com/office/drawing/2014/main" id="{C562DA2C-A5B7-4701-8136-90ED8BD25C57}"/>
              </a:ext>
            </a:extLst>
          </p:cNvPr>
          <p:cNvSpPr txBox="1"/>
          <p:nvPr/>
        </p:nvSpPr>
        <p:spPr>
          <a:xfrm>
            <a:off x="8206048" y="2221795"/>
            <a:ext cx="381000" cy="307777"/>
          </a:xfrm>
          <a:prstGeom prst="rect">
            <a:avLst/>
          </a:prstGeom>
          <a:noFill/>
        </p:spPr>
        <p:txBody>
          <a:bodyPr wrap="square" rtlCol="0">
            <a:spAutoFit/>
          </a:bodyPr>
          <a:lstStyle/>
          <a:p>
            <a:r>
              <a:rPr lang="en-US" sz="1400" b="1" dirty="0"/>
              <a:t>Q</a:t>
            </a:r>
            <a:r>
              <a:rPr lang="en-US" sz="1400" b="1" baseline="-25000" dirty="0"/>
              <a:t>T</a:t>
            </a:r>
          </a:p>
        </p:txBody>
      </p:sp>
      <p:sp>
        <p:nvSpPr>
          <p:cNvPr id="1044" name="TextBox 1043">
            <a:extLst>
              <a:ext uri="{FF2B5EF4-FFF2-40B4-BE49-F238E27FC236}">
                <a16:creationId xmlns:a16="http://schemas.microsoft.com/office/drawing/2014/main" id="{1A3D850A-AB70-44BC-BDFF-F0EE7A22078C}"/>
              </a:ext>
            </a:extLst>
          </p:cNvPr>
          <p:cNvSpPr txBox="1"/>
          <p:nvPr/>
        </p:nvSpPr>
        <p:spPr>
          <a:xfrm>
            <a:off x="8532812" y="2206406"/>
            <a:ext cx="1353704" cy="338554"/>
          </a:xfrm>
          <a:prstGeom prst="rect">
            <a:avLst/>
          </a:prstGeom>
          <a:noFill/>
        </p:spPr>
        <p:txBody>
          <a:bodyPr wrap="none" rtlCol="0">
            <a:spAutoFit/>
          </a:bodyPr>
          <a:lstStyle/>
          <a:p>
            <a:r>
              <a:rPr lang="en-US" sz="1600" dirty="0"/>
              <a:t>- Query Terms</a:t>
            </a:r>
          </a:p>
        </p:txBody>
      </p:sp>
      <p:sp>
        <p:nvSpPr>
          <p:cNvPr id="97" name="TextBox 96">
            <a:extLst>
              <a:ext uri="{FF2B5EF4-FFF2-40B4-BE49-F238E27FC236}">
                <a16:creationId xmlns:a16="http://schemas.microsoft.com/office/drawing/2014/main" id="{DABB1996-BE6A-4B58-9DDF-63E6C89176C9}"/>
              </a:ext>
            </a:extLst>
          </p:cNvPr>
          <p:cNvSpPr txBox="1"/>
          <p:nvPr/>
        </p:nvSpPr>
        <p:spPr>
          <a:xfrm>
            <a:off x="3974693" y="2760919"/>
            <a:ext cx="501128" cy="307777"/>
          </a:xfrm>
          <a:prstGeom prst="rect">
            <a:avLst/>
          </a:prstGeom>
          <a:noFill/>
        </p:spPr>
        <p:txBody>
          <a:bodyPr wrap="square" rtlCol="0">
            <a:spAutoFit/>
          </a:bodyPr>
          <a:lstStyle/>
          <a:p>
            <a:r>
              <a:rPr lang="en-US" sz="1400" b="1" dirty="0"/>
              <a:t>Q</a:t>
            </a:r>
            <a:r>
              <a:rPr lang="en-US" sz="1400" b="1" baseline="-25000" dirty="0"/>
              <a:t>UT</a:t>
            </a:r>
          </a:p>
        </p:txBody>
      </p:sp>
      <p:sp>
        <p:nvSpPr>
          <p:cNvPr id="98" name="TextBox 97">
            <a:extLst>
              <a:ext uri="{FF2B5EF4-FFF2-40B4-BE49-F238E27FC236}">
                <a16:creationId xmlns:a16="http://schemas.microsoft.com/office/drawing/2014/main" id="{4FFAF1AB-AB3A-4FF6-9EA6-97DA39FB0ECF}"/>
              </a:ext>
            </a:extLst>
          </p:cNvPr>
          <p:cNvSpPr txBox="1"/>
          <p:nvPr/>
        </p:nvSpPr>
        <p:spPr>
          <a:xfrm>
            <a:off x="8532812" y="2490456"/>
            <a:ext cx="1786515" cy="338554"/>
          </a:xfrm>
          <a:prstGeom prst="rect">
            <a:avLst/>
          </a:prstGeom>
          <a:noFill/>
        </p:spPr>
        <p:txBody>
          <a:bodyPr wrap="none" rtlCol="0">
            <a:spAutoFit/>
          </a:bodyPr>
          <a:lstStyle/>
          <a:p>
            <a:r>
              <a:rPr lang="en-US" sz="1600" dirty="0"/>
              <a:t>- Query User Terms</a:t>
            </a:r>
          </a:p>
        </p:txBody>
      </p:sp>
      <p:sp>
        <p:nvSpPr>
          <p:cNvPr id="99" name="TextBox 98">
            <a:extLst>
              <a:ext uri="{FF2B5EF4-FFF2-40B4-BE49-F238E27FC236}">
                <a16:creationId xmlns:a16="http://schemas.microsoft.com/office/drawing/2014/main" id="{764D73AD-34F2-4745-A521-9BBED363E401}"/>
              </a:ext>
            </a:extLst>
          </p:cNvPr>
          <p:cNvSpPr txBox="1"/>
          <p:nvPr/>
        </p:nvSpPr>
        <p:spPr>
          <a:xfrm>
            <a:off x="2927998" y="3628499"/>
            <a:ext cx="501128" cy="307777"/>
          </a:xfrm>
          <a:prstGeom prst="rect">
            <a:avLst/>
          </a:prstGeom>
          <a:noFill/>
        </p:spPr>
        <p:txBody>
          <a:bodyPr wrap="square" rtlCol="0">
            <a:spAutoFit/>
          </a:bodyPr>
          <a:lstStyle/>
          <a:p>
            <a:r>
              <a:rPr lang="en-US" sz="1400" b="1" dirty="0"/>
              <a:t>Q</a:t>
            </a:r>
            <a:r>
              <a:rPr lang="en-US" sz="1400" b="1" baseline="-25000" dirty="0"/>
              <a:t>UT</a:t>
            </a:r>
          </a:p>
        </p:txBody>
      </p:sp>
      <p:cxnSp>
        <p:nvCxnSpPr>
          <p:cNvPr id="1046" name="Straight Arrow Connector 1045">
            <a:extLst>
              <a:ext uri="{FF2B5EF4-FFF2-40B4-BE49-F238E27FC236}">
                <a16:creationId xmlns:a16="http://schemas.microsoft.com/office/drawing/2014/main" id="{BE58018B-75A1-4F47-9767-B2B146DDDC4C}"/>
              </a:ext>
            </a:extLst>
          </p:cNvPr>
          <p:cNvCxnSpPr>
            <a:stCxn id="52" idx="2"/>
            <a:endCxn id="17" idx="0"/>
          </p:cNvCxnSpPr>
          <p:nvPr/>
        </p:nvCxnSpPr>
        <p:spPr>
          <a:xfrm flipH="1" flipV="1">
            <a:off x="5348785" y="4617637"/>
            <a:ext cx="369609" cy="41885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2" name="Straight Arrow Connector 101">
            <a:extLst>
              <a:ext uri="{FF2B5EF4-FFF2-40B4-BE49-F238E27FC236}">
                <a16:creationId xmlns:a16="http://schemas.microsoft.com/office/drawing/2014/main" id="{3CEE72F7-8CD8-4B6A-A1B4-8A19D9A21813}"/>
              </a:ext>
            </a:extLst>
          </p:cNvPr>
          <p:cNvCxnSpPr/>
          <p:nvPr/>
        </p:nvCxnSpPr>
        <p:spPr>
          <a:xfrm flipH="1" flipV="1">
            <a:off x="5355260" y="4891863"/>
            <a:ext cx="369609" cy="41885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3" name="Straight Arrow Connector 102">
            <a:extLst>
              <a:ext uri="{FF2B5EF4-FFF2-40B4-BE49-F238E27FC236}">
                <a16:creationId xmlns:a16="http://schemas.microsoft.com/office/drawing/2014/main" id="{805239B0-F061-4AFA-BB38-6C0959D05C2B}"/>
              </a:ext>
            </a:extLst>
          </p:cNvPr>
          <p:cNvCxnSpPr>
            <a:cxnSpLocks/>
          </p:cNvCxnSpPr>
          <p:nvPr/>
        </p:nvCxnSpPr>
        <p:spPr>
          <a:xfrm flipH="1">
            <a:off x="4109493" y="4429664"/>
            <a:ext cx="566395"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4" name="TextBox 103">
            <a:extLst>
              <a:ext uri="{FF2B5EF4-FFF2-40B4-BE49-F238E27FC236}">
                <a16:creationId xmlns:a16="http://schemas.microsoft.com/office/drawing/2014/main" id="{15E1ED83-9F48-40E5-AF8B-4DEF8BC88DC9}"/>
              </a:ext>
            </a:extLst>
          </p:cNvPr>
          <p:cNvSpPr txBox="1"/>
          <p:nvPr/>
        </p:nvSpPr>
        <p:spPr>
          <a:xfrm>
            <a:off x="8200220" y="2559769"/>
            <a:ext cx="501128" cy="307777"/>
          </a:xfrm>
          <a:prstGeom prst="rect">
            <a:avLst/>
          </a:prstGeom>
          <a:noFill/>
        </p:spPr>
        <p:txBody>
          <a:bodyPr wrap="square" rtlCol="0">
            <a:spAutoFit/>
          </a:bodyPr>
          <a:lstStyle/>
          <a:p>
            <a:r>
              <a:rPr lang="en-US" sz="1400" b="1" dirty="0"/>
              <a:t>Q</a:t>
            </a:r>
            <a:r>
              <a:rPr lang="en-US" sz="1400" b="1" baseline="-25000" dirty="0"/>
              <a:t>UT</a:t>
            </a:r>
          </a:p>
        </p:txBody>
      </p:sp>
      <p:sp>
        <p:nvSpPr>
          <p:cNvPr id="105" name="TextBox 104">
            <a:extLst>
              <a:ext uri="{FF2B5EF4-FFF2-40B4-BE49-F238E27FC236}">
                <a16:creationId xmlns:a16="http://schemas.microsoft.com/office/drawing/2014/main" id="{E87706CD-1ADC-4B4E-B417-78FBA3DE0D9A}"/>
              </a:ext>
            </a:extLst>
          </p:cNvPr>
          <p:cNvSpPr txBox="1"/>
          <p:nvPr/>
        </p:nvSpPr>
        <p:spPr>
          <a:xfrm>
            <a:off x="5486531" y="4118179"/>
            <a:ext cx="433345" cy="297517"/>
          </a:xfrm>
          <a:prstGeom prst="rect">
            <a:avLst/>
          </a:prstGeom>
          <a:noFill/>
        </p:spPr>
        <p:txBody>
          <a:bodyPr wrap="square" rtlCol="0">
            <a:spAutoFit/>
          </a:bodyPr>
          <a:lstStyle/>
          <a:p>
            <a:r>
              <a:rPr lang="en-US" sz="2000" b="1" baseline="-25000" dirty="0"/>
              <a:t>UI</a:t>
            </a:r>
          </a:p>
        </p:txBody>
      </p:sp>
      <p:sp>
        <p:nvSpPr>
          <p:cNvPr id="106" name="TextBox 105">
            <a:extLst>
              <a:ext uri="{FF2B5EF4-FFF2-40B4-BE49-F238E27FC236}">
                <a16:creationId xmlns:a16="http://schemas.microsoft.com/office/drawing/2014/main" id="{FCC57CF3-FE90-4A3E-92AC-F9D3CB0B0D32}"/>
              </a:ext>
            </a:extLst>
          </p:cNvPr>
          <p:cNvSpPr txBox="1"/>
          <p:nvPr/>
        </p:nvSpPr>
        <p:spPr>
          <a:xfrm>
            <a:off x="6025047" y="4136088"/>
            <a:ext cx="433345" cy="297517"/>
          </a:xfrm>
          <a:prstGeom prst="rect">
            <a:avLst/>
          </a:prstGeom>
          <a:noFill/>
        </p:spPr>
        <p:txBody>
          <a:bodyPr wrap="square" rtlCol="0">
            <a:spAutoFit/>
          </a:bodyPr>
          <a:lstStyle/>
          <a:p>
            <a:r>
              <a:rPr lang="en-US" sz="2000" b="1" baseline="-25000" dirty="0"/>
              <a:t>UR</a:t>
            </a:r>
          </a:p>
        </p:txBody>
      </p:sp>
      <p:sp>
        <p:nvSpPr>
          <p:cNvPr id="107" name="TextBox 106">
            <a:extLst>
              <a:ext uri="{FF2B5EF4-FFF2-40B4-BE49-F238E27FC236}">
                <a16:creationId xmlns:a16="http://schemas.microsoft.com/office/drawing/2014/main" id="{9607CE91-AC5A-4662-9FEF-7455AFD0DC8B}"/>
              </a:ext>
            </a:extLst>
          </p:cNvPr>
          <p:cNvSpPr txBox="1"/>
          <p:nvPr/>
        </p:nvSpPr>
        <p:spPr>
          <a:xfrm>
            <a:off x="8136313" y="2813621"/>
            <a:ext cx="507406" cy="297517"/>
          </a:xfrm>
          <a:prstGeom prst="rect">
            <a:avLst/>
          </a:prstGeom>
          <a:noFill/>
        </p:spPr>
        <p:txBody>
          <a:bodyPr wrap="square" rtlCol="0">
            <a:spAutoFit/>
          </a:bodyPr>
          <a:lstStyle/>
          <a:p>
            <a:r>
              <a:rPr lang="en-US" sz="2000" b="1" baseline="-25000" dirty="0"/>
              <a:t>UIR</a:t>
            </a:r>
          </a:p>
        </p:txBody>
      </p:sp>
      <p:sp>
        <p:nvSpPr>
          <p:cNvPr id="108" name="TextBox 107">
            <a:extLst>
              <a:ext uri="{FF2B5EF4-FFF2-40B4-BE49-F238E27FC236}">
                <a16:creationId xmlns:a16="http://schemas.microsoft.com/office/drawing/2014/main" id="{293C8DF7-FA6C-4298-8AA8-4E6D800446B1}"/>
              </a:ext>
            </a:extLst>
          </p:cNvPr>
          <p:cNvSpPr txBox="1"/>
          <p:nvPr/>
        </p:nvSpPr>
        <p:spPr>
          <a:xfrm>
            <a:off x="8544186" y="2829010"/>
            <a:ext cx="2436373" cy="338554"/>
          </a:xfrm>
          <a:prstGeom prst="rect">
            <a:avLst/>
          </a:prstGeom>
          <a:noFill/>
        </p:spPr>
        <p:txBody>
          <a:bodyPr wrap="none" rtlCol="0">
            <a:spAutoFit/>
          </a:bodyPr>
          <a:lstStyle/>
          <a:p>
            <a:r>
              <a:rPr lang="en-US" sz="1600" dirty="0"/>
              <a:t>- User Information Request</a:t>
            </a:r>
          </a:p>
        </p:txBody>
      </p:sp>
      <p:sp>
        <p:nvSpPr>
          <p:cNvPr id="109" name="TextBox 108">
            <a:extLst>
              <a:ext uri="{FF2B5EF4-FFF2-40B4-BE49-F238E27FC236}">
                <a16:creationId xmlns:a16="http://schemas.microsoft.com/office/drawing/2014/main" id="{004FB3DB-A5D3-4F6C-8B97-098D776F20F2}"/>
              </a:ext>
            </a:extLst>
          </p:cNvPr>
          <p:cNvSpPr txBox="1"/>
          <p:nvPr/>
        </p:nvSpPr>
        <p:spPr>
          <a:xfrm>
            <a:off x="8210373" y="3084709"/>
            <a:ext cx="433345" cy="297517"/>
          </a:xfrm>
          <a:prstGeom prst="rect">
            <a:avLst/>
          </a:prstGeom>
          <a:noFill/>
        </p:spPr>
        <p:txBody>
          <a:bodyPr wrap="square" rtlCol="0">
            <a:spAutoFit/>
          </a:bodyPr>
          <a:lstStyle/>
          <a:p>
            <a:r>
              <a:rPr lang="en-US" sz="2000" b="1" baseline="-25000" dirty="0"/>
              <a:t>UR</a:t>
            </a:r>
          </a:p>
        </p:txBody>
      </p:sp>
      <p:sp>
        <p:nvSpPr>
          <p:cNvPr id="110" name="TextBox 109">
            <a:extLst>
              <a:ext uri="{FF2B5EF4-FFF2-40B4-BE49-F238E27FC236}">
                <a16:creationId xmlns:a16="http://schemas.microsoft.com/office/drawing/2014/main" id="{F467BFC9-9A02-4FE4-B2F0-91C97A857AF8}"/>
              </a:ext>
            </a:extLst>
          </p:cNvPr>
          <p:cNvSpPr txBox="1"/>
          <p:nvPr/>
        </p:nvSpPr>
        <p:spPr>
          <a:xfrm>
            <a:off x="8544186" y="3100098"/>
            <a:ext cx="2558906" cy="338554"/>
          </a:xfrm>
          <a:prstGeom prst="rect">
            <a:avLst/>
          </a:prstGeom>
          <a:noFill/>
        </p:spPr>
        <p:txBody>
          <a:bodyPr wrap="none" rtlCol="0">
            <a:spAutoFit/>
          </a:bodyPr>
          <a:lstStyle/>
          <a:p>
            <a:r>
              <a:rPr lang="en-US" sz="1600" dirty="0"/>
              <a:t>- User Information Response</a:t>
            </a:r>
          </a:p>
        </p:txBody>
      </p:sp>
      <p:sp>
        <p:nvSpPr>
          <p:cNvPr id="112" name="Title 1">
            <a:extLst>
              <a:ext uri="{FF2B5EF4-FFF2-40B4-BE49-F238E27FC236}">
                <a16:creationId xmlns:a16="http://schemas.microsoft.com/office/drawing/2014/main" id="{8656DC61-F123-4680-B57C-547A71E0B254}"/>
              </a:ext>
            </a:extLst>
          </p:cNvPr>
          <p:cNvSpPr txBox="1">
            <a:spLocks/>
          </p:cNvSpPr>
          <p:nvPr/>
        </p:nvSpPr>
        <p:spPr>
          <a:xfrm>
            <a:off x="1751012" y="154532"/>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Architecture</a:t>
            </a:r>
            <a:br>
              <a:rPr lang="en-US" dirty="0"/>
            </a:br>
            <a:r>
              <a:rPr lang="en-US" sz="1600" dirty="0"/>
              <a:t>High Level Overview.</a:t>
            </a:r>
            <a:endParaRPr lang="en-US" dirty="0"/>
          </a:p>
        </p:txBody>
      </p:sp>
      <p:pic>
        <p:nvPicPr>
          <p:cNvPr id="1052" name="Graphic 1051" descr="Radioactive">
            <a:extLst>
              <a:ext uri="{FF2B5EF4-FFF2-40B4-BE49-F238E27FC236}">
                <a16:creationId xmlns:a16="http://schemas.microsoft.com/office/drawing/2014/main" id="{88FA70BB-DC2F-483B-B408-624ED856847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2812" y="468342"/>
            <a:ext cx="914400" cy="914400"/>
          </a:xfrm>
          <a:prstGeom prst="rect">
            <a:avLst/>
          </a:prstGeom>
        </p:spPr>
      </p:pic>
    </p:spTree>
    <p:extLst>
      <p:ext uri="{BB962C8B-B14F-4D97-AF65-F5344CB8AC3E}">
        <p14:creationId xmlns:p14="http://schemas.microsoft.com/office/powerpoint/2010/main" val="278758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Team">
            <a:extLst>
              <a:ext uri="{FF2B5EF4-FFF2-40B4-BE49-F238E27FC236}">
                <a16:creationId xmlns:a16="http://schemas.microsoft.com/office/drawing/2014/main" id="{66831380-CD93-4B5D-851D-1CA18123DF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2812" y="466239"/>
            <a:ext cx="912256" cy="912256"/>
          </a:xfrm>
          <a:prstGeom prst="rect">
            <a:avLst/>
          </a:prstGeom>
        </p:spPr>
      </p:pic>
      <p:sp>
        <p:nvSpPr>
          <p:cNvPr id="2" name="Title 1">
            <a:extLst>
              <a:ext uri="{FF2B5EF4-FFF2-40B4-BE49-F238E27FC236}">
                <a16:creationId xmlns:a16="http://schemas.microsoft.com/office/drawing/2014/main" id="{7022E71E-1912-42B5-B03C-3818238B32D2}"/>
              </a:ext>
            </a:extLst>
          </p:cNvPr>
          <p:cNvSpPr>
            <a:spLocks noGrp="1"/>
          </p:cNvSpPr>
          <p:nvPr>
            <p:ph type="title"/>
          </p:nvPr>
        </p:nvSpPr>
        <p:spPr>
          <a:xfrm>
            <a:off x="1751012" y="154532"/>
            <a:ext cx="10360501" cy="1223963"/>
          </a:xfrm>
        </p:spPr>
        <p:txBody>
          <a:bodyPr/>
          <a:lstStyle/>
          <a:p>
            <a:r>
              <a:rPr lang="en-US" dirty="0"/>
              <a:t>Data Preparation</a:t>
            </a:r>
            <a:br>
              <a:rPr lang="en-US" dirty="0"/>
            </a:br>
            <a:r>
              <a:rPr lang="en-US" sz="1600" dirty="0"/>
              <a:t>Building User Profile Data</a:t>
            </a:r>
            <a:endParaRPr lang="en-US" dirty="0"/>
          </a:p>
        </p:txBody>
      </p:sp>
      <p:pic>
        <p:nvPicPr>
          <p:cNvPr id="8" name="Graphic 7" descr="Database">
            <a:extLst>
              <a:ext uri="{FF2B5EF4-FFF2-40B4-BE49-F238E27FC236}">
                <a16:creationId xmlns:a16="http://schemas.microsoft.com/office/drawing/2014/main" id="{6E2AB97D-343C-4F38-A549-E190B367D5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84812" y="2529839"/>
            <a:ext cx="914400" cy="914400"/>
          </a:xfrm>
          <a:prstGeom prst="rect">
            <a:avLst/>
          </a:prstGeom>
        </p:spPr>
      </p:pic>
      <p:pic>
        <p:nvPicPr>
          <p:cNvPr id="12" name="Graphic 11" descr="Database">
            <a:extLst>
              <a:ext uri="{FF2B5EF4-FFF2-40B4-BE49-F238E27FC236}">
                <a16:creationId xmlns:a16="http://schemas.microsoft.com/office/drawing/2014/main" id="{C88C5B00-33F8-48FD-B1D7-696835ABAD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84812" y="3596640"/>
            <a:ext cx="914400" cy="914400"/>
          </a:xfrm>
          <a:prstGeom prst="rect">
            <a:avLst/>
          </a:prstGeom>
        </p:spPr>
      </p:pic>
      <p:pic>
        <p:nvPicPr>
          <p:cNvPr id="13" name="Graphic 12" descr="Database">
            <a:extLst>
              <a:ext uri="{FF2B5EF4-FFF2-40B4-BE49-F238E27FC236}">
                <a16:creationId xmlns:a16="http://schemas.microsoft.com/office/drawing/2014/main" id="{926A60A9-B73E-4A81-85D1-8DE6A32602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84812" y="4739639"/>
            <a:ext cx="914400" cy="914400"/>
          </a:xfrm>
          <a:prstGeom prst="rect">
            <a:avLst/>
          </a:prstGeom>
        </p:spPr>
      </p:pic>
      <p:sp>
        <p:nvSpPr>
          <p:cNvPr id="9" name="TextBox 8">
            <a:extLst>
              <a:ext uri="{FF2B5EF4-FFF2-40B4-BE49-F238E27FC236}">
                <a16:creationId xmlns:a16="http://schemas.microsoft.com/office/drawing/2014/main" id="{0ABF1713-1F75-4CF0-A661-A5EE06F74E54}"/>
              </a:ext>
            </a:extLst>
          </p:cNvPr>
          <p:cNvSpPr txBox="1"/>
          <p:nvPr/>
        </p:nvSpPr>
        <p:spPr>
          <a:xfrm rot="16200000">
            <a:off x="5059855" y="3875187"/>
            <a:ext cx="849913" cy="338554"/>
          </a:xfrm>
          <a:prstGeom prst="rect">
            <a:avLst/>
          </a:prstGeom>
          <a:noFill/>
        </p:spPr>
        <p:txBody>
          <a:bodyPr wrap="none" rtlCol="0">
            <a:spAutoFit/>
          </a:bodyPr>
          <a:lstStyle/>
          <a:p>
            <a:r>
              <a:rPr lang="en-US" sz="1600" dirty="0"/>
              <a:t>REVIEW</a:t>
            </a:r>
          </a:p>
        </p:txBody>
      </p:sp>
      <p:sp>
        <p:nvSpPr>
          <p:cNvPr id="15" name="TextBox 14">
            <a:extLst>
              <a:ext uri="{FF2B5EF4-FFF2-40B4-BE49-F238E27FC236}">
                <a16:creationId xmlns:a16="http://schemas.microsoft.com/office/drawing/2014/main" id="{70F8A34A-D7D4-41EB-9B3D-1A6AE5E4AA5B}"/>
              </a:ext>
            </a:extLst>
          </p:cNvPr>
          <p:cNvSpPr txBox="1"/>
          <p:nvPr/>
        </p:nvSpPr>
        <p:spPr>
          <a:xfrm rot="16200000">
            <a:off x="5172868" y="2852062"/>
            <a:ext cx="623889" cy="338554"/>
          </a:xfrm>
          <a:prstGeom prst="rect">
            <a:avLst/>
          </a:prstGeom>
          <a:noFill/>
        </p:spPr>
        <p:txBody>
          <a:bodyPr wrap="none" rtlCol="0">
            <a:spAutoFit/>
          </a:bodyPr>
          <a:lstStyle/>
          <a:p>
            <a:r>
              <a:rPr lang="en-US" sz="1600" dirty="0"/>
              <a:t>USER</a:t>
            </a:r>
          </a:p>
        </p:txBody>
      </p:sp>
      <p:sp>
        <p:nvSpPr>
          <p:cNvPr id="16" name="TextBox 15">
            <a:extLst>
              <a:ext uri="{FF2B5EF4-FFF2-40B4-BE49-F238E27FC236}">
                <a16:creationId xmlns:a16="http://schemas.microsoft.com/office/drawing/2014/main" id="{F07DB2D6-7888-4F5C-9103-7215744BAAFA}"/>
              </a:ext>
            </a:extLst>
          </p:cNvPr>
          <p:cNvSpPr txBox="1"/>
          <p:nvPr/>
        </p:nvSpPr>
        <p:spPr>
          <a:xfrm rot="16200000">
            <a:off x="4987112" y="5018185"/>
            <a:ext cx="995401" cy="338554"/>
          </a:xfrm>
          <a:prstGeom prst="rect">
            <a:avLst/>
          </a:prstGeom>
          <a:noFill/>
        </p:spPr>
        <p:txBody>
          <a:bodyPr wrap="none" rtlCol="0">
            <a:spAutoFit/>
          </a:bodyPr>
          <a:lstStyle/>
          <a:p>
            <a:r>
              <a:rPr lang="en-US" sz="1600" dirty="0"/>
              <a:t>BUSINESS</a:t>
            </a:r>
          </a:p>
        </p:txBody>
      </p:sp>
      <p:graphicFrame>
        <p:nvGraphicFramePr>
          <p:cNvPr id="14" name="Table 13">
            <a:extLst>
              <a:ext uri="{FF2B5EF4-FFF2-40B4-BE49-F238E27FC236}">
                <a16:creationId xmlns:a16="http://schemas.microsoft.com/office/drawing/2014/main" id="{1C31FC39-1878-49B7-A55B-ED1797FF4B4C}"/>
              </a:ext>
            </a:extLst>
          </p:cNvPr>
          <p:cNvGraphicFramePr>
            <a:graphicFrameLocks noGrp="1"/>
          </p:cNvGraphicFramePr>
          <p:nvPr>
            <p:extLst>
              <p:ext uri="{D42A27DB-BD31-4B8C-83A1-F6EECF244321}">
                <p14:modId xmlns:p14="http://schemas.microsoft.com/office/powerpoint/2010/main" val="2902640039"/>
              </p:ext>
            </p:extLst>
          </p:nvPr>
        </p:nvGraphicFramePr>
        <p:xfrm>
          <a:off x="8304212" y="3048000"/>
          <a:ext cx="3489832" cy="2011680"/>
        </p:xfrm>
        <a:graphic>
          <a:graphicData uri="http://schemas.openxmlformats.org/drawingml/2006/table">
            <a:tbl>
              <a:tblPr firstRow="1" bandRow="1">
                <a:tableStyleId>{5C22544A-7EE6-4342-B048-85BDC9FD1C3A}</a:tableStyleId>
              </a:tblPr>
              <a:tblGrid>
                <a:gridCol w="872458">
                  <a:extLst>
                    <a:ext uri="{9D8B030D-6E8A-4147-A177-3AD203B41FA5}">
                      <a16:colId xmlns:a16="http://schemas.microsoft.com/office/drawing/2014/main" val="684687585"/>
                    </a:ext>
                  </a:extLst>
                </a:gridCol>
                <a:gridCol w="575342">
                  <a:extLst>
                    <a:ext uri="{9D8B030D-6E8A-4147-A177-3AD203B41FA5}">
                      <a16:colId xmlns:a16="http://schemas.microsoft.com/office/drawing/2014/main" val="3901178459"/>
                    </a:ext>
                  </a:extLst>
                </a:gridCol>
                <a:gridCol w="1143000">
                  <a:extLst>
                    <a:ext uri="{9D8B030D-6E8A-4147-A177-3AD203B41FA5}">
                      <a16:colId xmlns:a16="http://schemas.microsoft.com/office/drawing/2014/main" val="2710766510"/>
                    </a:ext>
                  </a:extLst>
                </a:gridCol>
                <a:gridCol w="899032">
                  <a:extLst>
                    <a:ext uri="{9D8B030D-6E8A-4147-A177-3AD203B41FA5}">
                      <a16:colId xmlns:a16="http://schemas.microsoft.com/office/drawing/2014/main" val="2257234612"/>
                    </a:ext>
                  </a:extLst>
                </a:gridCol>
              </a:tblGrid>
              <a:tr h="543718">
                <a:tc>
                  <a:txBody>
                    <a:bodyPr/>
                    <a:lstStyle/>
                    <a:p>
                      <a:r>
                        <a:rPr lang="en-US" sz="1400" dirty="0"/>
                        <a:t>Category</a:t>
                      </a:r>
                      <a:endParaRPr lang="en-US" sz="1200" dirty="0"/>
                    </a:p>
                  </a:txBody>
                  <a:tcPr/>
                </a:tc>
                <a:tc>
                  <a:txBody>
                    <a:bodyPr/>
                    <a:lstStyle/>
                    <a:p>
                      <a:r>
                        <a:rPr lang="en-US" sz="1200" dirty="0"/>
                        <a:t>Count</a:t>
                      </a:r>
                    </a:p>
                  </a:txBody>
                  <a:tcPr/>
                </a:tc>
                <a:tc>
                  <a:txBody>
                    <a:bodyPr/>
                    <a:lstStyle/>
                    <a:p>
                      <a:r>
                        <a:rPr lang="en-US" sz="1200" dirty="0"/>
                        <a:t>Avg. Price Range for each category</a:t>
                      </a:r>
                    </a:p>
                  </a:txBody>
                  <a:tcPr/>
                </a:tc>
                <a:tc>
                  <a:txBody>
                    <a:bodyPr/>
                    <a:lstStyle/>
                    <a:p>
                      <a:r>
                        <a:rPr lang="en-US" sz="1200" dirty="0"/>
                        <a:t>Business Id</a:t>
                      </a:r>
                    </a:p>
                  </a:txBody>
                  <a:tcPr/>
                </a:tc>
                <a:extLst>
                  <a:ext uri="{0D108BD9-81ED-4DB2-BD59-A6C34878D82A}">
                    <a16:rowId xmlns:a16="http://schemas.microsoft.com/office/drawing/2014/main" val="2837620156"/>
                  </a:ext>
                </a:extLst>
              </a:tr>
              <a:tr h="381860">
                <a:tc>
                  <a:txBody>
                    <a:bodyPr/>
                    <a:lstStyle/>
                    <a:p>
                      <a:r>
                        <a:rPr lang="en-US" sz="2400" i="1" dirty="0"/>
                        <a:t>c</a:t>
                      </a:r>
                      <a:r>
                        <a:rPr lang="en-US" sz="2400" i="1" baseline="-25000" dirty="0"/>
                        <a:t>1</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63985513"/>
                  </a:ext>
                </a:extLst>
              </a:tr>
              <a:tr h="381860">
                <a:tc>
                  <a:txBody>
                    <a:bodyPr/>
                    <a:lstStyle/>
                    <a:p>
                      <a:r>
                        <a:rPr lang="en-US" sz="2400" i="1" dirty="0"/>
                        <a:t>c</a:t>
                      </a:r>
                      <a:r>
                        <a:rPr lang="en-US" sz="2400" i="1" baseline="-25000" dirty="0"/>
                        <a:t>2</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03062429"/>
                  </a:ext>
                </a:extLst>
              </a:tr>
              <a:tr h="381860">
                <a:tc>
                  <a:txBody>
                    <a:bodyPr/>
                    <a:lstStyle/>
                    <a:p>
                      <a:r>
                        <a:rPr lang="en-US" sz="2400" i="1" dirty="0"/>
                        <a:t>c</a:t>
                      </a:r>
                      <a:r>
                        <a:rPr lang="en-US" sz="2400" i="1" baseline="-25000" dirty="0"/>
                        <a:t>3</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588207615"/>
                  </a:ext>
                </a:extLst>
              </a:tr>
            </a:tbl>
          </a:graphicData>
        </a:graphic>
      </p:graphicFrame>
      <p:cxnSp>
        <p:nvCxnSpPr>
          <p:cNvPr id="20" name="Straight Arrow Connector 19">
            <a:extLst>
              <a:ext uri="{FF2B5EF4-FFF2-40B4-BE49-F238E27FC236}">
                <a16:creationId xmlns:a16="http://schemas.microsoft.com/office/drawing/2014/main" id="{0FC60F3D-02B1-4DE9-BB91-BD76236AF054}"/>
              </a:ext>
            </a:extLst>
          </p:cNvPr>
          <p:cNvCxnSpPr>
            <a:stCxn id="8" idx="3"/>
            <a:endCxn id="14" idx="1"/>
          </p:cNvCxnSpPr>
          <p:nvPr/>
        </p:nvCxnSpPr>
        <p:spPr>
          <a:xfrm>
            <a:off x="6399212" y="2987039"/>
            <a:ext cx="1905000" cy="10668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ACE8EB7-3737-4856-9468-20548F1FFC3A}"/>
              </a:ext>
            </a:extLst>
          </p:cNvPr>
          <p:cNvCxnSpPr>
            <a:stCxn id="12" idx="3"/>
            <a:endCxn id="14" idx="1"/>
          </p:cNvCxnSpPr>
          <p:nvPr/>
        </p:nvCxnSpPr>
        <p:spPr>
          <a:xfrm>
            <a:off x="6399212" y="4053840"/>
            <a:ext cx="19050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C71C87B-829D-420B-983B-41FF065EC322}"/>
              </a:ext>
            </a:extLst>
          </p:cNvPr>
          <p:cNvCxnSpPr>
            <a:stCxn id="13" idx="3"/>
            <a:endCxn id="14" idx="1"/>
          </p:cNvCxnSpPr>
          <p:nvPr/>
        </p:nvCxnSpPr>
        <p:spPr>
          <a:xfrm flipV="1">
            <a:off x="6399212" y="4053840"/>
            <a:ext cx="1905000" cy="114299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51" name="Rectangle 2050">
            <a:extLst>
              <a:ext uri="{FF2B5EF4-FFF2-40B4-BE49-F238E27FC236}">
                <a16:creationId xmlns:a16="http://schemas.microsoft.com/office/drawing/2014/main" id="{11F2775C-ABA7-4FAA-B96C-2418BCEBA0EC}"/>
              </a:ext>
            </a:extLst>
          </p:cNvPr>
          <p:cNvSpPr/>
          <p:nvPr/>
        </p:nvSpPr>
        <p:spPr>
          <a:xfrm>
            <a:off x="4951412" y="1981200"/>
            <a:ext cx="1752600" cy="4038600"/>
          </a:xfrm>
          <a:prstGeom prst="rect">
            <a:avLst/>
          </a:prstGeom>
          <a:noFill/>
          <a:ln w="28575" cap="flat" cmpd="sng" algn="ctr">
            <a:solidFill>
              <a:schemeClr val="accent2"/>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sz="2800" dirty="0"/>
          </a:p>
        </p:txBody>
      </p:sp>
      <p:pic>
        <p:nvPicPr>
          <p:cNvPr id="2058" name="Picture 10" descr="Image result for yelp symbol">
            <a:extLst>
              <a:ext uri="{FF2B5EF4-FFF2-40B4-BE49-F238E27FC236}">
                <a16:creationId xmlns:a16="http://schemas.microsoft.com/office/drawing/2014/main" id="{6617CA82-63BB-4588-9E78-59BA8536ABD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42953" y="1835695"/>
            <a:ext cx="1169517" cy="521698"/>
          </a:xfrm>
          <a:prstGeom prst="rect">
            <a:avLst/>
          </a:prstGeom>
          <a:noFill/>
          <a:extLst>
            <a:ext uri="{909E8E84-426E-40DD-AFC4-6F175D3DCCD1}">
              <a14:hiddenFill xmlns:a14="http://schemas.microsoft.com/office/drawing/2010/main">
                <a:solidFill>
                  <a:srgbClr val="FFFFFF"/>
                </a:solidFill>
              </a14:hiddenFill>
            </a:ext>
          </a:extLst>
        </p:spPr>
      </p:pic>
      <p:pic>
        <p:nvPicPr>
          <p:cNvPr id="2057" name="Graphic 2056" descr="User">
            <a:extLst>
              <a:ext uri="{FF2B5EF4-FFF2-40B4-BE49-F238E27FC236}">
                <a16:creationId xmlns:a16="http://schemas.microsoft.com/office/drawing/2014/main" id="{AF90292C-1780-4475-8988-545C4A861B8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71602" y="3810000"/>
            <a:ext cx="1155051" cy="1155051"/>
          </a:xfrm>
          <a:prstGeom prst="rect">
            <a:avLst/>
          </a:prstGeom>
        </p:spPr>
      </p:pic>
      <p:sp>
        <p:nvSpPr>
          <p:cNvPr id="45" name="TextBox 44">
            <a:extLst>
              <a:ext uri="{FF2B5EF4-FFF2-40B4-BE49-F238E27FC236}">
                <a16:creationId xmlns:a16="http://schemas.microsoft.com/office/drawing/2014/main" id="{0FAE644F-C965-4969-BB05-567E3A0B5DA4}"/>
              </a:ext>
            </a:extLst>
          </p:cNvPr>
          <p:cNvSpPr txBox="1"/>
          <p:nvPr/>
        </p:nvSpPr>
        <p:spPr>
          <a:xfrm>
            <a:off x="1015782" y="2356994"/>
            <a:ext cx="3351935" cy="6432530"/>
          </a:xfrm>
          <a:prstGeom prst="rect">
            <a:avLst/>
          </a:prstGeom>
          <a:noFill/>
        </p:spPr>
        <p:txBody>
          <a:bodyPr wrap="square" rtlCol="0">
            <a:spAutoFit/>
          </a:bodyPr>
          <a:lstStyle/>
          <a:p>
            <a:pPr marL="342900" indent="-342900">
              <a:buFont typeface="Arial" panose="020B0604020202020204" pitchFamily="34" charset="0"/>
              <a:buChar char="•"/>
            </a:pPr>
            <a:r>
              <a:rPr lang="en-US" sz="2000" dirty="0"/>
              <a:t>Every User will be having his own unique matrix.</a:t>
            </a:r>
          </a:p>
          <a:p>
            <a:endParaRPr lang="en-US" sz="2000" dirty="0"/>
          </a:p>
          <a:p>
            <a:pPr marL="342900" indent="-342900">
              <a:buFont typeface="Arial" panose="020B0604020202020204" pitchFamily="34" charset="0"/>
              <a:buChar char="•"/>
            </a:pPr>
            <a:r>
              <a:rPr lang="en-US" sz="2000" dirty="0"/>
              <a:t>A Unique Query will be generated for each user to retrieve the best recommendations.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Unique User Profile matrix will be generated online.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pPr marL="342900" indent="-342900">
              <a:buFont typeface="Arial" panose="020B0604020202020204" pitchFamily="34" charset="0"/>
              <a:buChar char="•"/>
            </a:pPr>
            <a:endParaRPr lang="en-US" dirty="0"/>
          </a:p>
          <a:p>
            <a:endParaRPr lang="en-US" dirty="0"/>
          </a:p>
          <a:p>
            <a:endParaRPr lang="en-US" dirty="0"/>
          </a:p>
        </p:txBody>
      </p:sp>
      <p:sp>
        <p:nvSpPr>
          <p:cNvPr id="50" name="TextBox 49">
            <a:extLst>
              <a:ext uri="{FF2B5EF4-FFF2-40B4-BE49-F238E27FC236}">
                <a16:creationId xmlns:a16="http://schemas.microsoft.com/office/drawing/2014/main" id="{E590C5A6-F9BD-42A3-A71B-9C6311501180}"/>
              </a:ext>
            </a:extLst>
          </p:cNvPr>
          <p:cNvSpPr txBox="1"/>
          <p:nvPr/>
        </p:nvSpPr>
        <p:spPr>
          <a:xfrm>
            <a:off x="7452913" y="1484921"/>
            <a:ext cx="4459234" cy="523220"/>
          </a:xfrm>
          <a:prstGeom prst="rect">
            <a:avLst/>
          </a:prstGeom>
          <a:noFill/>
        </p:spPr>
        <p:txBody>
          <a:bodyPr wrap="none" rtlCol="0">
            <a:spAutoFit/>
          </a:bodyPr>
          <a:lstStyle/>
          <a:p>
            <a:r>
              <a:rPr lang="en-US" sz="2800" i="1" dirty="0"/>
              <a:t>Categories (U</a:t>
            </a:r>
            <a:r>
              <a:rPr lang="en-US" sz="2800" i="1" baseline="-25000" dirty="0"/>
              <a:t>i</a:t>
            </a:r>
            <a:r>
              <a:rPr lang="en-US" sz="2800" i="1" dirty="0"/>
              <a:t>) ={ c</a:t>
            </a:r>
            <a:r>
              <a:rPr lang="en-US" sz="2800" i="1" baseline="-25000" dirty="0"/>
              <a:t>1</a:t>
            </a:r>
            <a:r>
              <a:rPr lang="en-US" sz="2800" i="1" dirty="0"/>
              <a:t>,c</a:t>
            </a:r>
            <a:r>
              <a:rPr lang="en-US" sz="2800" i="1" baseline="-25000" dirty="0"/>
              <a:t>2</a:t>
            </a:r>
            <a:r>
              <a:rPr lang="en-US" sz="2800" i="1" dirty="0"/>
              <a:t>,c</a:t>
            </a:r>
            <a:r>
              <a:rPr lang="en-US" sz="2800" i="1" baseline="-25000" dirty="0"/>
              <a:t>3</a:t>
            </a:r>
            <a:r>
              <a:rPr lang="en-US" sz="2800" i="1" dirty="0"/>
              <a:t>,..c</a:t>
            </a:r>
            <a:r>
              <a:rPr lang="en-US" sz="2800" i="1" baseline="-25000" dirty="0"/>
              <a:t>k </a:t>
            </a:r>
            <a:r>
              <a:rPr lang="en-US" sz="2800" i="1" dirty="0"/>
              <a:t>}</a:t>
            </a:r>
          </a:p>
        </p:txBody>
      </p:sp>
      <p:sp>
        <p:nvSpPr>
          <p:cNvPr id="51" name="Rectangle 50">
            <a:extLst>
              <a:ext uri="{FF2B5EF4-FFF2-40B4-BE49-F238E27FC236}">
                <a16:creationId xmlns:a16="http://schemas.microsoft.com/office/drawing/2014/main" id="{A7F07A89-AAE3-4676-B53D-7413C5FEB9DF}"/>
              </a:ext>
            </a:extLst>
          </p:cNvPr>
          <p:cNvSpPr/>
          <p:nvPr/>
        </p:nvSpPr>
        <p:spPr>
          <a:xfrm>
            <a:off x="7276180" y="1991973"/>
            <a:ext cx="4721614" cy="461665"/>
          </a:xfrm>
          <a:prstGeom prst="rect">
            <a:avLst/>
          </a:prstGeom>
        </p:spPr>
        <p:txBody>
          <a:bodyPr wrap="none">
            <a:spAutoFit/>
          </a:bodyPr>
          <a:lstStyle/>
          <a:p>
            <a:r>
              <a:rPr lang="en-US" i="1" dirty="0"/>
              <a:t>C</a:t>
            </a:r>
            <a:r>
              <a:rPr lang="en-US" i="1" baseline="-25000" dirty="0"/>
              <a:t>1</a:t>
            </a:r>
            <a:r>
              <a:rPr lang="en-US" i="1" dirty="0"/>
              <a:t> = ( Count | Avg. Price | [Buss.ID] )</a:t>
            </a:r>
            <a:r>
              <a:rPr lang="en-US" i="1" baseline="-25000" dirty="0"/>
              <a:t> </a:t>
            </a:r>
            <a:endParaRPr lang="en-US" dirty="0"/>
          </a:p>
        </p:txBody>
      </p:sp>
    </p:spTree>
    <p:extLst>
      <p:ext uri="{BB962C8B-B14F-4D97-AF65-F5344CB8AC3E}">
        <p14:creationId xmlns:p14="http://schemas.microsoft.com/office/powerpoint/2010/main" val="216209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Shredder">
            <a:extLst>
              <a:ext uri="{FF2B5EF4-FFF2-40B4-BE49-F238E27FC236}">
                <a16:creationId xmlns:a16="http://schemas.microsoft.com/office/drawing/2014/main" id="{5A7156FD-C850-43D4-BB9A-53B9FE2B5AD4}"/>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4546" y="464095"/>
            <a:ext cx="914400" cy="914400"/>
          </a:xfrm>
        </p:spPr>
      </p:pic>
      <p:sp>
        <p:nvSpPr>
          <p:cNvPr id="8" name="Title 1">
            <a:extLst>
              <a:ext uri="{FF2B5EF4-FFF2-40B4-BE49-F238E27FC236}">
                <a16:creationId xmlns:a16="http://schemas.microsoft.com/office/drawing/2014/main" id="{2E156A1B-78B8-42FB-9136-51DF69E270D5}"/>
              </a:ext>
            </a:extLst>
          </p:cNvPr>
          <p:cNvSpPr>
            <a:spLocks noGrp="1"/>
          </p:cNvSpPr>
          <p:nvPr>
            <p:ph type="title"/>
          </p:nvPr>
        </p:nvSpPr>
        <p:spPr>
          <a:xfrm>
            <a:off x="1751012" y="154532"/>
            <a:ext cx="10360501" cy="1223963"/>
          </a:xfrm>
        </p:spPr>
        <p:txBody>
          <a:bodyPr/>
          <a:lstStyle/>
          <a:p>
            <a:r>
              <a:rPr lang="en-US" dirty="0"/>
              <a:t>Index Preparation</a:t>
            </a:r>
            <a:br>
              <a:rPr lang="en-US" dirty="0"/>
            </a:br>
            <a:r>
              <a:rPr lang="en-US" sz="1600" dirty="0"/>
              <a:t>Index Preparation for Lucene</a:t>
            </a:r>
            <a:endParaRPr lang="en-US" dirty="0"/>
          </a:p>
        </p:txBody>
      </p:sp>
      <p:sp>
        <p:nvSpPr>
          <p:cNvPr id="11" name="TextBox 10">
            <a:extLst>
              <a:ext uri="{FF2B5EF4-FFF2-40B4-BE49-F238E27FC236}">
                <a16:creationId xmlns:a16="http://schemas.microsoft.com/office/drawing/2014/main" id="{11A1E345-82E4-486E-962F-99E3E1ADC5C3}"/>
              </a:ext>
            </a:extLst>
          </p:cNvPr>
          <p:cNvSpPr txBox="1"/>
          <p:nvPr/>
        </p:nvSpPr>
        <p:spPr>
          <a:xfrm>
            <a:off x="1311746" y="1828800"/>
            <a:ext cx="9144000" cy="6432530"/>
          </a:xfrm>
          <a:prstGeom prst="rect">
            <a:avLst/>
          </a:prstGeom>
          <a:noFill/>
        </p:spPr>
        <p:txBody>
          <a:bodyPr wrap="square" rtlCol="0">
            <a:spAutoFit/>
          </a:bodyPr>
          <a:lstStyle/>
          <a:p>
            <a:pPr marL="342900" indent="-342900">
              <a:buFont typeface="Arial" panose="020B0604020202020204" pitchFamily="34" charset="0"/>
              <a:buChar char="•"/>
            </a:pPr>
            <a:r>
              <a:rPr lang="en-US" sz="2000" dirty="0"/>
              <a:t>For Indexing we restricted or data to the Restaurants.</a:t>
            </a:r>
          </a:p>
          <a:p>
            <a:endParaRPr lang="en-US" sz="2000" dirty="0"/>
          </a:p>
          <a:p>
            <a:pPr marL="342900" indent="-342900">
              <a:buFont typeface="Arial" panose="020B0604020202020204" pitchFamily="34" charset="0"/>
              <a:buChar char="•"/>
            </a:pPr>
            <a:r>
              <a:rPr lang="en-US" sz="2000" dirty="0"/>
              <a:t>These are the following attributes we are indexing from the Yelp dataset for a given restaurant.</a:t>
            </a:r>
          </a:p>
          <a:p>
            <a:pPr marL="1561887" lvl="2" indent="-342900">
              <a:buFont typeface="Arial" panose="020B0604020202020204" pitchFamily="34" charset="0"/>
              <a:buChar char="•"/>
            </a:pPr>
            <a:endParaRPr lang="en-US" sz="2000" dirty="0"/>
          </a:p>
          <a:p>
            <a:pPr marL="952393" lvl="1" indent="-342900">
              <a:buFont typeface="Wingdings" panose="05000000000000000000" pitchFamily="2" charset="2"/>
              <a:buChar char="ü"/>
            </a:pPr>
            <a:r>
              <a:rPr lang="en-US" sz="2000" dirty="0"/>
              <a:t>Business-id.</a:t>
            </a:r>
          </a:p>
          <a:p>
            <a:pPr marL="952393" lvl="1" indent="-342900">
              <a:buFont typeface="Wingdings" panose="05000000000000000000" pitchFamily="2" charset="2"/>
              <a:buChar char="ü"/>
            </a:pPr>
            <a:r>
              <a:rPr lang="en-US" sz="2000" dirty="0"/>
              <a:t>Categories.</a:t>
            </a:r>
          </a:p>
          <a:p>
            <a:pPr marL="952393" lvl="1" indent="-342900">
              <a:buFont typeface="Wingdings" panose="05000000000000000000" pitchFamily="2" charset="2"/>
              <a:buChar char="ü"/>
            </a:pPr>
            <a:r>
              <a:rPr lang="en-US" sz="2000" dirty="0"/>
              <a:t>Business Name.</a:t>
            </a:r>
          </a:p>
          <a:p>
            <a:pPr marL="952393" lvl="1" indent="-342900">
              <a:buFont typeface="Wingdings" panose="05000000000000000000" pitchFamily="2" charset="2"/>
              <a:buChar char="ü"/>
            </a:pPr>
            <a:r>
              <a:rPr lang="en-US" sz="2000" dirty="0"/>
              <a:t>Price Range.</a:t>
            </a:r>
          </a:p>
          <a:p>
            <a:pPr marL="952393" lvl="1" indent="-342900">
              <a:buFont typeface="Wingdings" panose="05000000000000000000" pitchFamily="2" charset="2"/>
              <a:buChar char="ü"/>
            </a:pPr>
            <a:r>
              <a:rPr lang="en-US" sz="2000" dirty="0"/>
              <a:t>Star Rating.</a:t>
            </a:r>
          </a:p>
          <a:p>
            <a:pPr marL="1561887" lvl="2"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pPr marL="342900" indent="-34290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73490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232A2D1-3718-43DC-BA66-0608D92C6DA7}"/>
              </a:ext>
            </a:extLst>
          </p:cNvPr>
          <p:cNvPicPr>
            <a:picLocks noChangeAspect="1"/>
          </p:cNvPicPr>
          <p:nvPr/>
        </p:nvPicPr>
        <p:blipFill>
          <a:blip r:embed="rId2"/>
          <a:stretch>
            <a:fillRect/>
          </a:stretch>
        </p:blipFill>
        <p:spPr>
          <a:xfrm>
            <a:off x="3579812" y="1993645"/>
            <a:ext cx="5334000" cy="2200275"/>
          </a:xfrm>
          <a:prstGeom prst="rect">
            <a:avLst/>
          </a:prstGeom>
        </p:spPr>
      </p:pic>
      <p:pic>
        <p:nvPicPr>
          <p:cNvPr id="8" name="Graphic 7" descr="Teacher">
            <a:extLst>
              <a:ext uri="{FF2B5EF4-FFF2-40B4-BE49-F238E27FC236}">
                <a16:creationId xmlns:a16="http://schemas.microsoft.com/office/drawing/2014/main" id="{3DA76F5D-8864-46E5-B59E-3FAB5F651A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6612" y="464095"/>
            <a:ext cx="914400" cy="914400"/>
          </a:xfrm>
          <a:prstGeom prst="rect">
            <a:avLst/>
          </a:prstGeom>
        </p:spPr>
      </p:pic>
      <p:sp>
        <p:nvSpPr>
          <p:cNvPr id="9" name="Title 1">
            <a:extLst>
              <a:ext uri="{FF2B5EF4-FFF2-40B4-BE49-F238E27FC236}">
                <a16:creationId xmlns:a16="http://schemas.microsoft.com/office/drawing/2014/main" id="{64DFBC46-E3CA-43B1-BB9B-C5B552C036E4}"/>
              </a:ext>
            </a:extLst>
          </p:cNvPr>
          <p:cNvSpPr txBox="1">
            <a:spLocks/>
          </p:cNvSpPr>
          <p:nvPr/>
        </p:nvSpPr>
        <p:spPr>
          <a:xfrm>
            <a:off x="1751012" y="154532"/>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Recommendation</a:t>
            </a:r>
            <a:br>
              <a:rPr lang="en-US" dirty="0"/>
            </a:br>
            <a:r>
              <a:rPr lang="en-US" sz="1600" dirty="0"/>
              <a:t> Recommend Restaurants based on the User Profile.</a:t>
            </a:r>
            <a:endParaRPr lang="en-US" dirty="0"/>
          </a:p>
        </p:txBody>
      </p:sp>
      <p:sp>
        <p:nvSpPr>
          <p:cNvPr id="14" name="TextBox 13">
            <a:extLst>
              <a:ext uri="{FF2B5EF4-FFF2-40B4-BE49-F238E27FC236}">
                <a16:creationId xmlns:a16="http://schemas.microsoft.com/office/drawing/2014/main" id="{615BCBC4-7F18-4A7A-9991-510D7A4B17F4}"/>
              </a:ext>
            </a:extLst>
          </p:cNvPr>
          <p:cNvSpPr txBox="1"/>
          <p:nvPr/>
        </p:nvSpPr>
        <p:spPr>
          <a:xfrm>
            <a:off x="646112" y="4762689"/>
            <a:ext cx="11201400" cy="1631216"/>
          </a:xfrm>
          <a:prstGeom prst="rect">
            <a:avLst/>
          </a:prstGeom>
          <a:noFill/>
        </p:spPr>
        <p:txBody>
          <a:bodyPr wrap="square" rtlCol="0">
            <a:spAutoFit/>
          </a:bodyPr>
          <a:lstStyle/>
          <a:p>
            <a:pPr marL="342900" indent="-342900">
              <a:buFont typeface="Wingdings" panose="05000000000000000000" pitchFamily="2" charset="2"/>
              <a:buChar char="ü"/>
            </a:pPr>
            <a:r>
              <a:rPr lang="en-US" dirty="0"/>
              <a:t>Query-based retrieval and role-based recommendation are then implemented using Lucene's </a:t>
            </a:r>
            <a:r>
              <a:rPr lang="en-US" i="1" u="sng" dirty="0"/>
              <a:t>standard retrieval function</a:t>
            </a:r>
            <a:r>
              <a:rPr lang="en-US" dirty="0"/>
              <a:t>, with the </a:t>
            </a:r>
            <a:r>
              <a:rPr lang="en-US" i="1" u="sng" dirty="0"/>
              <a:t>target user's profile matrix </a:t>
            </a:r>
            <a:r>
              <a:rPr lang="en-US" dirty="0"/>
              <a:t>serving as the search query in the case of the latter.</a:t>
            </a:r>
          </a:p>
          <a:p>
            <a:pPr marL="342900" indent="-342900">
              <a:buFont typeface="Arial" panose="020B0604020202020204" pitchFamily="34" charset="0"/>
              <a:buChar char="•"/>
            </a:pPr>
            <a:endParaRPr lang="en-US" sz="2800" dirty="0"/>
          </a:p>
        </p:txBody>
      </p:sp>
    </p:spTree>
    <p:extLst>
      <p:ext uri="{BB962C8B-B14F-4D97-AF65-F5344CB8AC3E}">
        <p14:creationId xmlns:p14="http://schemas.microsoft.com/office/powerpoint/2010/main" val="1077716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A7C050D-2EFA-49E8-A993-F3AD48FD7D0D}"/>
              </a:ext>
            </a:extLst>
          </p:cNvPr>
          <p:cNvSpPr/>
          <p:nvPr/>
        </p:nvSpPr>
        <p:spPr>
          <a:xfrm>
            <a:off x="1141412" y="2156580"/>
            <a:ext cx="10360501" cy="2131344"/>
          </a:xfrm>
          <a:prstGeom prst="rect">
            <a:avLst/>
          </a:prstGeom>
          <a:noFill/>
          <a:ln w="38100"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sz="2800" dirty="0"/>
          </a:p>
        </p:txBody>
      </p:sp>
      <p:pic>
        <p:nvPicPr>
          <p:cNvPr id="4" name="Content Placeholder 3" descr="Pencil">
            <a:extLst>
              <a:ext uri="{FF2B5EF4-FFF2-40B4-BE49-F238E27FC236}">
                <a16:creationId xmlns:a16="http://schemas.microsoft.com/office/drawing/2014/main" id="{E54F99B4-D905-4A83-AD12-C384850E7C09}"/>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1812" y="309313"/>
            <a:ext cx="914400" cy="914400"/>
          </a:xfrm>
        </p:spPr>
      </p:pic>
      <p:sp>
        <p:nvSpPr>
          <p:cNvPr id="6" name="Title 1">
            <a:extLst>
              <a:ext uri="{FF2B5EF4-FFF2-40B4-BE49-F238E27FC236}">
                <a16:creationId xmlns:a16="http://schemas.microsoft.com/office/drawing/2014/main" id="{654E4573-848D-43E1-AF0C-CE53B658FACC}"/>
              </a:ext>
            </a:extLst>
          </p:cNvPr>
          <p:cNvSpPr txBox="1">
            <a:spLocks/>
          </p:cNvSpPr>
          <p:nvPr/>
        </p:nvSpPr>
        <p:spPr>
          <a:xfrm>
            <a:off x="1751012" y="154532"/>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Boolean Query Generation</a:t>
            </a:r>
            <a:br>
              <a:rPr lang="en-US" dirty="0"/>
            </a:br>
            <a:r>
              <a:rPr lang="en-US" sz="1600" dirty="0"/>
              <a:t> Query Generation for Recommendation.</a:t>
            </a:r>
            <a:endParaRPr lang="en-US" dirty="0"/>
          </a:p>
        </p:txBody>
      </p:sp>
      <p:pic>
        <p:nvPicPr>
          <p:cNvPr id="11" name="Graphic 10" descr="Employee Badge">
            <a:extLst>
              <a:ext uri="{FF2B5EF4-FFF2-40B4-BE49-F238E27FC236}">
                <a16:creationId xmlns:a16="http://schemas.microsoft.com/office/drawing/2014/main" id="{CC592856-F110-49AD-BA84-806D1BA5C8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2812" y="464095"/>
            <a:ext cx="914400" cy="914400"/>
          </a:xfrm>
          <a:prstGeom prst="rect">
            <a:avLst/>
          </a:prstGeom>
        </p:spPr>
      </p:pic>
      <p:sp>
        <p:nvSpPr>
          <p:cNvPr id="13" name="Rectangle 12">
            <a:extLst>
              <a:ext uri="{FF2B5EF4-FFF2-40B4-BE49-F238E27FC236}">
                <a16:creationId xmlns:a16="http://schemas.microsoft.com/office/drawing/2014/main" id="{A2E50960-107C-47B3-A706-819E3E86858A}"/>
              </a:ext>
            </a:extLst>
          </p:cNvPr>
          <p:cNvSpPr/>
          <p:nvPr/>
        </p:nvSpPr>
        <p:spPr>
          <a:xfrm>
            <a:off x="873902" y="5469815"/>
            <a:ext cx="10934700" cy="1015663"/>
          </a:xfrm>
          <a:prstGeom prst="rect">
            <a:avLst/>
          </a:prstGeom>
          <a:ln w="28575">
            <a:solidFill>
              <a:schemeClr val="accent1">
                <a:lumMod val="60000"/>
                <a:lumOff val="40000"/>
              </a:schemeClr>
            </a:solidFill>
            <a:prstDash val="dash"/>
          </a:ln>
        </p:spPr>
        <p:txBody>
          <a:bodyPr wrap="square">
            <a:spAutoFit/>
          </a:bodyPr>
          <a:lstStyle/>
          <a:p>
            <a:endParaRPr lang="en-US" sz="2000" dirty="0">
              <a:latin typeface="Consolas" panose="020B0609020204030204" pitchFamily="49" charset="0"/>
            </a:endParaRPr>
          </a:p>
          <a:p>
            <a:r>
              <a:rPr lang="en-US" sz="2000" dirty="0">
                <a:latin typeface="Consolas" panose="020B0609020204030204" pitchFamily="49" charset="0"/>
              </a:rPr>
              <a:t>+</a:t>
            </a:r>
            <a:r>
              <a:rPr lang="en-US" sz="2000" dirty="0" err="1">
                <a:latin typeface="Consolas" panose="020B0609020204030204" pitchFamily="49" charset="0"/>
              </a:rPr>
              <a:t>cat:Thai</a:t>
            </a:r>
            <a:r>
              <a:rPr lang="en-US" sz="2000" dirty="0">
                <a:latin typeface="Consolas" panose="020B0609020204030204" pitchFamily="49" charset="0"/>
              </a:rPr>
              <a:t> +</a:t>
            </a:r>
            <a:r>
              <a:rPr lang="en-US" sz="2000" dirty="0" err="1">
                <a:latin typeface="Consolas" panose="020B0609020204030204" pitchFamily="49" charset="0"/>
              </a:rPr>
              <a:t>prange</a:t>
            </a:r>
            <a:r>
              <a:rPr lang="en-US" sz="2000" dirty="0">
                <a:latin typeface="Consolas" panose="020B0609020204030204" pitchFamily="49" charset="0"/>
              </a:rPr>
              <a:t>:[2.0 TO 3.0] +stars:[5.0 TO 5.0] +stars:[4.5 TO 4.5] </a:t>
            </a:r>
          </a:p>
          <a:p>
            <a:r>
              <a:rPr lang="en-US" sz="2000" dirty="0">
                <a:latin typeface="Consolas" panose="020B0609020204030204" pitchFamily="49" charset="0"/>
              </a:rPr>
              <a:t>+stars:[4.0 TO 4.0] -bid:ueoRWPGrSoZizl1ngBghqg -bid:2uRM8Et0uJVl8u1jSnmuKw</a:t>
            </a:r>
          </a:p>
        </p:txBody>
      </p:sp>
      <p:sp>
        <p:nvSpPr>
          <p:cNvPr id="14" name="Rectangle 13">
            <a:extLst>
              <a:ext uri="{FF2B5EF4-FFF2-40B4-BE49-F238E27FC236}">
                <a16:creationId xmlns:a16="http://schemas.microsoft.com/office/drawing/2014/main" id="{B65CE3A6-AC9F-4980-BA90-34ED1C7F2266}"/>
              </a:ext>
            </a:extLst>
          </p:cNvPr>
          <p:cNvSpPr/>
          <p:nvPr/>
        </p:nvSpPr>
        <p:spPr>
          <a:xfrm>
            <a:off x="1196146" y="2286000"/>
            <a:ext cx="11811000" cy="1938992"/>
          </a:xfrm>
          <a:prstGeom prst="rect">
            <a:avLst/>
          </a:prstGeom>
        </p:spPr>
        <p:txBody>
          <a:bodyPr wrap="square">
            <a:spAutoFit/>
          </a:bodyPr>
          <a:lstStyle/>
          <a:p>
            <a:r>
              <a:rPr lang="en-US" dirty="0">
                <a:latin typeface="Consolas" panose="020B0609020204030204" pitchFamily="49" charset="0"/>
              </a:rPr>
              <a:t>User ID : </a:t>
            </a:r>
            <a:r>
              <a:rPr lang="en-US" dirty="0"/>
              <a:t>DKPqjzE-I6a0vsvYI7GDrQ</a:t>
            </a:r>
            <a:endParaRPr lang="en-US" dirty="0">
              <a:latin typeface="Consolas" panose="020B0609020204030204" pitchFamily="49" charset="0"/>
            </a:endParaRPr>
          </a:p>
          <a:p>
            <a:r>
              <a:rPr lang="en-US" dirty="0">
                <a:latin typeface="Consolas" panose="020B0609020204030204" pitchFamily="49" charset="0"/>
              </a:rPr>
              <a:t>Category :Thai</a:t>
            </a:r>
          </a:p>
          <a:p>
            <a:r>
              <a:rPr lang="en-US" dirty="0">
                <a:latin typeface="Consolas" panose="020B0609020204030204" pitchFamily="49" charset="0"/>
              </a:rPr>
              <a:t>Business ID:[ueoRWPGrSoZizl1ngBghqg, 2uRM8Et0uJVl8u1jSnmuKw]</a:t>
            </a:r>
          </a:p>
          <a:p>
            <a:r>
              <a:rPr lang="en-US" dirty="0">
                <a:latin typeface="Consolas" panose="020B0609020204030204" pitchFamily="49" charset="0"/>
              </a:rPr>
              <a:t>Count :2</a:t>
            </a:r>
          </a:p>
          <a:p>
            <a:r>
              <a:rPr lang="en-US" dirty="0">
                <a:latin typeface="Consolas" panose="020B0609020204030204" pitchFamily="49" charset="0"/>
              </a:rPr>
              <a:t>Range :2</a:t>
            </a:r>
            <a:endParaRPr lang="en-US" dirty="0"/>
          </a:p>
        </p:txBody>
      </p:sp>
      <p:pic>
        <p:nvPicPr>
          <p:cNvPr id="16" name="Graphic 15" descr="Employee Badge">
            <a:extLst>
              <a:ext uri="{FF2B5EF4-FFF2-40B4-BE49-F238E27FC236}">
                <a16:creationId xmlns:a16="http://schemas.microsoft.com/office/drawing/2014/main" id="{5B9B5A6F-53A8-4188-8568-30A2BF65B9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42613" y="3480858"/>
            <a:ext cx="707886" cy="707886"/>
          </a:xfrm>
          <a:prstGeom prst="rect">
            <a:avLst/>
          </a:prstGeom>
        </p:spPr>
      </p:pic>
      <p:sp>
        <p:nvSpPr>
          <p:cNvPr id="17" name="TextBox 16">
            <a:extLst>
              <a:ext uri="{FF2B5EF4-FFF2-40B4-BE49-F238E27FC236}">
                <a16:creationId xmlns:a16="http://schemas.microsoft.com/office/drawing/2014/main" id="{96489B64-10B1-45AB-876C-FD7B2AE94D2E}"/>
              </a:ext>
            </a:extLst>
          </p:cNvPr>
          <p:cNvSpPr txBox="1"/>
          <p:nvPr/>
        </p:nvSpPr>
        <p:spPr>
          <a:xfrm>
            <a:off x="531812" y="5191780"/>
            <a:ext cx="4952190" cy="523220"/>
          </a:xfrm>
          <a:prstGeom prst="rect">
            <a:avLst/>
          </a:prstGeom>
          <a:solidFill>
            <a:schemeClr val="accent1"/>
          </a:solidFill>
        </p:spPr>
        <p:txBody>
          <a:bodyPr wrap="square" rtlCol="0">
            <a:spAutoFit/>
          </a:bodyPr>
          <a:lstStyle/>
          <a:p>
            <a:r>
              <a:rPr lang="en-US" sz="2800" dirty="0"/>
              <a:t>Sample Query Outline</a:t>
            </a:r>
          </a:p>
        </p:txBody>
      </p:sp>
      <p:sp>
        <p:nvSpPr>
          <p:cNvPr id="18" name="TextBox 17">
            <a:extLst>
              <a:ext uri="{FF2B5EF4-FFF2-40B4-BE49-F238E27FC236}">
                <a16:creationId xmlns:a16="http://schemas.microsoft.com/office/drawing/2014/main" id="{6954FFB3-F887-4B58-AB25-88871AAE23BE}"/>
              </a:ext>
            </a:extLst>
          </p:cNvPr>
          <p:cNvSpPr txBox="1"/>
          <p:nvPr/>
        </p:nvSpPr>
        <p:spPr>
          <a:xfrm>
            <a:off x="904598" y="1676400"/>
            <a:ext cx="4351614" cy="523220"/>
          </a:xfrm>
          <a:prstGeom prst="rect">
            <a:avLst/>
          </a:prstGeom>
          <a:solidFill>
            <a:schemeClr val="accent1"/>
          </a:solidFill>
        </p:spPr>
        <p:txBody>
          <a:bodyPr wrap="square" rtlCol="0">
            <a:spAutoFit/>
          </a:bodyPr>
          <a:lstStyle/>
          <a:p>
            <a:r>
              <a:rPr lang="en-US" sz="2800" dirty="0"/>
              <a:t>User Profile</a:t>
            </a: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http://schemas.microsoft.com/office/2006/documentManagement/types"/>
    <ds:schemaRef ds:uri="http://purl.org/dc/elements/1.1/"/>
    <ds:schemaRef ds:uri="http://www.w3.org/XML/1998/namespace"/>
    <ds:schemaRef ds:uri="http://schemas.microsoft.com/office/infopath/2007/PartnerControls"/>
    <ds:schemaRef ds:uri="http://purl.org/dc/terms/"/>
    <ds:schemaRef ds:uri="http://schemas.microsoft.com/office/2006/metadata/properties"/>
    <ds:schemaRef ds:uri="http://schemas.openxmlformats.org/package/2006/metadata/core-properties"/>
    <ds:schemaRef ds:uri="4873beb7-5857-4685-be1f-d57550cc96cc"/>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5053</TotalTime>
  <Words>1566</Words>
  <Application>Microsoft Office PowerPoint</Application>
  <PresentationFormat>Custom</PresentationFormat>
  <Paragraphs>299</Paragraphs>
  <Slides>42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Consolas</vt:lpstr>
      <vt:lpstr>Wingdings</vt:lpstr>
      <vt:lpstr>Tech 16x9</vt:lpstr>
      <vt:lpstr>Yelp Dataset Challenge</vt:lpstr>
      <vt:lpstr>TASK 1 : Content Based Filtering</vt:lpstr>
      <vt:lpstr>Toolkits and APIs</vt:lpstr>
      <vt:lpstr>PowerPoint Presentation</vt:lpstr>
      <vt:lpstr>PowerPoint Presentation</vt:lpstr>
      <vt:lpstr>Data Preparation Building User Profile Data</vt:lpstr>
      <vt:lpstr>Index Preparation Index Preparation for Lucene</vt:lpstr>
      <vt:lpstr>PowerPoint Presentation</vt:lpstr>
      <vt:lpstr>PowerPoint Presentation</vt:lpstr>
      <vt:lpstr>PowerPoint Presentation</vt:lpstr>
      <vt:lpstr>Evaluation Metrics Mean Average Precision.</vt:lpstr>
      <vt:lpstr>PowerPoint Presentation</vt:lpstr>
      <vt:lpstr>PowerPoint Presentation</vt:lpstr>
      <vt:lpstr>PowerPoint Presentation</vt:lpstr>
      <vt:lpstr>PowerPoint Presentation</vt:lpstr>
      <vt:lpstr>Task 1 Approach 1 – ROC Curve and MAP  </vt:lpstr>
      <vt:lpstr>Task 1 Approach 2 – User based collaborative filtering– ROC Curve and MAP </vt:lpstr>
      <vt:lpstr>PowerPoint Presentation</vt:lpstr>
      <vt:lpstr>PowerPoint Presentation</vt:lpstr>
      <vt:lpstr>TASK 2 : Predicting most famous dishes in a restaurant</vt:lpstr>
      <vt:lpstr>Why is this Important ?</vt:lpstr>
      <vt:lpstr>Flow Chart</vt:lpstr>
      <vt:lpstr>PowerPoint Presentation</vt:lpstr>
      <vt:lpstr>Index Generation</vt:lpstr>
      <vt:lpstr>Query Generation Query Generation for Recommendation.</vt:lpstr>
      <vt:lpstr>Predicting the best Mexican dish</vt:lpstr>
      <vt:lpstr>Search Approach</vt:lpstr>
      <vt:lpstr>Ranking the data</vt:lpstr>
      <vt:lpstr>Evaluation of this approach</vt:lpstr>
      <vt:lpstr>Evaluation Technique</vt:lpstr>
      <vt:lpstr>Ground Truth Generation</vt:lpstr>
      <vt:lpstr>Word cloud</vt:lpstr>
      <vt:lpstr>Comparision for Partial Match and Exact Match </vt:lpstr>
      <vt:lpstr>EVALUATION APPROACH </vt:lpstr>
      <vt:lpstr>PowerPoint Presentation</vt:lpstr>
      <vt:lpstr>ACCURACY </vt:lpstr>
      <vt:lpstr>ACCURACY </vt:lpstr>
      <vt:lpstr>ACCURACY</vt:lpstr>
      <vt:lpstr>Challenges: </vt:lpstr>
      <vt:lpstr>Future Scope</vt:lpstr>
      <vt:lpstr> Work Distribution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Dataset Challenge</dc:title>
  <dc:creator>Nekkalapudi, Arun</dc:creator>
  <cp:lastModifiedBy>arun nekkalapudi</cp:lastModifiedBy>
  <cp:revision>7</cp:revision>
  <dcterms:created xsi:type="dcterms:W3CDTF">2017-12-03T07:19:55Z</dcterms:created>
  <dcterms:modified xsi:type="dcterms:W3CDTF">2017-12-13T04:55:43Z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