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7" r:id="rId32"/>
    <p:sldId id="288" r:id="rId33"/>
    <p:sldId id="289" r:id="rId34"/>
    <p:sldId id="290" r:id="rId35"/>
    <p:sldId id="291" r:id="rId36"/>
  </p:sldIdLst>
  <p:sldSz cx="12192000" cy="6858000"/>
  <p:notesSz cx="6858000" cy="9144000"/>
  <p:embeddedFontLst>
    <p:embeddedFont>
      <p:font typeface="Corbel" panose="020B0503020204020204" pitchFamily="34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0"/>
  </p:normalViewPr>
  <p:slideViewPr>
    <p:cSldViewPr snapToGrid="0">
      <p:cViewPr>
        <p:scale>
          <a:sx n="125" d="100"/>
          <a:sy n="125" d="100"/>
        </p:scale>
        <p:origin x="144" y="-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20" Type="http://schemas.openxmlformats.org/officeDocument/2006/relationships/slide" Target="slides/slide19.xml"/><Relationship Id="rId41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d1705d02ab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d1705d02ab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d1705d02ab_1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d1705d02ab_1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d1705d02ab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d1705d02ab_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d1705d02ab_1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d1705d02ab_1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3c59dced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3c59dced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d3c59dced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d3c59dced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d3c59dcede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d3c59dcede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d3c59dcede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d3c59dcede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d3c59dcede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d3c59dcede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d3c59dcede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d3c59dcede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d3c59dcede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d3c59dcede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d3c59dcede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d3c59dcede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d7590a805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d7590a805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d7590a805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d7590a805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d7590a8051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d7590a8051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d7590a80a1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d7590a80a1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d7590a80a1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d7590a80a1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d7590a80a1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d7590a80a1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d7590a80a1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d7590a80a1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d7590a80a1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d7590a80a1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d7590a80a1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d7590a80a1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d7590a80a1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d7590a80a1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d7590a80a1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d7590a80a1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d7590a80a1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d7590a80a1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d7590a80a1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d7590a80a1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d747f8bca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d747f8bca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d1705d02ab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d1705d02ab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d1705d02a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d1705d02a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d1705d02ab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d1705d02ab_1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900"/>
              <a:buFont typeface="Corbel"/>
              <a:buNone/>
              <a:defRPr sz="59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200"/>
              <a:buNone/>
              <a:defRPr sz="2200" cap="none">
                <a:solidFill>
                  <a:srgbClr val="D7F0F6"/>
                </a:solidFill>
              </a:defRPr>
            </a:lvl1pPr>
            <a:lvl2pPr lvl="1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4966548" y="-233172"/>
            <a:ext cx="5120640" cy="73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-685800" y="2057400"/>
            <a:ext cx="4953000" cy="28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4965192" y="-228600"/>
            <a:ext cx="5120640" cy="73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5900"/>
              <a:buFont typeface="Corbel"/>
              <a:buNone/>
              <a:defRPr sz="5900" b="0">
                <a:solidFill>
                  <a:srgbClr val="59595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200"/>
              <a:buNone/>
              <a:defRPr sz="2200" cap="none">
                <a:solidFill>
                  <a:srgbClr val="595959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3867912" y="868680"/>
            <a:ext cx="3474720" cy="512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7818120" y="868680"/>
            <a:ext cx="3474720" cy="512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>
                <a:solidFill>
                  <a:srgbClr val="595959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3867912" y="1930936"/>
            <a:ext cx="347472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3"/>
          </p:nvPr>
        </p:nvSpPr>
        <p:spPr>
          <a:xfrm>
            <a:off x="7818463" y="1023586"/>
            <a:ext cx="3474720" cy="813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>
                <a:solidFill>
                  <a:srgbClr val="595959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4"/>
          </p:nvPr>
        </p:nvSpPr>
        <p:spPr>
          <a:xfrm>
            <a:off x="7818463" y="1930936"/>
            <a:ext cx="347472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rbel"/>
              <a:buNone/>
              <a:defRPr sz="32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867912" y="868680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256032" y="3494176"/>
            <a:ext cx="2834640" cy="2321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rbel"/>
              <a:buNone/>
              <a:defRPr sz="32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3570644" y="767419"/>
            <a:ext cx="8115230" cy="5330952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  <a:defRPr sz="32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256032" y="3493008"/>
            <a:ext cx="2834640" cy="2322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499101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  <a:defRPr sz="36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" name="Google Shape;8;p1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●"/>
              <a:defRPr sz="16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9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U.S. Accidents 	</a:t>
            </a:r>
            <a:br>
              <a:rPr lang="en-US">
                <a:latin typeface="Arial"/>
                <a:ea typeface="Arial"/>
                <a:cs typeface="Arial"/>
                <a:sym typeface="Arial"/>
              </a:rPr>
            </a:br>
            <a:r>
              <a:rPr lang="en-US" sz="3200">
                <a:latin typeface="Arial"/>
                <a:ea typeface="Arial"/>
                <a:cs typeface="Arial"/>
                <a:sym typeface="Arial"/>
              </a:rPr>
              <a:t>A Countrywide Traffic Accident Dataset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Joshua Yu, Anirudh Putrevu, Junda Zhang, Stephen Lee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500" cy="4601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j-lt"/>
              </a:rPr>
              <a:t>Data after </a:t>
            </a:r>
            <a:r>
              <a:rPr lang="en-US" dirty="0">
                <a:solidFill>
                  <a:schemeClr val="lt1"/>
                </a:solidFill>
                <a:latin typeface="+mj-lt"/>
              </a:rPr>
              <a:t>Manipulation</a:t>
            </a:r>
            <a:endParaRPr dirty="0">
              <a:latin typeface="+mj-lt"/>
            </a:endParaRPr>
          </a:p>
        </p:txBody>
      </p:sp>
      <p:pic>
        <p:nvPicPr>
          <p:cNvPr id="152" name="Google Shape;15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94050"/>
            <a:ext cx="12192001" cy="100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500" cy="4601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j-lt"/>
              </a:rPr>
              <a:t>Zip Code level Chart</a:t>
            </a:r>
            <a:endParaRPr dirty="0">
              <a:latin typeface="+mj-lt"/>
            </a:endParaRPr>
          </a:p>
        </p:txBody>
      </p:sp>
      <p:sp>
        <p:nvSpPr>
          <p:cNvPr id="158" name="Google Shape;158;p23"/>
          <p:cNvSpPr txBox="1">
            <a:spLocks noGrp="1"/>
          </p:cNvSpPr>
          <p:nvPr>
            <p:ph type="body" idx="1"/>
          </p:nvPr>
        </p:nvSpPr>
        <p:spPr>
          <a:xfrm>
            <a:off x="3869268" y="864108"/>
            <a:ext cx="7315200" cy="5120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9" name="Google Shape;15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5500" y="613949"/>
            <a:ext cx="7662750" cy="537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500" cy="4601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j-lt"/>
              </a:rPr>
              <a:t>Random Forest</a:t>
            </a:r>
            <a:endParaRPr dirty="0">
              <a:latin typeface="+mj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+mj-lt"/>
              </a:rPr>
              <a:t>(Selecting 6 best predictors)</a:t>
            </a:r>
            <a:endParaRPr sz="2000" dirty="0">
              <a:latin typeface="+mj-lt"/>
            </a:endParaRPr>
          </a:p>
        </p:txBody>
      </p:sp>
      <p:sp>
        <p:nvSpPr>
          <p:cNvPr id="165" name="Google Shape;165;p24"/>
          <p:cNvSpPr txBox="1">
            <a:spLocks noGrp="1"/>
          </p:cNvSpPr>
          <p:nvPr>
            <p:ph type="body" idx="1"/>
          </p:nvPr>
        </p:nvSpPr>
        <p:spPr>
          <a:xfrm>
            <a:off x="3869268" y="864108"/>
            <a:ext cx="7315200" cy="5120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6" name="Google Shape;16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8074" y="645775"/>
            <a:ext cx="7943399" cy="5566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9073" y="795833"/>
            <a:ext cx="10350452" cy="55956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500" cy="4601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j-lt"/>
              </a:rPr>
              <a:t>Test Models</a:t>
            </a:r>
            <a:endParaRPr dirty="0">
              <a:latin typeface="+mj-lt"/>
            </a:endParaRPr>
          </a:p>
        </p:txBody>
      </p:sp>
      <p:sp>
        <p:nvSpPr>
          <p:cNvPr id="179" name="Google Shape;179;p26"/>
          <p:cNvSpPr txBox="1">
            <a:spLocks noGrp="1"/>
          </p:cNvSpPr>
          <p:nvPr>
            <p:ph type="body" idx="1"/>
          </p:nvPr>
        </p:nvSpPr>
        <p:spPr>
          <a:xfrm>
            <a:off x="3721275" y="2354125"/>
            <a:ext cx="7315200" cy="1731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85000" lnSpcReduction="20000"/>
          </a:bodyPr>
          <a:lstStyle/>
          <a:p>
            <a:pPr marL="457200" lvl="0" indent="-325755" algn="l" rtl="0">
              <a:spcBef>
                <a:spcPts val="1200"/>
              </a:spcBef>
              <a:spcAft>
                <a:spcPts val="0"/>
              </a:spcAft>
              <a:buSzPct val="90000"/>
              <a:buChar char="●"/>
            </a:pPr>
            <a:r>
              <a:rPr lang="en-US" sz="1600" dirty="0" err="1">
                <a:latin typeface="+mj-lt"/>
              </a:rPr>
              <a:t>multinom</a:t>
            </a:r>
            <a:r>
              <a:rPr lang="en-US" sz="1600" dirty="0">
                <a:latin typeface="+mj-lt"/>
              </a:rPr>
              <a:t>(Severity~ Pressure.in. + </a:t>
            </a:r>
            <a:r>
              <a:rPr lang="en-US" sz="1600" dirty="0" err="1">
                <a:latin typeface="+mj-lt"/>
              </a:rPr>
              <a:t>Wind_Chill.F</a:t>
            </a:r>
            <a:r>
              <a:rPr lang="en-US" sz="1600" dirty="0">
                <a:latin typeface="+mj-lt"/>
              </a:rPr>
              <a:t>. + Side + Humidity... + </a:t>
            </a:r>
            <a:r>
              <a:rPr lang="en-US" sz="1600" dirty="0" err="1">
                <a:latin typeface="+mj-lt"/>
              </a:rPr>
              <a:t>Temperature.F</a:t>
            </a:r>
            <a:r>
              <a:rPr lang="en-US" sz="1600" dirty="0">
                <a:latin typeface="+mj-lt"/>
              </a:rPr>
              <a:t>. + </a:t>
            </a:r>
            <a:r>
              <a:rPr lang="en-US" sz="1600" dirty="0" err="1">
                <a:latin typeface="+mj-lt"/>
              </a:rPr>
              <a:t>Wind_Speed.mph</a:t>
            </a:r>
            <a:r>
              <a:rPr lang="en-US" sz="1600" dirty="0">
                <a:latin typeface="+mj-lt"/>
              </a:rPr>
              <a:t>. + </a:t>
            </a:r>
            <a:r>
              <a:rPr lang="en-US" sz="1600" dirty="0" err="1">
                <a:latin typeface="+mj-lt"/>
              </a:rPr>
              <a:t>Time.Interval</a:t>
            </a:r>
            <a:r>
              <a:rPr lang="en-US" sz="1600" dirty="0">
                <a:latin typeface="+mj-lt"/>
              </a:rPr>
              <a:t> + </a:t>
            </a:r>
            <a:r>
              <a:rPr lang="en-US" sz="1600" dirty="0" err="1">
                <a:latin typeface="+mj-lt"/>
              </a:rPr>
              <a:t>Timezone</a:t>
            </a:r>
            <a:r>
              <a:rPr lang="en-US" sz="1600" dirty="0">
                <a:latin typeface="+mj-lt"/>
              </a:rPr>
              <a:t> + </a:t>
            </a:r>
            <a:r>
              <a:rPr lang="en-US" sz="1600" dirty="0" err="1">
                <a:latin typeface="+mj-lt"/>
              </a:rPr>
              <a:t>Zipcode</a:t>
            </a:r>
            <a:r>
              <a:rPr lang="en-US" sz="1600" dirty="0">
                <a:latin typeface="+mj-lt"/>
              </a:rPr>
              <a:t> + </a:t>
            </a:r>
            <a:r>
              <a:rPr lang="en-US" sz="1600" dirty="0" err="1">
                <a:latin typeface="+mj-lt"/>
              </a:rPr>
              <a:t>Visibility.mi</a:t>
            </a:r>
            <a:r>
              <a:rPr lang="en-US" sz="1600" dirty="0">
                <a:latin typeface="+mj-lt"/>
              </a:rPr>
              <a:t>., </a:t>
            </a:r>
            <a:r>
              <a:rPr lang="en-US" sz="1600" dirty="0" err="1">
                <a:latin typeface="+mj-lt"/>
              </a:rPr>
              <a:t>US_Accidents</a:t>
            </a:r>
            <a:r>
              <a:rPr lang="en-US" sz="1600" dirty="0">
                <a:latin typeface="+mj-lt"/>
              </a:rPr>
              <a:t>)</a:t>
            </a:r>
            <a:endParaRPr sz="1600" dirty="0">
              <a:latin typeface="+mj-l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 dirty="0">
              <a:latin typeface="+mj-lt"/>
            </a:endParaRPr>
          </a:p>
          <a:p>
            <a:pPr marL="457200" lvl="0" indent="-325755" algn="l" rtl="0">
              <a:spcBef>
                <a:spcPts val="1200"/>
              </a:spcBef>
              <a:spcAft>
                <a:spcPts val="0"/>
              </a:spcAft>
              <a:buSzPct val="90000"/>
              <a:buChar char="●"/>
            </a:pPr>
            <a:r>
              <a:rPr lang="en-US" sz="1600" dirty="0" err="1">
                <a:latin typeface="+mj-lt"/>
              </a:rPr>
              <a:t>polr</a:t>
            </a:r>
            <a:r>
              <a:rPr lang="en-US" sz="1600" dirty="0">
                <a:latin typeface="+mj-lt"/>
              </a:rPr>
              <a:t>(Severity ~  Pressure.in. + </a:t>
            </a:r>
            <a:r>
              <a:rPr lang="en-US" sz="1600" dirty="0" err="1">
                <a:latin typeface="+mj-lt"/>
              </a:rPr>
              <a:t>Wind_Chill.F</a:t>
            </a:r>
            <a:r>
              <a:rPr lang="en-US" sz="1600" dirty="0">
                <a:latin typeface="+mj-lt"/>
              </a:rPr>
              <a:t>. + Side + Humidity... + </a:t>
            </a:r>
            <a:r>
              <a:rPr lang="en-US" sz="1600" dirty="0" err="1">
                <a:latin typeface="+mj-lt"/>
              </a:rPr>
              <a:t>Temperature.F</a:t>
            </a:r>
            <a:r>
              <a:rPr lang="en-US" sz="1600" dirty="0">
                <a:latin typeface="+mj-lt"/>
              </a:rPr>
              <a:t>. + </a:t>
            </a:r>
            <a:r>
              <a:rPr lang="en-US" sz="1600" dirty="0" err="1">
                <a:latin typeface="+mj-lt"/>
              </a:rPr>
              <a:t>Wind_Speed.mph</a:t>
            </a:r>
            <a:r>
              <a:rPr lang="en-US" sz="1600" dirty="0">
                <a:latin typeface="+mj-lt"/>
              </a:rPr>
              <a:t>. + </a:t>
            </a:r>
            <a:r>
              <a:rPr lang="en-US" sz="1600" dirty="0" err="1">
                <a:latin typeface="+mj-lt"/>
              </a:rPr>
              <a:t>Time.Interval</a:t>
            </a:r>
            <a:r>
              <a:rPr lang="en-US" sz="1600" dirty="0">
                <a:latin typeface="+mj-lt"/>
              </a:rPr>
              <a:t> + </a:t>
            </a:r>
            <a:r>
              <a:rPr lang="en-US" sz="1600" dirty="0" err="1">
                <a:latin typeface="+mj-lt"/>
              </a:rPr>
              <a:t>Timezone</a:t>
            </a:r>
            <a:r>
              <a:rPr lang="en-US" sz="1600" dirty="0">
                <a:latin typeface="+mj-lt"/>
              </a:rPr>
              <a:t> + </a:t>
            </a:r>
            <a:r>
              <a:rPr lang="en-US" sz="1600" dirty="0" err="1">
                <a:latin typeface="+mj-lt"/>
              </a:rPr>
              <a:t>Zipcode</a:t>
            </a:r>
            <a:r>
              <a:rPr lang="en-US" sz="1600" dirty="0">
                <a:latin typeface="+mj-lt"/>
              </a:rPr>
              <a:t> + </a:t>
            </a:r>
            <a:r>
              <a:rPr lang="en-US" sz="1600" dirty="0" err="1">
                <a:latin typeface="+mj-lt"/>
              </a:rPr>
              <a:t>Visibility.mi</a:t>
            </a:r>
            <a:r>
              <a:rPr lang="en-US" sz="1600" dirty="0">
                <a:latin typeface="+mj-lt"/>
              </a:rPr>
              <a:t>., Hess=TRUE)</a:t>
            </a:r>
            <a:endParaRPr sz="1600" dirty="0">
              <a:latin typeface="+mj-l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500" cy="4601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j-lt"/>
              </a:rPr>
              <a:t>Challenges &amp; Caveats</a:t>
            </a:r>
            <a:endParaRPr dirty="0">
              <a:latin typeface="+mj-lt"/>
            </a:endParaRPr>
          </a:p>
        </p:txBody>
      </p:sp>
      <p:pic>
        <p:nvPicPr>
          <p:cNvPr id="185" name="Google Shape;18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5019" y="1191025"/>
            <a:ext cx="7334250" cy="453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8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500" cy="4601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+mj-lt"/>
              </a:rPr>
              <a:t>Challenges &amp; Caveats</a:t>
            </a:r>
            <a:endParaRPr dirty="0">
              <a:latin typeface="+mj-lt"/>
            </a:endParaRPr>
          </a:p>
        </p:txBody>
      </p:sp>
      <p:pic>
        <p:nvPicPr>
          <p:cNvPr id="191" name="Google Shape;19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7394" y="1227950"/>
            <a:ext cx="7391400" cy="467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9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500" cy="4601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j-lt"/>
              </a:rPr>
              <a:t>GLM Model</a:t>
            </a:r>
            <a:endParaRPr dirty="0">
              <a:latin typeface="+mj-lt"/>
            </a:endParaRPr>
          </a:p>
        </p:txBody>
      </p:sp>
      <p:sp>
        <p:nvSpPr>
          <p:cNvPr id="197" name="Google Shape;197;p29"/>
          <p:cNvSpPr txBox="1">
            <a:spLocks noGrp="1"/>
          </p:cNvSpPr>
          <p:nvPr>
            <p:ph type="body" idx="1"/>
          </p:nvPr>
        </p:nvSpPr>
        <p:spPr>
          <a:xfrm>
            <a:off x="3869268" y="864108"/>
            <a:ext cx="7315200" cy="5120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 dirty="0">
                <a:latin typeface="+mj-lt"/>
              </a:rPr>
              <a:t>g2 &lt;- </a:t>
            </a:r>
            <a:r>
              <a:rPr lang="en-US" dirty="0" err="1">
                <a:latin typeface="+mj-lt"/>
              </a:rPr>
              <a:t>glm</a:t>
            </a:r>
            <a:r>
              <a:rPr lang="en-US" dirty="0">
                <a:latin typeface="+mj-lt"/>
              </a:rPr>
              <a:t>(Severity ~ Pressure.in. + </a:t>
            </a:r>
            <a:r>
              <a:rPr lang="en-US" dirty="0" err="1">
                <a:latin typeface="+mj-lt"/>
              </a:rPr>
              <a:t>Wind_Chill.F</a:t>
            </a:r>
            <a:r>
              <a:rPr lang="en-US" dirty="0">
                <a:latin typeface="+mj-lt"/>
              </a:rPr>
              <a:t>. + Side + Humidity... + </a:t>
            </a:r>
            <a:r>
              <a:rPr lang="en-US" dirty="0" err="1">
                <a:latin typeface="+mj-lt"/>
              </a:rPr>
              <a:t>Temperature.F</a:t>
            </a:r>
            <a:r>
              <a:rPr lang="en-US" dirty="0">
                <a:latin typeface="+mj-lt"/>
              </a:rPr>
              <a:t>. + </a:t>
            </a:r>
            <a:r>
              <a:rPr lang="en-US" dirty="0" err="1">
                <a:latin typeface="+mj-lt"/>
              </a:rPr>
              <a:t>Wind_Speed.mph</a:t>
            </a:r>
            <a:r>
              <a:rPr lang="en-US" dirty="0">
                <a:latin typeface="+mj-lt"/>
              </a:rPr>
              <a:t>. + </a:t>
            </a:r>
            <a:r>
              <a:rPr lang="en-US" dirty="0" err="1">
                <a:latin typeface="+mj-lt"/>
              </a:rPr>
              <a:t>Time.Interval</a:t>
            </a:r>
            <a:r>
              <a:rPr lang="en-US" dirty="0">
                <a:latin typeface="+mj-lt"/>
              </a:rPr>
              <a:t> + </a:t>
            </a:r>
            <a:r>
              <a:rPr lang="en-US" dirty="0" err="1">
                <a:latin typeface="+mj-lt"/>
              </a:rPr>
              <a:t>Timezone</a:t>
            </a:r>
            <a:r>
              <a:rPr lang="en-US" dirty="0">
                <a:latin typeface="+mj-lt"/>
              </a:rPr>
              <a:t> + </a:t>
            </a:r>
            <a:r>
              <a:rPr lang="en-US" dirty="0" err="1">
                <a:latin typeface="+mj-lt"/>
              </a:rPr>
              <a:t>Zipcode</a:t>
            </a:r>
            <a:r>
              <a:rPr lang="en-US" dirty="0">
                <a:latin typeface="+mj-lt"/>
              </a:rPr>
              <a:t> + </a:t>
            </a:r>
            <a:r>
              <a:rPr lang="en-US" dirty="0" err="1">
                <a:latin typeface="+mj-lt"/>
              </a:rPr>
              <a:t>Visibility.mi</a:t>
            </a:r>
            <a:r>
              <a:rPr lang="en-US" dirty="0">
                <a:latin typeface="+mj-lt"/>
              </a:rPr>
              <a:t>. ,family=binomial(link='logit'), data = </a:t>
            </a:r>
            <a:r>
              <a:rPr lang="en-US" dirty="0" err="1">
                <a:latin typeface="+mj-lt"/>
              </a:rPr>
              <a:t>US_Accidents</a:t>
            </a:r>
            <a:r>
              <a:rPr lang="en-US" dirty="0">
                <a:latin typeface="+mj-lt"/>
              </a:rPr>
              <a:t>)</a:t>
            </a:r>
            <a:endParaRPr dirty="0">
              <a:latin typeface="+mj-l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0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500" cy="4601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j-lt"/>
              </a:rPr>
              <a:t>Summary of GLM</a:t>
            </a:r>
            <a:endParaRPr dirty="0">
              <a:latin typeface="+mj-lt"/>
            </a:endParaRPr>
          </a:p>
        </p:txBody>
      </p:sp>
      <p:pic>
        <p:nvPicPr>
          <p:cNvPr id="203" name="Google Shape;20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7900" y="617475"/>
            <a:ext cx="5099050" cy="481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15269" y="5724925"/>
            <a:ext cx="7143750" cy="65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1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500" cy="4601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j-lt"/>
              </a:rPr>
              <a:t>Plots</a:t>
            </a:r>
            <a:endParaRPr dirty="0">
              <a:latin typeface="+mj-lt"/>
            </a:endParaRPr>
          </a:p>
        </p:txBody>
      </p:sp>
      <p:pic>
        <p:nvPicPr>
          <p:cNvPr id="210" name="Google Shape;21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0448" y="744475"/>
            <a:ext cx="4521526" cy="279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48600" y="3700275"/>
            <a:ext cx="4689300" cy="286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Project Overview</a:t>
            </a:r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orbel"/>
              <a:buAutoNum type="arabicPeriod"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Raw Data Explanation </a:t>
            </a:r>
            <a:endParaRPr lang="en-US" dirty="0">
              <a:ea typeface="Arial"/>
              <a:cs typeface="Arial"/>
            </a:endParaRPr>
          </a:p>
          <a:p>
            <a:pPr marL="4572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orbel"/>
              <a:buAutoNum type="arabicPeriod"/>
            </a:pPr>
            <a:endParaRPr lang="en-US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orbel"/>
              <a:buAutoNum type="arabicPeriod"/>
            </a:pPr>
            <a:endParaRPr lang="en-US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orbel"/>
              <a:buAutoNum type="arabicPeriod"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Scrubbing the Data </a:t>
            </a:r>
            <a:endParaRPr lang="en-US" dirty="0">
              <a:ea typeface="Arial"/>
              <a:cs typeface="Arial"/>
            </a:endParaRPr>
          </a:p>
          <a:p>
            <a:pPr marL="4572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orbel"/>
              <a:buAutoNum type="arabicPeriod"/>
            </a:pPr>
            <a:endParaRPr lang="en-US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orbel"/>
              <a:buAutoNum type="arabicPeriod"/>
            </a:pPr>
            <a:endParaRPr lang="en-US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orbel"/>
              <a:buAutoNum type="arabicPeriod"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Statistical Models Employed </a:t>
            </a:r>
            <a:endParaRPr lang="en-US" dirty="0">
              <a:ea typeface="Arial"/>
              <a:cs typeface="Arial"/>
            </a:endParaRPr>
          </a:p>
          <a:p>
            <a:pPr marL="4572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orbel"/>
              <a:buAutoNum type="arabicPeriod"/>
            </a:pPr>
            <a:endParaRPr lang="en-US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orbel"/>
              <a:buAutoNum type="arabicPeriod"/>
            </a:pPr>
            <a:endParaRPr lang="en-US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orbel"/>
              <a:buAutoNum type="arabicPeriod"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Discussion on Plots</a:t>
            </a:r>
            <a:endParaRPr dirty="0"/>
          </a:p>
          <a:p>
            <a:pPr marL="182880" lvl="0" indent="-55879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2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500" cy="4601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j-lt"/>
              </a:rPr>
              <a:t>Stepwise Model</a:t>
            </a:r>
            <a:endParaRPr dirty="0">
              <a:latin typeface="+mj-lt"/>
            </a:endParaRPr>
          </a:p>
        </p:txBody>
      </p:sp>
      <p:sp>
        <p:nvSpPr>
          <p:cNvPr id="217" name="Google Shape;217;p32"/>
          <p:cNvSpPr txBox="1">
            <a:spLocks noGrp="1"/>
          </p:cNvSpPr>
          <p:nvPr>
            <p:ph type="body" idx="1"/>
          </p:nvPr>
        </p:nvSpPr>
        <p:spPr>
          <a:xfrm>
            <a:off x="3829800" y="868651"/>
            <a:ext cx="7315200" cy="917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g2.step &lt;- step(g2)</a:t>
            </a:r>
            <a:endParaRPr/>
          </a:p>
        </p:txBody>
      </p:sp>
      <p:pic>
        <p:nvPicPr>
          <p:cNvPr id="218" name="Google Shape;21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6094" y="592052"/>
            <a:ext cx="4438156" cy="4342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50075" y="5214500"/>
            <a:ext cx="6194200" cy="5638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3"/>
          <p:cNvSpPr txBox="1">
            <a:spLocks noGrp="1"/>
          </p:cNvSpPr>
          <p:nvPr>
            <p:ph type="title"/>
          </p:nvPr>
        </p:nvSpPr>
        <p:spPr>
          <a:xfrm>
            <a:off x="233194" y="1128462"/>
            <a:ext cx="2947500" cy="4601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+mj-lt"/>
              </a:rPr>
              <a:t>Anova</a:t>
            </a:r>
            <a:endParaRPr dirty="0">
              <a:latin typeface="+mj-lt"/>
            </a:endParaRPr>
          </a:p>
        </p:txBody>
      </p:sp>
      <p:pic>
        <p:nvPicPr>
          <p:cNvPr id="225" name="Google Shape;22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1044" y="2357913"/>
            <a:ext cx="6124575" cy="197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4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500" cy="4601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j-lt"/>
              </a:rPr>
              <a:t>Improving on Our Original Model</a:t>
            </a:r>
            <a:endParaRPr dirty="0">
              <a:latin typeface="+mj-lt"/>
            </a:endParaRPr>
          </a:p>
        </p:txBody>
      </p:sp>
      <p:sp>
        <p:nvSpPr>
          <p:cNvPr id="231" name="Google Shape;231;p34"/>
          <p:cNvSpPr txBox="1">
            <a:spLocks noGrp="1"/>
          </p:cNvSpPr>
          <p:nvPr>
            <p:ph type="body" idx="1"/>
          </p:nvPr>
        </p:nvSpPr>
        <p:spPr>
          <a:xfrm>
            <a:off x="3869268" y="864108"/>
            <a:ext cx="7315200" cy="5120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dirty="0">
                <a:latin typeface="+mj-lt"/>
              </a:rPr>
              <a:t>Take away from prev. model g2:</a:t>
            </a:r>
            <a:endParaRPr dirty="0">
              <a:latin typeface="+mj-lt"/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-US" dirty="0">
                <a:latin typeface="+mj-lt"/>
              </a:rPr>
              <a:t>Wind chill and temperature are correlated </a:t>
            </a:r>
            <a:endParaRPr dirty="0">
              <a:latin typeface="+mj-l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dirty="0">
                <a:latin typeface="+mj-lt"/>
              </a:rPr>
              <a:t>new </a:t>
            </a:r>
            <a:r>
              <a:rPr lang="en-US" dirty="0" err="1">
                <a:latin typeface="+mj-lt"/>
              </a:rPr>
              <a:t>Zipcodelevels</a:t>
            </a:r>
            <a:r>
              <a:rPr lang="en-US" dirty="0">
                <a:latin typeface="+mj-lt"/>
              </a:rPr>
              <a:t>, </a:t>
            </a:r>
            <a:r>
              <a:rPr lang="en-US" dirty="0" err="1">
                <a:latin typeface="+mj-lt"/>
              </a:rPr>
              <a:t>timediff_min</a:t>
            </a:r>
            <a:r>
              <a:rPr lang="en-US" dirty="0">
                <a:latin typeface="+mj-lt"/>
              </a:rPr>
              <a:t>  variable introduced </a:t>
            </a:r>
            <a:endParaRPr dirty="0">
              <a:latin typeface="+mj-l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dirty="0">
                <a:latin typeface="+mj-lt"/>
              </a:rPr>
              <a:t>McFadden R^2 is pretty low =  0.09 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(measure of wellness of fit)</a:t>
            </a:r>
            <a:endParaRPr dirty="0">
              <a:latin typeface="+mj-l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dirty="0">
                <a:latin typeface="+mj-lt"/>
              </a:rPr>
              <a:t>Test out newer models </a:t>
            </a:r>
            <a:endParaRPr dirty="0">
              <a:latin typeface="+mj-lt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latin typeface="+mj-lt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dirty="0">
                <a:latin typeface="+mj-lt"/>
              </a:rPr>
              <a:t>New model analysis:</a:t>
            </a:r>
            <a:endParaRPr dirty="0">
              <a:latin typeface="+mj-lt"/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-US" dirty="0">
                <a:latin typeface="+mj-lt"/>
              </a:rPr>
              <a:t>stepwise regression and ANOVA tests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(analysis of variance- partial f tests)</a:t>
            </a:r>
            <a:endParaRPr dirty="0">
              <a:latin typeface="+mj-l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dirty="0">
                <a:latin typeface="+mj-lt"/>
              </a:rPr>
              <a:t>Cross validating the model / using p- metric for accuracy </a:t>
            </a:r>
            <a:endParaRPr dirty="0">
              <a:latin typeface="+mj-l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dirty="0">
                <a:latin typeface="+mj-lt"/>
              </a:rPr>
              <a:t>checking predictive power of model</a:t>
            </a:r>
            <a:endParaRPr dirty="0">
              <a:latin typeface="+mj-l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dirty="0">
                <a:latin typeface="+mj-lt"/>
              </a:rPr>
              <a:t>residual analysis and outlier removal </a:t>
            </a:r>
            <a:endParaRPr dirty="0">
              <a:latin typeface="+mj-l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5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500" cy="4601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latin typeface="+mj-lt"/>
              </a:rPr>
              <a:t>g5 Model Wins Out of 7 Models on ANOVA Tests </a:t>
            </a:r>
            <a:endParaRPr sz="3200" dirty="0">
              <a:latin typeface="+mj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latin typeface="+mj-lt"/>
              </a:rPr>
              <a:t>and Resists Any Stepwise Regression</a:t>
            </a:r>
            <a:endParaRPr sz="3200" dirty="0">
              <a:latin typeface="+mj-lt"/>
            </a:endParaRPr>
          </a:p>
        </p:txBody>
      </p:sp>
      <p:sp>
        <p:nvSpPr>
          <p:cNvPr id="237" name="Google Shape;237;p35"/>
          <p:cNvSpPr txBox="1">
            <a:spLocks noGrp="1"/>
          </p:cNvSpPr>
          <p:nvPr>
            <p:ph type="body" idx="1"/>
          </p:nvPr>
        </p:nvSpPr>
        <p:spPr>
          <a:xfrm>
            <a:off x="3869268" y="864108"/>
            <a:ext cx="7315200" cy="5120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dirty="0">
                <a:latin typeface="+mj-lt"/>
              </a:rPr>
              <a:t>g5 -&gt;  </a:t>
            </a:r>
            <a:r>
              <a:rPr lang="en-US" dirty="0" err="1">
                <a:latin typeface="+mj-lt"/>
              </a:rPr>
              <a:t>glm</a:t>
            </a:r>
            <a:r>
              <a:rPr lang="en-US" dirty="0">
                <a:latin typeface="+mj-lt"/>
              </a:rPr>
              <a:t>(Severity ~ </a:t>
            </a:r>
            <a:r>
              <a:rPr lang="en-US" dirty="0" err="1">
                <a:latin typeface="+mj-lt"/>
              </a:rPr>
              <a:t>Time.Interval</a:t>
            </a:r>
            <a:r>
              <a:rPr lang="en-US" dirty="0">
                <a:latin typeface="+mj-lt"/>
              </a:rPr>
              <a:t> + </a:t>
            </a:r>
            <a:r>
              <a:rPr lang="en-US" dirty="0" err="1">
                <a:latin typeface="+mj-lt"/>
              </a:rPr>
              <a:t>timediff.min</a:t>
            </a:r>
            <a:r>
              <a:rPr lang="en-US" dirty="0">
                <a:latin typeface="+mj-lt"/>
              </a:rPr>
              <a:t> +   Side*</a:t>
            </a:r>
            <a:r>
              <a:rPr lang="en-US" dirty="0" err="1">
                <a:latin typeface="+mj-lt"/>
              </a:rPr>
              <a:t>ZipcodeLevels</a:t>
            </a:r>
            <a:r>
              <a:rPr lang="en-US" dirty="0">
                <a:latin typeface="+mj-lt"/>
              </a:rPr>
              <a:t> + </a:t>
            </a:r>
            <a:r>
              <a:rPr lang="en-US" dirty="0" err="1">
                <a:latin typeface="+mj-lt"/>
              </a:rPr>
              <a:t>Visibility.mi</a:t>
            </a:r>
            <a:r>
              <a:rPr lang="en-US" dirty="0">
                <a:latin typeface="+mj-lt"/>
              </a:rPr>
              <a:t>.+ </a:t>
            </a:r>
            <a:r>
              <a:rPr lang="en-US" dirty="0" err="1">
                <a:latin typeface="+mj-lt"/>
              </a:rPr>
              <a:t>Timezone</a:t>
            </a:r>
            <a:r>
              <a:rPr lang="en-US" dirty="0">
                <a:latin typeface="+mj-lt"/>
              </a:rPr>
              <a:t> ,family=binomial(link='logit'), data = </a:t>
            </a:r>
            <a:r>
              <a:rPr lang="en-US" dirty="0" err="1">
                <a:latin typeface="+mj-lt"/>
              </a:rPr>
              <a:t>US_Accidents</a:t>
            </a:r>
            <a:r>
              <a:rPr lang="en-US" dirty="0">
                <a:latin typeface="+mj-lt"/>
              </a:rPr>
              <a:t>)</a:t>
            </a:r>
            <a:endParaRPr dirty="0">
              <a:latin typeface="+mj-l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latin typeface="+mj-l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-US" dirty="0">
                <a:latin typeface="+mj-lt"/>
              </a:rPr>
              <a:t>After fitting the model with new predictor variables we find that our new model g5 on the same degrees of freedom as g2 produces a bigger reduction in deviance. </a:t>
            </a:r>
            <a:endParaRPr dirty="0">
              <a:latin typeface="+mj-l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dirty="0">
                <a:latin typeface="+mj-lt"/>
              </a:rPr>
              <a:t>Our </a:t>
            </a:r>
            <a:r>
              <a:rPr lang="en-US" dirty="0" err="1">
                <a:latin typeface="+mj-lt"/>
              </a:rPr>
              <a:t>mcFadden</a:t>
            </a:r>
            <a:r>
              <a:rPr lang="en-US" dirty="0">
                <a:latin typeface="+mj-lt"/>
              </a:rPr>
              <a:t> r-sq increases to  ~ 0.12 from 0.09</a:t>
            </a:r>
            <a:endParaRPr dirty="0">
              <a:latin typeface="+mj-l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latin typeface="+mj-l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dirty="0">
                <a:latin typeface="+mj-lt"/>
              </a:rPr>
              <a:t>Looking at the summary now,</a:t>
            </a:r>
            <a:endParaRPr dirty="0">
              <a:latin typeface="+mj-l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6"/>
          <p:cNvSpPr txBox="1">
            <a:spLocks noGrp="1"/>
          </p:cNvSpPr>
          <p:nvPr>
            <p:ph type="title"/>
          </p:nvPr>
        </p:nvSpPr>
        <p:spPr>
          <a:xfrm>
            <a:off x="252924" y="1123825"/>
            <a:ext cx="2487300" cy="4601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j-lt"/>
              </a:rPr>
              <a:t>Summary on g5 </a:t>
            </a:r>
            <a:endParaRPr dirty="0">
              <a:latin typeface="+mj-lt"/>
            </a:endParaRPr>
          </a:p>
        </p:txBody>
      </p:sp>
      <p:sp>
        <p:nvSpPr>
          <p:cNvPr id="243" name="Google Shape;243;p36"/>
          <p:cNvSpPr txBox="1">
            <a:spLocks noGrp="1"/>
          </p:cNvSpPr>
          <p:nvPr>
            <p:ph type="body" idx="1"/>
          </p:nvPr>
        </p:nvSpPr>
        <p:spPr>
          <a:xfrm>
            <a:off x="3869275" y="5313832"/>
            <a:ext cx="7315200" cy="671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4" name="Google Shape;24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5025" y="27325"/>
            <a:ext cx="6934515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7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500" cy="4601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j-lt"/>
              </a:rPr>
              <a:t>ANOVA on g5 </a:t>
            </a:r>
            <a:endParaRPr dirty="0">
              <a:latin typeface="+mj-lt"/>
            </a:endParaRPr>
          </a:p>
        </p:txBody>
      </p:sp>
      <p:sp>
        <p:nvSpPr>
          <p:cNvPr id="250" name="Google Shape;250;p37"/>
          <p:cNvSpPr txBox="1">
            <a:spLocks noGrp="1"/>
          </p:cNvSpPr>
          <p:nvPr>
            <p:ph type="body" idx="1"/>
          </p:nvPr>
        </p:nvSpPr>
        <p:spPr>
          <a:xfrm>
            <a:off x="3869268" y="864108"/>
            <a:ext cx="7315200" cy="5120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1" name="Google Shape;25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9275" y="864100"/>
            <a:ext cx="7982250" cy="495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8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500" cy="4601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j-lt"/>
              </a:rPr>
              <a:t>CV and Accuracy Using Arbitrary p </a:t>
            </a:r>
            <a:endParaRPr dirty="0">
              <a:latin typeface="+mj-lt"/>
            </a:endParaRPr>
          </a:p>
        </p:txBody>
      </p:sp>
      <p:sp>
        <p:nvSpPr>
          <p:cNvPr id="257" name="Google Shape;257;p38"/>
          <p:cNvSpPr txBox="1">
            <a:spLocks noGrp="1"/>
          </p:cNvSpPr>
          <p:nvPr>
            <p:ph type="body" idx="1"/>
          </p:nvPr>
        </p:nvSpPr>
        <p:spPr>
          <a:xfrm>
            <a:off x="3869268" y="864108"/>
            <a:ext cx="7315200" cy="5120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 dirty="0">
                <a:latin typeface="+mj-lt"/>
              </a:rPr>
              <a:t>Using </a:t>
            </a:r>
            <a:r>
              <a:rPr lang="en-US" sz="1800" dirty="0" err="1">
                <a:latin typeface="+mj-lt"/>
              </a:rPr>
              <a:t>CVbinary</a:t>
            </a:r>
            <a:r>
              <a:rPr lang="en-US" sz="1800" dirty="0">
                <a:latin typeface="+mj-lt"/>
              </a:rPr>
              <a:t> from car library, yields us an accuracy of 0.715 </a:t>
            </a:r>
            <a:endParaRPr sz="1800" dirty="0">
              <a:latin typeface="+mj-l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 dirty="0">
                <a:latin typeface="+mj-lt"/>
              </a:rPr>
              <a:t>Predicting accuracy on train, test data manually [80:20]</a:t>
            </a:r>
            <a:endParaRPr sz="1800" dirty="0">
              <a:latin typeface="+mj-l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 dirty="0">
                <a:latin typeface="+mj-lt"/>
              </a:rPr>
              <a:t>accuracy is the same, 71.5 %</a:t>
            </a:r>
            <a:endParaRPr sz="1800" dirty="0">
              <a:latin typeface="+mj-l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 dirty="0">
                <a:latin typeface="+mj-lt"/>
              </a:rPr>
              <a:t>AUC curve value = 0.58      (slight improvement from 0.5) </a:t>
            </a:r>
            <a:endParaRPr sz="1800" dirty="0">
              <a:latin typeface="+mj-lt"/>
            </a:endParaRPr>
          </a:p>
        </p:txBody>
      </p:sp>
      <p:pic>
        <p:nvPicPr>
          <p:cNvPr id="258" name="Google Shape;25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3075" y="864100"/>
            <a:ext cx="6390576" cy="128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7350" y="4245450"/>
            <a:ext cx="3821224" cy="246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9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500" cy="4601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j-lt"/>
              </a:rPr>
              <a:t>Checking Residuals of Model</a:t>
            </a:r>
            <a:endParaRPr dirty="0">
              <a:latin typeface="+mj-lt"/>
            </a:endParaRPr>
          </a:p>
        </p:txBody>
      </p:sp>
      <p:sp>
        <p:nvSpPr>
          <p:cNvPr id="265" name="Google Shape;265;p39"/>
          <p:cNvSpPr txBox="1">
            <a:spLocks noGrp="1"/>
          </p:cNvSpPr>
          <p:nvPr>
            <p:ph type="body" idx="1"/>
          </p:nvPr>
        </p:nvSpPr>
        <p:spPr>
          <a:xfrm>
            <a:off x="3869268" y="864108"/>
            <a:ext cx="7315200" cy="5120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6" name="Google Shape;26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9275" y="75350"/>
            <a:ext cx="5840601" cy="349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69275" y="3513725"/>
            <a:ext cx="5840599" cy="323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0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500" cy="4601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j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j-lt"/>
              </a:rPr>
              <a:t>Outlier Removal and Comparison with Model Having Outliers </a:t>
            </a:r>
            <a:endParaRPr dirty="0">
              <a:latin typeface="+mj-lt"/>
            </a:endParaRPr>
          </a:p>
        </p:txBody>
      </p:sp>
      <p:sp>
        <p:nvSpPr>
          <p:cNvPr id="273" name="Google Shape;273;p40"/>
          <p:cNvSpPr txBox="1">
            <a:spLocks noGrp="1"/>
          </p:cNvSpPr>
          <p:nvPr>
            <p:ph type="body" idx="1"/>
          </p:nvPr>
        </p:nvSpPr>
        <p:spPr>
          <a:xfrm>
            <a:off x="3869275" y="864101"/>
            <a:ext cx="6514802" cy="1647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2500"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dirty="0">
                <a:latin typeface="+mj-lt"/>
              </a:rPr>
              <a:t>Looking at observations which produced outliers we see : </a:t>
            </a:r>
          </a:p>
          <a:p>
            <a:pPr marL="342900" lvl="0" algn="l" rtl="0">
              <a:spcBef>
                <a:spcPts val="1200"/>
              </a:spcBef>
              <a:spcAft>
                <a:spcPts val="0"/>
              </a:spcAft>
              <a:buFontTx/>
              <a:buChar char="-"/>
            </a:pPr>
            <a:r>
              <a:rPr lang="en-US" dirty="0" err="1">
                <a:latin typeface="+mj-lt"/>
              </a:rPr>
              <a:t>time.diffmin</a:t>
            </a:r>
            <a:r>
              <a:rPr lang="en-US" dirty="0">
                <a:latin typeface="+mj-lt"/>
              </a:rPr>
              <a:t> and visibility metrics for these 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data are &gt; p = 0.95 </a:t>
            </a:r>
            <a:endParaRPr dirty="0">
              <a:latin typeface="+mj-l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dirty="0">
                <a:latin typeface="+mj-lt"/>
              </a:rPr>
              <a:t>- Removing these outliers and comparing old model</a:t>
            </a:r>
            <a:endParaRPr dirty="0">
              <a:latin typeface="+mj-lt"/>
            </a:endParaRPr>
          </a:p>
        </p:txBody>
      </p:sp>
      <p:pic>
        <p:nvPicPr>
          <p:cNvPr id="274" name="Google Shape;27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1051" y="3115000"/>
            <a:ext cx="8563049" cy="311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1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500" cy="4601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latin typeface="+mj-lt"/>
              </a:rPr>
              <a:t>Model Coefficients Don’t Change as We Remove Outliers</a:t>
            </a:r>
            <a:endParaRPr sz="3200" dirty="0">
              <a:latin typeface="+mj-lt"/>
            </a:endParaRPr>
          </a:p>
        </p:txBody>
      </p:sp>
      <p:sp>
        <p:nvSpPr>
          <p:cNvPr id="280" name="Google Shape;280;p41"/>
          <p:cNvSpPr txBox="1">
            <a:spLocks noGrp="1"/>
          </p:cNvSpPr>
          <p:nvPr>
            <p:ph type="body" idx="1"/>
          </p:nvPr>
        </p:nvSpPr>
        <p:spPr>
          <a:xfrm>
            <a:off x="3869268" y="864108"/>
            <a:ext cx="7315200" cy="5120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1" name="Google Shape;28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9287" y="0"/>
            <a:ext cx="6627378" cy="685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Raw Data</a:t>
            </a:r>
            <a:br>
              <a:rPr lang="en-US">
                <a:latin typeface="Arial"/>
                <a:ea typeface="Arial"/>
                <a:cs typeface="Arial"/>
                <a:sym typeface="Arial"/>
              </a:rPr>
            </a:br>
            <a:r>
              <a:rPr lang="en-US" sz="2000">
                <a:latin typeface="Arial"/>
                <a:ea typeface="Arial"/>
                <a:cs typeface="Arial"/>
                <a:sym typeface="Arial"/>
              </a:rPr>
              <a:t>At a Glance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5"/>
          <p:cNvSpPr txBox="1"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18288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Source: Kaggle </a:t>
            </a:r>
            <a:endParaRPr/>
          </a:p>
          <a:p>
            <a:pPr marL="182880" lvl="0" indent="-55879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Data characteristics: </a:t>
            </a:r>
            <a:endParaRPr/>
          </a:p>
          <a:p>
            <a:pPr marL="685800" lvl="1" indent="-18288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4.2 million accident records (2/16-12/20)</a:t>
            </a:r>
            <a:endParaRPr/>
          </a:p>
          <a:p>
            <a:pPr marL="685800" lvl="1" indent="-18288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Covers 49 in the U.S. </a:t>
            </a:r>
            <a:endParaRPr/>
          </a:p>
          <a:p>
            <a:pPr marL="685800" lvl="1" indent="-18288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49 variables (e.g., logical, numeric, characters, integers)</a:t>
            </a:r>
            <a:endParaRPr/>
          </a:p>
          <a:p>
            <a:pPr marL="685800" lvl="1" indent="-18288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Examples of potential predictors: Time of accident, Street, Visibility, and Wind Speed</a:t>
            </a:r>
            <a:endParaRPr/>
          </a:p>
          <a:p>
            <a:pPr marL="685800" lvl="1" indent="-6858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Corbel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685800" lvl="1" indent="-6858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Corbel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2"/>
          <p:cNvSpPr txBox="1">
            <a:spLocks noGrp="1"/>
          </p:cNvSpPr>
          <p:nvPr>
            <p:ph type="title"/>
          </p:nvPr>
        </p:nvSpPr>
        <p:spPr>
          <a:xfrm>
            <a:off x="265494" y="1123912"/>
            <a:ext cx="2947500" cy="4601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j-lt"/>
              </a:rPr>
              <a:t>Plots for Our Model g5 Best: </a:t>
            </a:r>
            <a:endParaRPr dirty="0">
              <a:latin typeface="+mj-lt"/>
            </a:endParaRPr>
          </a:p>
        </p:txBody>
      </p:sp>
      <p:sp>
        <p:nvSpPr>
          <p:cNvPr id="287" name="Google Shape;287;p42"/>
          <p:cNvSpPr txBox="1">
            <a:spLocks noGrp="1"/>
          </p:cNvSpPr>
          <p:nvPr>
            <p:ph type="body" idx="1"/>
          </p:nvPr>
        </p:nvSpPr>
        <p:spPr>
          <a:xfrm>
            <a:off x="3869268" y="864108"/>
            <a:ext cx="7315200" cy="5120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8" name="Google Shape;28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9275" y="0"/>
            <a:ext cx="6040901" cy="336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69275" y="3255200"/>
            <a:ext cx="6040899" cy="3464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4"/>
          <p:cNvSpPr txBox="1">
            <a:spLocks noGrp="1"/>
          </p:cNvSpPr>
          <p:nvPr>
            <p:ph type="title"/>
          </p:nvPr>
        </p:nvSpPr>
        <p:spPr>
          <a:xfrm>
            <a:off x="240375" y="864110"/>
            <a:ext cx="2947500" cy="911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j-lt"/>
              </a:rPr>
              <a:t>Interpreting results </a:t>
            </a:r>
            <a:endParaRPr dirty="0">
              <a:latin typeface="+mj-lt"/>
            </a:endParaRPr>
          </a:p>
        </p:txBody>
      </p:sp>
      <p:sp>
        <p:nvSpPr>
          <p:cNvPr id="302" name="Google Shape;302;p44"/>
          <p:cNvSpPr txBox="1">
            <a:spLocks noGrp="1"/>
          </p:cNvSpPr>
          <p:nvPr>
            <p:ph type="body" idx="1"/>
          </p:nvPr>
        </p:nvSpPr>
        <p:spPr>
          <a:xfrm>
            <a:off x="75375" y="2028625"/>
            <a:ext cx="3278100" cy="3887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dirty="0">
                <a:latin typeface="+mj-lt"/>
              </a:rPr>
              <a:t>SUMMARY</a:t>
            </a:r>
            <a:endParaRPr dirty="0">
              <a:latin typeface="+mj-l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dirty="0">
                <a:latin typeface="+mj-lt"/>
              </a:rPr>
              <a:t>Most values in model are significant.</a:t>
            </a:r>
            <a:endParaRPr dirty="0">
              <a:latin typeface="+mj-l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dirty="0">
                <a:latin typeface="+mj-lt"/>
              </a:rPr>
              <a:t>Dummy variable p values  can be explained by data distribution.</a:t>
            </a:r>
            <a:endParaRPr dirty="0">
              <a:latin typeface="+mj-l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dirty="0">
                <a:latin typeface="+mj-lt"/>
              </a:rPr>
              <a:t>Values for side &amp; </a:t>
            </a:r>
            <a:r>
              <a:rPr lang="en-US" dirty="0" err="1">
                <a:latin typeface="+mj-lt"/>
              </a:rPr>
              <a:t>zipcode_levels</a:t>
            </a:r>
            <a:r>
              <a:rPr lang="en-US" dirty="0">
                <a:latin typeface="+mj-lt"/>
              </a:rPr>
              <a:t> should be read from interaction terms. </a:t>
            </a:r>
            <a:endParaRPr dirty="0">
              <a:latin typeface="+mj-lt"/>
            </a:endParaRPr>
          </a:p>
        </p:txBody>
      </p:sp>
      <p:pic>
        <p:nvPicPr>
          <p:cNvPr id="303" name="Google Shape;30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9275" y="310410"/>
            <a:ext cx="6467975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5"/>
          <p:cNvSpPr txBox="1">
            <a:spLocks noGrp="1"/>
          </p:cNvSpPr>
          <p:nvPr>
            <p:ph type="title"/>
          </p:nvPr>
        </p:nvSpPr>
        <p:spPr>
          <a:xfrm>
            <a:off x="150725" y="778752"/>
            <a:ext cx="2947500" cy="1067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j-lt"/>
              </a:rPr>
              <a:t>Interpreting Results </a:t>
            </a:r>
            <a:endParaRPr dirty="0">
              <a:latin typeface="+mj-lt"/>
            </a:endParaRPr>
          </a:p>
        </p:txBody>
      </p:sp>
      <p:sp>
        <p:nvSpPr>
          <p:cNvPr id="309" name="Google Shape;309;p45"/>
          <p:cNvSpPr txBox="1">
            <a:spLocks noGrp="1"/>
          </p:cNvSpPr>
          <p:nvPr>
            <p:ph type="body" idx="1"/>
          </p:nvPr>
        </p:nvSpPr>
        <p:spPr>
          <a:xfrm>
            <a:off x="3869275" y="125596"/>
            <a:ext cx="7315200" cy="1806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" pitchFamily="2" charset="0"/>
              </a:rPr>
              <a:t>Log odds of accident severity going from low to high, keeping all other independent variables constant, can be read from the coefficients of each predictor variable. </a:t>
            </a:r>
            <a:endParaRPr dirty="0">
              <a:latin typeface="Times" pitchFamily="2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dirty="0">
                <a:latin typeface="Times" pitchFamily="2" charset="0"/>
              </a:rPr>
              <a:t>For categorical data this is in % change between indicator variables.</a:t>
            </a:r>
            <a:endParaRPr dirty="0">
              <a:latin typeface="Times" pitchFamily="2" charset="0"/>
            </a:endParaRPr>
          </a:p>
        </p:txBody>
      </p:sp>
      <p:pic>
        <p:nvPicPr>
          <p:cNvPr id="310" name="Google Shape;31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25125"/>
            <a:ext cx="11970098" cy="471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6"/>
          <p:cNvSpPr txBox="1">
            <a:spLocks noGrp="1"/>
          </p:cNvSpPr>
          <p:nvPr>
            <p:ph type="title"/>
          </p:nvPr>
        </p:nvSpPr>
        <p:spPr>
          <a:xfrm>
            <a:off x="252925" y="788424"/>
            <a:ext cx="2947500" cy="937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j-lt"/>
              </a:rPr>
              <a:t>Interpreting Results </a:t>
            </a:r>
            <a:endParaRPr dirty="0">
              <a:latin typeface="+mj-lt"/>
            </a:endParaRPr>
          </a:p>
        </p:txBody>
      </p:sp>
      <p:sp>
        <p:nvSpPr>
          <p:cNvPr id="316" name="Google Shape;316;p46"/>
          <p:cNvSpPr txBox="1">
            <a:spLocks noGrp="1"/>
          </p:cNvSpPr>
          <p:nvPr>
            <p:ph type="body" idx="1"/>
          </p:nvPr>
        </p:nvSpPr>
        <p:spPr>
          <a:xfrm>
            <a:off x="3869275" y="864106"/>
            <a:ext cx="7315200" cy="937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dirty="0">
                <a:latin typeface="+mj-lt"/>
              </a:rPr>
              <a:t>Looking at the summary one last time:</a:t>
            </a:r>
            <a:endParaRPr dirty="0">
              <a:latin typeface="+mj-lt"/>
            </a:endParaRPr>
          </a:p>
        </p:txBody>
      </p:sp>
      <p:pic>
        <p:nvPicPr>
          <p:cNvPr id="317" name="Google Shape;31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97933"/>
            <a:ext cx="12191999" cy="5208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7"/>
          <p:cNvSpPr txBox="1">
            <a:spLocks noGrp="1"/>
          </p:cNvSpPr>
          <p:nvPr>
            <p:ph type="title"/>
          </p:nvPr>
        </p:nvSpPr>
        <p:spPr>
          <a:xfrm>
            <a:off x="252925" y="1123836"/>
            <a:ext cx="2947500" cy="559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j-lt"/>
              </a:rPr>
              <a:t>Conclusions</a:t>
            </a:r>
            <a:endParaRPr dirty="0">
              <a:latin typeface="+mj-lt"/>
            </a:endParaRPr>
          </a:p>
        </p:txBody>
      </p:sp>
      <p:sp>
        <p:nvSpPr>
          <p:cNvPr id="323" name="Google Shape;323;p47"/>
          <p:cNvSpPr txBox="1">
            <a:spLocks noGrp="1"/>
          </p:cNvSpPr>
          <p:nvPr>
            <p:ph type="body" idx="1"/>
          </p:nvPr>
        </p:nvSpPr>
        <p:spPr>
          <a:xfrm>
            <a:off x="3416450" y="864100"/>
            <a:ext cx="7767900" cy="5120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lnSpc>
                <a:spcPct val="115000"/>
              </a:lnSpc>
              <a:buAutoNum type="arabicPeriod"/>
            </a:pPr>
            <a:r>
              <a:rPr lang="en-US" dirty="0">
                <a:latin typeface="Times" pitchFamily="2" charset="0"/>
              </a:rPr>
              <a:t>Time interval -  4 , 5, 6, </a:t>
            </a:r>
            <a:r>
              <a:rPr lang="en-US" dirty="0" err="1">
                <a:latin typeface="Times" pitchFamily="2" charset="0"/>
              </a:rPr>
              <a:t>i.e</a:t>
            </a:r>
            <a:r>
              <a:rPr lang="en-US" dirty="0">
                <a:latin typeface="Times" pitchFamily="2" charset="0"/>
              </a:rPr>
              <a:t>  10am - 10 pm  have a higher chance of accidents being severe as time interval changes from level ‘0’  </a:t>
            </a:r>
            <a:r>
              <a:rPr lang="en-US" dirty="0" err="1">
                <a:latin typeface="Times" pitchFamily="2" charset="0"/>
              </a:rPr>
              <a:t>i.e</a:t>
            </a:r>
            <a:r>
              <a:rPr lang="en-US" dirty="0">
                <a:latin typeface="Times" pitchFamily="2" charset="0"/>
              </a:rPr>
              <a:t> (10pm-12am) , 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AutoNum type="arabicPeriod"/>
            </a:pPr>
            <a:r>
              <a:rPr lang="en-US" dirty="0">
                <a:latin typeface="Times" pitchFamily="2" charset="0"/>
              </a:rPr>
              <a:t>As Time-zone changes from US/Central to US/Eastern chances of severity being high increase by a 100% 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AutoNum type="arabicPeriod"/>
            </a:pPr>
            <a:r>
              <a:rPr lang="en-US" dirty="0">
                <a:latin typeface="Times" pitchFamily="2" charset="0"/>
              </a:rPr>
              <a:t>1 min increase in time spent (accident) increases severity p by 0.002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AutoNum type="arabicPeriod"/>
            </a:pPr>
            <a:r>
              <a:rPr lang="en-US" dirty="0">
                <a:latin typeface="Times" pitchFamily="2" charset="0"/>
              </a:rPr>
              <a:t>Visibility beta is 0.97, </a:t>
            </a:r>
            <a:r>
              <a:rPr lang="en-US" dirty="0" err="1">
                <a:latin typeface="Times" pitchFamily="2" charset="0"/>
              </a:rPr>
              <a:t>i.e</a:t>
            </a:r>
            <a:r>
              <a:rPr lang="en-US" dirty="0">
                <a:latin typeface="Times" pitchFamily="2" charset="0"/>
              </a:rPr>
              <a:t> as Visibility increases odds of severity (high) decrease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AutoNum type="arabicPeriod"/>
            </a:pPr>
            <a:r>
              <a:rPr lang="en-US" dirty="0" err="1">
                <a:latin typeface="Times" pitchFamily="2" charset="0"/>
              </a:rPr>
              <a:t>Zipcodelevels</a:t>
            </a:r>
            <a:r>
              <a:rPr lang="en-US" dirty="0">
                <a:latin typeface="Times" pitchFamily="2" charset="0"/>
              </a:rPr>
              <a:t> * side - high severity cases are more likely in </a:t>
            </a:r>
            <a:r>
              <a:rPr lang="en-US" dirty="0" err="1">
                <a:latin typeface="Times" pitchFamily="2" charset="0"/>
              </a:rPr>
              <a:t>zipcodelevels</a:t>
            </a:r>
            <a:r>
              <a:rPr lang="en-US" dirty="0">
                <a:latin typeface="Times" pitchFamily="2" charset="0"/>
              </a:rPr>
              <a:t> 2, 4, 5, 6 when side is right. These </a:t>
            </a:r>
            <a:r>
              <a:rPr lang="en-US" dirty="0" err="1">
                <a:latin typeface="Times" pitchFamily="2" charset="0"/>
              </a:rPr>
              <a:t>zipcode</a:t>
            </a:r>
            <a:r>
              <a:rPr lang="en-US" dirty="0">
                <a:latin typeface="Times" pitchFamily="2" charset="0"/>
              </a:rPr>
              <a:t> levels are found in regions near Maryland(east), Kentucky (S.E) , Iowa (mid-W), Nebraska(mid-W).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8"/>
          <p:cNvSpPr txBox="1">
            <a:spLocks noGrp="1"/>
          </p:cNvSpPr>
          <p:nvPr>
            <p:ph type="title"/>
          </p:nvPr>
        </p:nvSpPr>
        <p:spPr>
          <a:xfrm>
            <a:off x="578384" y="1128450"/>
            <a:ext cx="6079200" cy="4601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j-lt"/>
              </a:rPr>
              <a:t>THE END</a:t>
            </a:r>
            <a:endParaRPr dirty="0">
              <a:latin typeface="+mj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Raw Data</a:t>
            </a:r>
            <a:br>
              <a:rPr lang="en-US">
                <a:latin typeface="Arial"/>
                <a:ea typeface="Arial"/>
                <a:cs typeface="Arial"/>
                <a:sym typeface="Arial"/>
              </a:rPr>
            </a:br>
            <a:r>
              <a:rPr lang="en-US" sz="2000">
                <a:latin typeface="Arial"/>
                <a:ea typeface="Arial"/>
                <a:cs typeface="Arial"/>
                <a:sym typeface="Arial"/>
              </a:rPr>
              <a:t>What We Aimed to Extract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6"/>
          <p:cNvSpPr txBox="1"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18288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Thesis: To establish which variables had predictive power over the severity of an accident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Binary Response Variable: Low Severity/ High Severity</a:t>
            </a:r>
            <a:endParaRPr/>
          </a:p>
          <a:p>
            <a:pPr marL="685800" lvl="1" indent="-6858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Font typeface="Corbel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6"/>
          <p:cNvSpPr/>
          <p:nvPr/>
        </p:nvSpPr>
        <p:spPr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Raw Data</a:t>
            </a:r>
            <a:br>
              <a:rPr lang="en-US">
                <a:latin typeface="Arial"/>
                <a:ea typeface="Arial"/>
                <a:cs typeface="Arial"/>
                <a:sym typeface="Arial"/>
              </a:rPr>
            </a:br>
            <a:r>
              <a:rPr lang="en-US" sz="2000">
                <a:latin typeface="Arial"/>
                <a:ea typeface="Arial"/>
                <a:cs typeface="Arial"/>
                <a:sym typeface="Arial"/>
              </a:rPr>
              <a:t>Additional Findings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7"/>
          <p:cNvSpPr/>
          <p:nvPr/>
        </p:nvSpPr>
        <p:spPr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115" name="Google Shape;115;p1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153788" y="1233678"/>
            <a:ext cx="6896100" cy="438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1076" y="1559912"/>
            <a:ext cx="6106836" cy="38800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05058" y="1694577"/>
            <a:ext cx="4882080" cy="34688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500" cy="4601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j-lt"/>
              </a:rPr>
              <a:t>Raw Data</a:t>
            </a:r>
            <a:endParaRPr dirty="0">
              <a:latin typeface="+mj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+mj-lt"/>
              </a:rPr>
              <a:t>(Head 5)</a:t>
            </a:r>
            <a:r>
              <a:rPr lang="en-US" dirty="0">
                <a:latin typeface="+mj-lt"/>
              </a:rPr>
              <a:t>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127" name="Google Shape;127;p19"/>
          <p:cNvSpPr txBox="1">
            <a:spLocks noGrp="1"/>
          </p:cNvSpPr>
          <p:nvPr>
            <p:ph type="body" idx="1"/>
          </p:nvPr>
        </p:nvSpPr>
        <p:spPr>
          <a:xfrm>
            <a:off x="3869268" y="864108"/>
            <a:ext cx="7315200" cy="5120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8" name="Google Shape;12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0225" y="5195058"/>
            <a:ext cx="2667000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49075" y="1608575"/>
            <a:ext cx="8742926" cy="115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49075" y="3216225"/>
            <a:ext cx="8742925" cy="115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500" cy="4601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j-lt"/>
              </a:rPr>
              <a:t>Data Manipulation</a:t>
            </a:r>
            <a:endParaRPr dirty="0">
              <a:latin typeface="+mj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+mj-lt"/>
              </a:rPr>
              <a:t>(Selecting Columns)</a:t>
            </a:r>
            <a:endParaRPr sz="2000" dirty="0">
              <a:latin typeface="+mj-lt"/>
            </a:endParaRPr>
          </a:p>
        </p:txBody>
      </p:sp>
      <p:sp>
        <p:nvSpPr>
          <p:cNvPr id="136" name="Google Shape;136;p20"/>
          <p:cNvSpPr txBox="1">
            <a:spLocks noGrp="1"/>
          </p:cNvSpPr>
          <p:nvPr>
            <p:ph type="body" idx="1"/>
          </p:nvPr>
        </p:nvSpPr>
        <p:spPr>
          <a:xfrm>
            <a:off x="3854668" y="1123833"/>
            <a:ext cx="7315200" cy="5120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Dataset after selecting columns.</a:t>
            </a:r>
            <a:endParaRPr/>
          </a:p>
        </p:txBody>
      </p:sp>
      <p:pic>
        <p:nvPicPr>
          <p:cNvPr id="137" name="Google Shape;13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5475" y="2510125"/>
            <a:ext cx="8768549" cy="97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5475" y="3905750"/>
            <a:ext cx="8768549" cy="8270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500" cy="4601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j-lt"/>
              </a:rPr>
              <a:t>Data </a:t>
            </a:r>
            <a:r>
              <a:rPr lang="en-US" dirty="0">
                <a:solidFill>
                  <a:schemeClr val="lt1"/>
                </a:solidFill>
                <a:latin typeface="+mj-lt"/>
              </a:rPr>
              <a:t>Manipulation Coding</a:t>
            </a:r>
            <a:endParaRPr dirty="0">
              <a:solidFill>
                <a:schemeClr val="lt1"/>
              </a:solidFill>
              <a:latin typeface="+mj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lt1"/>
                </a:solidFill>
                <a:latin typeface="+mj-lt"/>
              </a:rPr>
              <a:t>(Pre-Processing)</a:t>
            </a:r>
            <a:endParaRPr sz="2000" dirty="0">
              <a:solidFill>
                <a:schemeClr val="lt1"/>
              </a:solidFill>
              <a:latin typeface="+mj-lt"/>
            </a:endParaRPr>
          </a:p>
        </p:txBody>
      </p:sp>
      <p:sp>
        <p:nvSpPr>
          <p:cNvPr id="144" name="Google Shape;144;p21"/>
          <p:cNvSpPr txBox="1">
            <a:spLocks noGrp="1"/>
          </p:cNvSpPr>
          <p:nvPr>
            <p:ph type="body" idx="1"/>
          </p:nvPr>
        </p:nvSpPr>
        <p:spPr>
          <a:xfrm>
            <a:off x="3869268" y="864108"/>
            <a:ext cx="7315200" cy="5120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5" name="Google Shape;14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3229" y="-4625"/>
            <a:ext cx="8135393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887</Words>
  <Application>Microsoft Macintosh PowerPoint</Application>
  <PresentationFormat>Widescreen</PresentationFormat>
  <Paragraphs>102</Paragraphs>
  <Slides>35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Noto Sans Symbols</vt:lpstr>
      <vt:lpstr>Times</vt:lpstr>
      <vt:lpstr>Corbel</vt:lpstr>
      <vt:lpstr>Arial</vt:lpstr>
      <vt:lpstr>Frame</vt:lpstr>
      <vt:lpstr>U.S. Accidents   A Countrywide Traffic Accident Dataset</vt:lpstr>
      <vt:lpstr>Project Overview</vt:lpstr>
      <vt:lpstr>Raw Data At a Glance</vt:lpstr>
      <vt:lpstr>Raw Data What We Aimed to Extract</vt:lpstr>
      <vt:lpstr>Raw Data Additional Findings</vt:lpstr>
      <vt:lpstr>PowerPoint Presentation</vt:lpstr>
      <vt:lpstr>Raw Data (Head 5)  </vt:lpstr>
      <vt:lpstr>Data Manipulation (Selecting Columns)</vt:lpstr>
      <vt:lpstr>Data Manipulation Coding (Pre-Processing)</vt:lpstr>
      <vt:lpstr>Data after Manipulation</vt:lpstr>
      <vt:lpstr>Zip Code level Chart</vt:lpstr>
      <vt:lpstr>Random Forest (Selecting 6 best predictors)</vt:lpstr>
      <vt:lpstr>PowerPoint Presentation</vt:lpstr>
      <vt:lpstr>Test Models</vt:lpstr>
      <vt:lpstr>Challenges &amp; Caveats</vt:lpstr>
      <vt:lpstr>Challenges &amp; Caveats</vt:lpstr>
      <vt:lpstr>GLM Model</vt:lpstr>
      <vt:lpstr>Summary of GLM</vt:lpstr>
      <vt:lpstr>Plots</vt:lpstr>
      <vt:lpstr>Stepwise Model</vt:lpstr>
      <vt:lpstr>Anova</vt:lpstr>
      <vt:lpstr>Improving on Our Original Model</vt:lpstr>
      <vt:lpstr>g5 Model Wins Out of 7 Models on ANOVA Tests  and Resists Any Stepwise Regression</vt:lpstr>
      <vt:lpstr>Summary on g5 </vt:lpstr>
      <vt:lpstr>ANOVA on g5 </vt:lpstr>
      <vt:lpstr>CV and Accuracy Using Arbitrary p </vt:lpstr>
      <vt:lpstr>Checking Residuals of Model</vt:lpstr>
      <vt:lpstr> Outlier Removal and Comparison with Model Having Outliers </vt:lpstr>
      <vt:lpstr>Model Coefficients Don’t Change as We Remove Outliers</vt:lpstr>
      <vt:lpstr>Plots for Our Model g5 Best: </vt:lpstr>
      <vt:lpstr>Interpreting results </vt:lpstr>
      <vt:lpstr>Interpreting Results </vt:lpstr>
      <vt:lpstr>Interpreting Results </vt:lpstr>
      <vt:lpstr>Conclusions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U.S. Accidents   A Countrywide Traffic Accident Dataset</dc:title>
  <dc:creator>stephele99</dc:creator>
  <cp:lastModifiedBy>Anirudh Putrevu</cp:lastModifiedBy>
  <cp:revision>4</cp:revision>
  <dcterms:modified xsi:type="dcterms:W3CDTF">2022-01-25T02:09:54Z</dcterms:modified>
</cp:coreProperties>
</file>