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100"/>
  </p:notesMasterIdLst>
  <p:sldIdLst>
    <p:sldId id="257" r:id="rId3"/>
    <p:sldId id="428" r:id="rId4"/>
    <p:sldId id="256" r:id="rId5"/>
    <p:sldId id="340" r:id="rId6"/>
    <p:sldId id="341" r:id="rId7"/>
    <p:sldId id="260" r:id="rId8"/>
    <p:sldId id="342" r:id="rId9"/>
    <p:sldId id="343" r:id="rId10"/>
    <p:sldId id="345" r:id="rId11"/>
    <p:sldId id="506" r:id="rId12"/>
    <p:sldId id="346" r:id="rId13"/>
    <p:sldId id="347" r:id="rId14"/>
    <p:sldId id="486" r:id="rId15"/>
    <p:sldId id="487" r:id="rId16"/>
    <p:sldId id="348" r:id="rId17"/>
    <p:sldId id="349" r:id="rId18"/>
    <p:sldId id="488" r:id="rId19"/>
    <p:sldId id="350" r:id="rId20"/>
    <p:sldId id="489" r:id="rId21"/>
    <p:sldId id="505" r:id="rId22"/>
    <p:sldId id="491" r:id="rId23"/>
    <p:sldId id="492" r:id="rId24"/>
    <p:sldId id="494" r:id="rId25"/>
    <p:sldId id="496" r:id="rId26"/>
    <p:sldId id="355" r:id="rId27"/>
    <p:sldId id="499" r:id="rId28"/>
    <p:sldId id="500" r:id="rId29"/>
    <p:sldId id="501" r:id="rId30"/>
    <p:sldId id="503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281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427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90" r:id="rId62"/>
    <p:sldId id="391" r:id="rId63"/>
    <p:sldId id="392" r:id="rId64"/>
    <p:sldId id="297" r:id="rId65"/>
    <p:sldId id="298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320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</p:sldIdLst>
  <p:sldSz cx="6858000" cy="5143500"/>
  <p:notesSz cx="6858000" cy="9144000"/>
  <p:embeddedFontLst>
    <p:embeddedFont>
      <p:font typeface="Arial Rounded MT Bold" panose="020F0704030504030204" pitchFamily="34" charset="0"/>
      <p:regular r:id="rId101"/>
    </p:embeddedFont>
    <p:embeddedFont>
      <p:font typeface="Wingdings 2" panose="05020102010507070707" pitchFamily="18" charset="2"/>
      <p:regular r:id="rId102"/>
    </p:embeddedFont>
    <p:embeddedFont>
      <p:font typeface="黑体" panose="02010609060101010101" pitchFamily="49" charset="-122"/>
      <p:regular r:id="rId103"/>
    </p:embeddedFont>
    <p:embeddedFont>
      <p:font typeface="微软雅黑" panose="020B0503020204020204" pitchFamily="34" charset="-122"/>
      <p:regular r:id="rId104"/>
      <p:bold r:id="rId10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B1D8F9"/>
    <a:srgbClr val="99FFCC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119" d="100"/>
          <a:sy n="119" d="100"/>
        </p:scale>
        <p:origin x="828" y="6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2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3.fntdata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9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151336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2" y="1151336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2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A33B0D37-B650-4F36-9AF4-E0C58AC46186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D030FB5E-FBC5-486C-B226-802E21D21F30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92E24AEA-74A9-4099-9A56-447F8443042D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7B76FEC2-9CFF-4436-844D-2D5595FDF35B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62F58448-F6D4-4566-AE9E-C49DFCCFFE79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C2485B17-6DCC-4B80-BFD5-13BCBC683071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204790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3DA329A4-D27B-47FF-810D-EE065D85E4EC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79BF8F64-AEEF-4EA5-B05C-A8B826AB69EE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5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9A344629-E8D8-4FC9-B2F5-E1E23C54B76E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9B92F815-478E-4E94-8CB1-4FA036D12C22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200152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C3271B62-ACE9-45FB-967E-7F3DF287A117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8EDEBAC4-09E0-4CDA-BEAB-7114EA3C252E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50D7647C-2BA5-490B-BA8F-200D31D2A377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8A98C907-F5C8-4C51-A988-DD1AA919B615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49758" y="609273"/>
            <a:ext cx="6096762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49758" y="963190"/>
            <a:ext cx="6096762" cy="3376990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ts val="225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15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57213" indent="-214313">
              <a:lnSpc>
                <a:spcPts val="225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35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ts val="225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250"/>
              </a:lnSpc>
              <a:spcBef>
                <a:spcPts val="0"/>
              </a:spcBef>
              <a:defRPr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250"/>
              </a:lnSpc>
              <a:spcBef>
                <a:spcPts val="0"/>
              </a:spcBef>
              <a:defRPr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937194" y="609273"/>
            <a:ext cx="4974431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151336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2" y="1151336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2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204790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5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200152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49758" y="609270"/>
            <a:ext cx="6096762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937194" y="609270"/>
            <a:ext cx="4974431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349758" y="608395"/>
            <a:ext cx="6096762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937194" y="637636"/>
            <a:ext cx="4974431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349758" y="608395"/>
            <a:ext cx="6096762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937194" y="637636"/>
            <a:ext cx="4974431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349758" y="1027580"/>
            <a:ext cx="6096762" cy="3312600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15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57213" indent="-214313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35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defRPr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defRPr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349758" y="608395"/>
            <a:ext cx="6096762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937194" y="647422"/>
            <a:ext cx="4974431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349758" y="1034021"/>
            <a:ext cx="6096762" cy="3319038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15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57213" indent="-214313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35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defRPr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defRPr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0FECE22F-C5C5-4781-A914-564AC8604FFF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19141D5B-6DFE-4544-AB12-B62DBE9FF1FE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423E13FE-D74E-4681-86EE-8605341373C1}" type="datetimeFigureOut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2024/10/9</a:t>
            </a:fld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685800">
              <a:defRPr/>
            </a:pPr>
            <a:fld id="{2B4B2D38-9BBB-44EE-A7EC-0C73C7AF765F}" type="slidenum">
              <a:rPr lang="zh-CN" altLang="en-US" sz="1350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220516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3689691" y="163514"/>
            <a:ext cx="798910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2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谢希仁 编著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157229" y="165101"/>
            <a:ext cx="1170513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2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 </a:t>
            </a:r>
            <a:r>
              <a:rPr kumimoji="0" lang="en-US" altLang="zh-CN" sz="82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82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 </a:t>
            </a:r>
            <a:r>
              <a:rPr kumimoji="0" lang="en-US" altLang="zh-CN" sz="82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 </a:t>
            </a:r>
            <a:r>
              <a:rPr kumimoji="0" lang="zh-CN" altLang="en-US" sz="82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版</a:t>
            </a:r>
            <a:r>
              <a:rPr kumimoji="0" lang="en-US" altLang="zh-CN" sz="82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fr-FR" altLang="zh-CN" sz="82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206229" y="258764"/>
            <a:ext cx="64294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4335010" y="301625"/>
            <a:ext cx="2522990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4335010" y="258764"/>
            <a:ext cx="64294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6" y="4662489"/>
            <a:ext cx="84415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950119" y="4803775"/>
            <a:ext cx="5206604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6156722" y="4394200"/>
            <a:ext cx="4572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37" y="4419022"/>
            <a:ext cx="377572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6858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327741" y="123825"/>
            <a:ext cx="356052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59" y="149234"/>
            <a:ext cx="268760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6858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3173612" y="123479"/>
            <a:ext cx="510777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220374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 sz="1350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3608057" y="164228"/>
            <a:ext cx="798909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82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171802" y="164858"/>
            <a:ext cx="1074333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82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82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82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82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82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82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825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206534" y="259181"/>
            <a:ext cx="63524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 sz="135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4253310" y="301530"/>
            <a:ext cx="260469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 sz="1350"/>
          </a:p>
        </p:txBody>
      </p:sp>
      <p:sp>
        <p:nvSpPr>
          <p:cNvPr id="26" name="椭圆 25"/>
          <p:cNvSpPr/>
          <p:nvPr userDrawn="1"/>
        </p:nvSpPr>
        <p:spPr>
          <a:xfrm>
            <a:off x="4253309" y="259181"/>
            <a:ext cx="63524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 sz="135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6" y="4662489"/>
            <a:ext cx="84415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950119" y="4803775"/>
            <a:ext cx="5206604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6156722" y="4394200"/>
            <a:ext cx="4572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 sz="1350">
              <a:cs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37" y="4419022"/>
            <a:ext cx="377572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20" y="149234"/>
            <a:ext cx="268760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6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5"/>
          <a:stretch/>
        </p:blipFill>
        <p:spPr>
          <a:xfrm>
            <a:off x="-1" y="0"/>
            <a:ext cx="6850274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74543" y="2217131"/>
            <a:ext cx="1909498" cy="727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412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12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12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412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3234" y="1710106"/>
            <a:ext cx="1172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97440" y="2580692"/>
            <a:ext cx="9048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9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727" y="2322910"/>
            <a:ext cx="18843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750"/>
              </a:spcBef>
            </a:pPr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计算机网络（第 8 版）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320529"/>
            <a:ext cx="2062264" cy="2381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7" y="2859298"/>
            <a:ext cx="89892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AE36D1-4CAD-A607-74D8-08C586FE5B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9758" y="1106905"/>
            <a:ext cx="6096762" cy="1384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0000FF"/>
                </a:solidFill>
                <a:effectLst/>
              </a:rPr>
              <a:t>时域（</a:t>
            </a:r>
            <a:r>
              <a:rPr lang="en-US" altLang="zh-CN" i="0" dirty="0">
                <a:solidFill>
                  <a:srgbClr val="0000FF"/>
                </a:solidFill>
                <a:effectLst/>
              </a:rPr>
              <a:t>Time Domain</a:t>
            </a:r>
            <a:r>
              <a:rPr lang="zh-CN" altLang="en-US" i="0" dirty="0">
                <a:solidFill>
                  <a:srgbClr val="0000FF"/>
                </a:solidFill>
                <a:effectLst/>
              </a:rPr>
              <a:t>）：</a:t>
            </a:r>
            <a:r>
              <a:rPr lang="zh-CN" altLang="en-US" i="0" dirty="0">
                <a:solidFill>
                  <a:srgbClr val="2C2C36"/>
                </a:solidFill>
                <a:effectLst/>
              </a:rPr>
              <a:t>是指以时间为独立变量来观察和分析信号变化的领域。它侧重于研究信号随时间的变化特性。</a:t>
            </a:r>
            <a:endParaRPr lang="en-US" altLang="zh-CN" i="0" dirty="0">
              <a:solidFill>
                <a:srgbClr val="2C2C36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0000FF"/>
                </a:solidFill>
                <a:effectLst/>
              </a:rPr>
              <a:t>频域（</a:t>
            </a:r>
            <a:r>
              <a:rPr lang="en-US" altLang="zh-CN" i="0" dirty="0">
                <a:solidFill>
                  <a:srgbClr val="0000FF"/>
                </a:solidFill>
                <a:effectLst/>
              </a:rPr>
              <a:t>Frequency Domain</a:t>
            </a:r>
            <a:r>
              <a:rPr lang="zh-CN" altLang="en-US" i="0" dirty="0">
                <a:solidFill>
                  <a:srgbClr val="0000FF"/>
                </a:solidFill>
                <a:effectLst/>
              </a:rPr>
              <a:t>：</a:t>
            </a:r>
            <a:r>
              <a:rPr lang="zh-CN" altLang="en-US" i="0" dirty="0">
                <a:solidFill>
                  <a:srgbClr val="2C2C36"/>
                </a:solidFill>
                <a:effectLst/>
              </a:rPr>
              <a:t>是信号频率成分及其分布情况。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503EB-9E83-0146-AA7E-7940696F78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</p:spTree>
    <p:extLst>
      <p:ext uri="{BB962C8B-B14F-4D97-AF65-F5344CB8AC3E}">
        <p14:creationId xmlns:p14="http://schemas.microsoft.com/office/powerpoint/2010/main" val="6317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49758" y="1420471"/>
            <a:ext cx="6074765" cy="2379518"/>
          </a:xfrm>
        </p:spPr>
        <p:txBody>
          <a:bodyPr/>
          <a:lstStyle/>
          <a:p>
            <a:pPr marL="214313" indent="-214313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信道：</a:t>
            </a:r>
            <a:r>
              <a:rPr lang="zh-CN" altLang="en-US" dirty="0"/>
              <a:t>一般用来表示向某一个方向传送信息的媒体。</a:t>
            </a: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349758" y="1782656"/>
            <a:ext cx="4086748" cy="237951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Clr>
                <a:srgbClr val="0070C0"/>
              </a:buClr>
            </a:pPr>
            <a:r>
              <a:rPr lang="zh-CN" altLang="en-US" sz="1500" dirty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sz="1500" dirty="0">
                <a:solidFill>
                  <a:srgbClr val="C00000"/>
                </a:solidFill>
              </a:rPr>
              <a:t>只能有一个方向</a:t>
            </a:r>
            <a:r>
              <a:rPr lang="zh-CN" altLang="en-US" sz="1500" dirty="0"/>
              <a:t>的通信，没有反方向的交互。</a:t>
            </a:r>
          </a:p>
          <a:p>
            <a:pPr marL="214313" indent="-214313">
              <a:buClr>
                <a:srgbClr val="0070C0"/>
              </a:buClr>
            </a:pPr>
            <a:r>
              <a:rPr lang="zh-CN" altLang="en-US" sz="1500" dirty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sz="1500" dirty="0"/>
              <a:t>通信的双方都可以发送信息，但双方</a:t>
            </a:r>
            <a:r>
              <a:rPr lang="zh-CN" altLang="en-US" sz="1500" dirty="0">
                <a:solidFill>
                  <a:srgbClr val="C00000"/>
                </a:solidFill>
              </a:rPr>
              <a:t>不能同时</a:t>
            </a:r>
            <a:r>
              <a:rPr lang="zh-CN" altLang="en-US" sz="1500" dirty="0"/>
              <a:t>发送（当然也就不能同时接收）。</a:t>
            </a:r>
          </a:p>
          <a:p>
            <a:pPr marL="214313" indent="-214313">
              <a:buClr>
                <a:srgbClr val="0070C0"/>
              </a:buClr>
            </a:pPr>
            <a:r>
              <a:rPr lang="zh-CN" altLang="en-US" sz="1500" dirty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sz="1500" dirty="0"/>
              <a:t>通信的双方可以</a:t>
            </a:r>
            <a:r>
              <a:rPr lang="zh-CN" altLang="en-US" sz="1500" dirty="0">
                <a:solidFill>
                  <a:srgbClr val="C00000"/>
                </a:solidFill>
              </a:rPr>
              <a:t>同时发送和接收</a:t>
            </a:r>
            <a:r>
              <a:rPr lang="zh-CN" altLang="en-US" sz="1500" dirty="0"/>
              <a:t>信息。 </a:t>
            </a:r>
          </a:p>
          <a:p>
            <a:endParaRPr lang="zh-CN" altLang="en-US" sz="1500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5109574" y="1081308"/>
            <a:ext cx="333005" cy="1818126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9" name="组合 18"/>
          <p:cNvGrpSpPr/>
          <p:nvPr/>
        </p:nvGrpSpPr>
        <p:grpSpPr>
          <a:xfrm>
            <a:off x="4515929" y="1843276"/>
            <a:ext cx="1395696" cy="287717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5109574" y="2807028"/>
            <a:ext cx="333005" cy="1818126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8" name="组合 17"/>
          <p:cNvGrpSpPr/>
          <p:nvPr/>
        </p:nvGrpSpPr>
        <p:grpSpPr>
          <a:xfrm>
            <a:off x="4515929" y="3567287"/>
            <a:ext cx="1395696" cy="297611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4994908" y="2009212"/>
            <a:ext cx="575279" cy="1844006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9" name="组合 28"/>
          <p:cNvGrpSpPr/>
          <p:nvPr/>
        </p:nvGrpSpPr>
        <p:grpSpPr>
          <a:xfrm>
            <a:off x="4515929" y="2653271"/>
            <a:ext cx="2213443" cy="552642"/>
            <a:chOff x="6021238" y="2680444"/>
            <a:chExt cx="2951256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1" y="2787135"/>
              <a:ext cx="60529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55399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553997" cy="307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5109574" y="1437139"/>
            <a:ext cx="333005" cy="1818126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组合 30"/>
          <p:cNvGrpSpPr/>
          <p:nvPr/>
        </p:nvGrpSpPr>
        <p:grpSpPr>
          <a:xfrm>
            <a:off x="4521507" y="2201803"/>
            <a:ext cx="1395696" cy="29928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553997" cy="307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（即基本频带信号）</a:t>
            </a:r>
            <a:endParaRPr lang="en-US" altLang="zh-CN" dirty="0"/>
          </a:p>
          <a:p>
            <a:pPr lvl="1">
              <a:lnSpc>
                <a:spcPts val="2100"/>
              </a:lnSpc>
            </a:pPr>
            <a:r>
              <a:rPr lang="zh-CN" altLang="en-US" dirty="0"/>
              <a:t>来自信源的信号。</a:t>
            </a:r>
            <a:endParaRPr lang="en-US" altLang="zh-CN" dirty="0"/>
          </a:p>
          <a:p>
            <a:pPr lvl="1">
              <a:lnSpc>
                <a:spcPts val="2100"/>
              </a:lnSpc>
            </a:pPr>
            <a:r>
              <a:rPr lang="zh-CN" altLang="en-US" dirty="0"/>
              <a:t>包含有较多的低频成分，甚至有直流成分。</a:t>
            </a:r>
            <a:endParaRPr lang="en-US" altLang="zh-CN" dirty="0"/>
          </a:p>
          <a:p>
            <a:pPr>
              <a:lnSpc>
                <a:spcPts val="2100"/>
              </a:lnSpc>
            </a:pPr>
            <a:r>
              <a:rPr lang="zh-CN" altLang="en-US" dirty="0">
                <a:solidFill>
                  <a:srgbClr val="0000FF"/>
                </a:solidFill>
              </a:rPr>
              <a:t>调制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1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仅对基带信号的波形进行变换，</a:t>
            </a:r>
            <a:r>
              <a:rPr lang="zh-CN" altLang="en-US" dirty="0">
                <a:solidFill>
                  <a:srgbClr val="0000FF"/>
                </a:solidFill>
              </a:rPr>
              <a:t>把数字信号转换为另一种形式的数字信号。</a:t>
            </a:r>
            <a:r>
              <a:rPr lang="zh-CN" altLang="en-US" dirty="0"/>
              <a:t>把这种过程称为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1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（即仅在一段频率范围内能够通过信道）。</a:t>
            </a:r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>
            <a:extLst>
              <a:ext uri="{FF2B5EF4-FFF2-40B4-BE49-F238E27FC236}">
                <a16:creationId xmlns:a16="http://schemas.microsoft.com/office/drawing/2014/main" id="{37F56DB8-92EF-2642-652C-612ECF84C4A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520981" y="1129594"/>
            <a:ext cx="3816038" cy="243710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zh-CN" altLang="en-US" dirty="0">
                <a:solidFill>
                  <a:srgbClr val="002060"/>
                </a:solidFill>
              </a:rPr>
              <a:t>、数字－数字编码</a:t>
            </a:r>
          </a:p>
          <a:p>
            <a:pPr algn="l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、模拟－数字编码</a:t>
            </a:r>
          </a:p>
          <a:p>
            <a:pPr algn="l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zh-CN" altLang="en-US" dirty="0">
                <a:solidFill>
                  <a:srgbClr val="002060"/>
                </a:solidFill>
              </a:rPr>
              <a:t>、数字－模拟调制</a:t>
            </a:r>
          </a:p>
          <a:p>
            <a:pPr algn="l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2060"/>
                </a:solidFill>
              </a:rPr>
              <a:t>4</a:t>
            </a:r>
            <a:r>
              <a:rPr lang="zh-CN" altLang="en-US" dirty="0">
                <a:solidFill>
                  <a:srgbClr val="002060"/>
                </a:solidFill>
              </a:rPr>
              <a:t>、模拟－模拟调制</a:t>
            </a: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1E03A101-BAD5-D0D5-9C9C-B02A3AE07E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6652" y="572168"/>
            <a:ext cx="5486400" cy="455411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编码与调制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A4EE69-0C00-2128-72B8-F72CE80F0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、数字</a:t>
            </a:r>
            <a:r>
              <a:rPr lang="en-US" altLang="zh-CN" dirty="0"/>
              <a:t>—</a:t>
            </a:r>
            <a:r>
              <a:rPr lang="zh-CN" altLang="en-US" dirty="0"/>
              <a:t>数字编码</a:t>
            </a:r>
          </a:p>
        </p:txBody>
      </p:sp>
      <p:graphicFrame>
        <p:nvGraphicFramePr>
          <p:cNvPr id="419843" name="Object 3">
            <a:extLst>
              <a:ext uri="{FF2B5EF4-FFF2-40B4-BE49-F238E27FC236}">
                <a16:creationId xmlns:a16="http://schemas.microsoft.com/office/drawing/2014/main" id="{557E42B2-97B4-11ED-ABD8-F7A0B567895B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7486868"/>
              </p:ext>
            </p:extLst>
          </p:nvPr>
        </p:nvGraphicFramePr>
        <p:xfrm>
          <a:off x="0" y="2012950"/>
          <a:ext cx="68580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152514" imgH="1077756" progId="Word.Document.8">
                  <p:embed/>
                </p:oleObj>
              </mc:Choice>
              <mc:Fallback>
                <p:oleObj name="文档" r:id="rId2" imgW="4152514" imgH="1077756" progId="Word.Document.8">
                  <p:embed/>
                  <p:pic>
                    <p:nvPicPr>
                      <p:cNvPr id="419843" name="Object 3">
                        <a:extLst>
                          <a:ext uri="{FF2B5EF4-FFF2-40B4-BE49-F238E27FC236}">
                            <a16:creationId xmlns:a16="http://schemas.microsoft.com/office/drawing/2014/main" id="{557E42B2-97B4-11ED-ABD8-F7A0B567895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12950"/>
                        <a:ext cx="68580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085516"/>
            <a:ext cx="6096762" cy="2320758"/>
          </a:xfrm>
        </p:spPr>
        <p:txBody>
          <a:bodyPr/>
          <a:lstStyle/>
          <a:p>
            <a:pPr marL="214313" indent="-214313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14313" indent="-214313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14313" indent="-214313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14313" indent="-214313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6707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、数字</a:t>
            </a:r>
            <a:r>
              <a:rPr lang="en-US" altLang="zh-CN" dirty="0"/>
              <a:t>—</a:t>
            </a:r>
            <a:r>
              <a:rPr lang="zh-CN" altLang="en-US" dirty="0"/>
              <a:t>数字编码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8859" y="1417654"/>
            <a:ext cx="6040283" cy="270516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矩形 65"/>
          <p:cNvSpPr/>
          <p:nvPr/>
        </p:nvSpPr>
        <p:spPr>
          <a:xfrm>
            <a:off x="2331461" y="4280630"/>
            <a:ext cx="219331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350" b="1" dirty="0">
                <a:latin typeface="微软雅黑" pitchFamily="34" charset="-122"/>
                <a:ea typeface="微软雅黑" pitchFamily="34" charset="-122"/>
              </a:rPr>
              <a:t>数字信号常用的编码方式</a:t>
            </a:r>
            <a:endParaRPr lang="zh-CN" altLang="en-US" sz="135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574868" y="1639535"/>
            <a:ext cx="5508814" cy="2150921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5141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8"/>
              <a:ext cx="1003481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2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6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4" y="1696641"/>
              <a:ext cx="249687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7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6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304572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60280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1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9" y="2598290"/>
              <a:ext cx="1046228" cy="335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2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003384-D778-955E-5536-D215224EFD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曼彻斯特和差分曼彻斯特编码 </a:t>
            </a:r>
          </a:p>
        </p:txBody>
      </p:sp>
      <p:pic>
        <p:nvPicPr>
          <p:cNvPr id="420867" name="Picture 3">
            <a:extLst>
              <a:ext uri="{FF2B5EF4-FFF2-40B4-BE49-F238E27FC236}">
                <a16:creationId xmlns:a16="http://schemas.microsoft.com/office/drawing/2014/main" id="{4E89C17A-A6AC-DAF4-EE6C-ADF1CBE239C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168" y="963282"/>
            <a:ext cx="5562600" cy="393700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064126"/>
            <a:ext cx="6096762" cy="2331453"/>
          </a:xfrm>
        </p:spPr>
        <p:txBody>
          <a:bodyPr/>
          <a:lstStyle/>
          <a:p>
            <a:pPr marL="214313" indent="-214313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/>
              <a:t>信号频率：</a:t>
            </a:r>
            <a:endParaRPr lang="en-US" altLang="zh-CN" dirty="0"/>
          </a:p>
          <a:p>
            <a:pPr marL="514350" lvl="1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/>
              <a:t>曼彻斯特编码和差分曼彻斯特编码产生的信号频率比不归零制高。</a:t>
            </a:r>
          </a:p>
          <a:p>
            <a:pPr marL="214313" indent="-214313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/>
              <a:t>自同步能力：</a:t>
            </a:r>
            <a:endParaRPr lang="en-US" altLang="zh-CN" dirty="0"/>
          </a:p>
          <a:p>
            <a:pPr marL="514350" lvl="1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从信号波形本身中提取信号时钟频率（这叫做没有自同步能力）。</a:t>
            </a:r>
            <a:endParaRPr lang="en-US" altLang="zh-CN" dirty="0"/>
          </a:p>
          <a:p>
            <a:pPr marL="514350" lvl="1" eaLnBrk="0" hangingPunct="0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2531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970802-9860-42BD-28BE-400E3BD63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、模拟</a:t>
            </a:r>
            <a:r>
              <a:rPr lang="en-US" altLang="zh-CN" dirty="0"/>
              <a:t>—</a:t>
            </a:r>
            <a:r>
              <a:rPr lang="zh-CN" altLang="en-US" dirty="0"/>
              <a:t>数字编码 </a:t>
            </a:r>
          </a:p>
        </p:txBody>
      </p:sp>
      <p:pic>
        <p:nvPicPr>
          <p:cNvPr id="421891" name="Picture 3">
            <a:extLst>
              <a:ext uri="{FF2B5EF4-FFF2-40B4-BE49-F238E27FC236}">
                <a16:creationId xmlns:a16="http://schemas.microsoft.com/office/drawing/2014/main" id="{83694E48-150C-21FD-CB12-553F602CA46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18423"/>
            <a:ext cx="6858000" cy="1693862"/>
          </a:xfrm>
          <a:prstGeom prst="rect">
            <a:avLst/>
          </a:prstGeom>
          <a:ln/>
        </p:spPr>
      </p:pic>
      <p:pic>
        <p:nvPicPr>
          <p:cNvPr id="422915" name="Picture 3">
            <a:extLst>
              <a:ext uri="{FF2B5EF4-FFF2-40B4-BE49-F238E27FC236}">
                <a16:creationId xmlns:a16="http://schemas.microsoft.com/office/drawing/2014/main" id="{B4794DCA-4175-A198-6B2D-A640975B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591" y="2712285"/>
            <a:ext cx="6858000" cy="2005013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62784" y="626219"/>
            <a:ext cx="6096761" cy="26544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08254" y="601446"/>
            <a:ext cx="191591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378804" y="1042330"/>
            <a:ext cx="6100392" cy="33838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168004" y="1463201"/>
            <a:ext cx="1213458" cy="2637969"/>
            <a:chOff x="1557339" y="1623511"/>
            <a:chExt cx="1341438" cy="2362542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05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714498" cy="24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1" y="2707916"/>
              <a:ext cx="714498" cy="24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714498" cy="24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714498" cy="24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0"/>
              <a:ext cx="714498" cy="24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859463" y="3312572"/>
              <a:ext cx="983851" cy="23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9"/>
              <a:ext cx="714498" cy="24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308695" cy="230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231373" y="1188453"/>
            <a:ext cx="1117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2786929" y="1188453"/>
            <a:ext cx="13664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704508" y="3487478"/>
            <a:ext cx="36901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3246143" y="3489999"/>
            <a:ext cx="3802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4991977" y="3496015"/>
            <a:ext cx="35939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4468234" y="1163490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599640" y="1486795"/>
            <a:ext cx="1723549" cy="2472410"/>
            <a:chOff x="3466182" y="1591761"/>
            <a:chExt cx="2298063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05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24962" y="1746200"/>
              <a:ext cx="1687179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9" y="3374523"/>
              <a:ext cx="1635125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9"/>
              <a:ext cx="1691938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70664" y="1957225"/>
              <a:ext cx="1686840" cy="785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82397" y="2704088"/>
              <a:ext cx="1673958" cy="378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466182" y="3615930"/>
              <a:ext cx="2298063" cy="23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4000687" y="3016256"/>
            <a:ext cx="704789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4000687" y="3487805"/>
            <a:ext cx="704789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4662886" y="1398345"/>
            <a:ext cx="1097706" cy="2497287"/>
            <a:chOff x="6217179" y="1563830"/>
            <a:chExt cx="1463607" cy="2361916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0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573196" y="2688922"/>
              <a:ext cx="861774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564491" y="3001531"/>
              <a:ext cx="861774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540047" y="1993656"/>
              <a:ext cx="861774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408644" y="3308322"/>
              <a:ext cx="1272142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590362" y="3627685"/>
              <a:ext cx="861774" cy="26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17179" y="1563830"/>
              <a:ext cx="372325" cy="2361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>
            <a:extLst>
              <a:ext uri="{FF2B5EF4-FFF2-40B4-BE49-F238E27FC236}">
                <a16:creationId xmlns:a16="http://schemas.microsoft.com/office/drawing/2014/main" id="{995BEC0F-5A25-4375-D2CA-A09075AE8BF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382019" y="987760"/>
            <a:ext cx="5847982" cy="3225966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2060"/>
                </a:solidFill>
              </a:rPr>
              <a:t>脉冲编码调制</a:t>
            </a:r>
            <a:r>
              <a:rPr lang="en-US" altLang="zh-CN" sz="2000" dirty="0">
                <a:solidFill>
                  <a:srgbClr val="002060"/>
                </a:solidFill>
              </a:rPr>
              <a:t>PCM</a:t>
            </a:r>
            <a:r>
              <a:rPr lang="zh-CN" altLang="en-US" sz="2000" dirty="0">
                <a:solidFill>
                  <a:srgbClr val="002060"/>
                </a:solidFill>
              </a:rPr>
              <a:t>就是将脉冲振幅调制</a:t>
            </a:r>
            <a:r>
              <a:rPr lang="en-US" altLang="zh-CN" sz="2000" dirty="0">
                <a:solidFill>
                  <a:srgbClr val="002060"/>
                </a:solidFill>
              </a:rPr>
              <a:t>PAM</a:t>
            </a:r>
            <a:r>
              <a:rPr lang="zh-CN" altLang="en-US" sz="2000" dirty="0">
                <a:solidFill>
                  <a:srgbClr val="002060"/>
                </a:solidFill>
              </a:rPr>
              <a:t>所产生的采样结果变成完全数字化的信号。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2060"/>
                </a:solidFill>
              </a:rPr>
              <a:t>三个过程</a:t>
            </a: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采样</a:t>
            </a:r>
            <a:r>
              <a:rPr lang="en-US" altLang="zh-CN" sz="1800" dirty="0">
                <a:solidFill>
                  <a:srgbClr val="002060"/>
                </a:solidFill>
              </a:rPr>
              <a:t>--</a:t>
            </a:r>
            <a:r>
              <a:rPr lang="zh-CN" altLang="en-US" sz="1800" dirty="0">
                <a:solidFill>
                  <a:srgbClr val="002060"/>
                </a:solidFill>
              </a:rPr>
              <a:t>脉冲幅度调制</a:t>
            </a:r>
            <a:r>
              <a:rPr lang="en-US" altLang="zh-CN" sz="1800" dirty="0">
                <a:solidFill>
                  <a:srgbClr val="002060"/>
                </a:solidFill>
              </a:rPr>
              <a:t>PAM</a:t>
            </a: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量化（</a:t>
            </a:r>
            <a:r>
              <a:rPr lang="en-US" altLang="zh-CN" sz="1800" dirty="0">
                <a:solidFill>
                  <a:srgbClr val="002060"/>
                </a:solidFill>
              </a:rPr>
              <a:t>A/D</a:t>
            </a:r>
            <a:r>
              <a:rPr lang="zh-CN" altLang="en-US" sz="1800" dirty="0">
                <a:solidFill>
                  <a:srgbClr val="002060"/>
                </a:solidFill>
              </a:rPr>
              <a:t>转换）</a:t>
            </a: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编码（数字</a:t>
            </a:r>
            <a:r>
              <a:rPr lang="en-US" altLang="zh-CN" sz="1800" dirty="0">
                <a:solidFill>
                  <a:srgbClr val="002060"/>
                </a:solidFill>
              </a:rPr>
              <a:t>—</a:t>
            </a:r>
            <a:r>
              <a:rPr lang="zh-CN" altLang="en-US" sz="1800" dirty="0">
                <a:solidFill>
                  <a:srgbClr val="002060"/>
                </a:solidFill>
              </a:rPr>
              <a:t>数字编码）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增量调制</a:t>
            </a:r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F62B76C6-98AB-84BA-FABD-627AB1D421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494" y="558467"/>
            <a:ext cx="4195011" cy="5143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脉冲编码调制</a:t>
            </a:r>
            <a:r>
              <a:rPr lang="en-US" altLang="zh-CN" sz="2400" b="1" dirty="0">
                <a:solidFill>
                  <a:schemeClr val="bg1"/>
                </a:solidFill>
              </a:rPr>
              <a:t>PCM</a:t>
            </a:r>
          </a:p>
        </p:txBody>
      </p:sp>
      <p:pic>
        <p:nvPicPr>
          <p:cNvPr id="62468" name="图片 1">
            <a:extLst>
              <a:ext uri="{FF2B5EF4-FFF2-40B4-BE49-F238E27FC236}">
                <a16:creationId xmlns:a16="http://schemas.microsoft.com/office/drawing/2014/main" id="{B6C5E0D6-503D-A485-4FAE-1C41B4AF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192421"/>
            <a:ext cx="3315568" cy="239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9" name="Picture 3">
            <a:extLst>
              <a:ext uri="{FF2B5EF4-FFF2-40B4-BE49-F238E27FC236}">
                <a16:creationId xmlns:a16="http://schemas.microsoft.com/office/drawing/2014/main" id="{A83EF9B1-71A3-7DDC-BC98-71F8C8AA3A5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9" y="1245637"/>
            <a:ext cx="5672281" cy="1534994"/>
          </a:xfrm>
          <a:ln/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F17659-E725-7351-24E4-218835D1E1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、数字</a:t>
            </a:r>
            <a:r>
              <a:rPr lang="en-US" altLang="zh-CN" dirty="0"/>
              <a:t>—</a:t>
            </a:r>
            <a:r>
              <a:rPr lang="zh-CN" altLang="en-US" dirty="0"/>
              <a:t>模拟调制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52BD31-8F3E-C598-623C-7D35743AA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幅移键控</a:t>
            </a:r>
            <a:r>
              <a:rPr lang="en-US" altLang="zh-CN" dirty="0"/>
              <a:t>ASK </a:t>
            </a:r>
            <a:endParaRPr lang="zh-CN" altLang="en-US" dirty="0"/>
          </a:p>
        </p:txBody>
      </p:sp>
      <p:pic>
        <p:nvPicPr>
          <p:cNvPr id="424963" name="Picture 3">
            <a:extLst>
              <a:ext uri="{FF2B5EF4-FFF2-40B4-BE49-F238E27FC236}">
                <a16:creationId xmlns:a16="http://schemas.microsoft.com/office/drawing/2014/main" id="{A5F5DDBD-2ED8-F23D-0B23-399A6B9A835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515" y="1061956"/>
            <a:ext cx="6427787" cy="35353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0982D-B4BA-5ED6-00C7-B670EAD73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频移键控</a:t>
            </a:r>
            <a:r>
              <a:rPr lang="en-US" altLang="zh-CN" dirty="0"/>
              <a:t>FSK</a:t>
            </a:r>
            <a:endParaRPr lang="zh-CN" altLang="en-US" dirty="0"/>
          </a:p>
        </p:txBody>
      </p:sp>
      <p:graphicFrame>
        <p:nvGraphicFramePr>
          <p:cNvPr id="427011" name="Object 3">
            <a:extLst>
              <a:ext uri="{FF2B5EF4-FFF2-40B4-BE49-F238E27FC236}">
                <a16:creationId xmlns:a16="http://schemas.microsoft.com/office/drawing/2014/main" id="{A160FE28-DEF8-680B-41D4-9E290C28D45D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05350500"/>
              </p:ext>
            </p:extLst>
          </p:nvPr>
        </p:nvGraphicFramePr>
        <p:xfrm>
          <a:off x="0" y="1898650"/>
          <a:ext cx="302895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2" imgW="12344400" imgH="8186433" progId="MSGraph.Chart.8">
                  <p:embed followColorScheme="full"/>
                </p:oleObj>
              </mc:Choice>
              <mc:Fallback>
                <p:oleObj name="图表" r:id="rId2" imgW="12344400" imgH="8186433" progId="MSGraph.Chart.8">
                  <p:embed followColorScheme="full"/>
                  <p:pic>
                    <p:nvPicPr>
                      <p:cNvPr id="427011" name="Object 3">
                        <a:extLst>
                          <a:ext uri="{FF2B5EF4-FFF2-40B4-BE49-F238E27FC236}">
                            <a16:creationId xmlns:a16="http://schemas.microsoft.com/office/drawing/2014/main" id="{A160FE28-DEF8-680B-41D4-9E290C28D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98650"/>
                        <a:ext cx="3028950" cy="200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7012" name="Picture 4">
            <a:extLst>
              <a:ext uri="{FF2B5EF4-FFF2-40B4-BE49-F238E27FC236}">
                <a16:creationId xmlns:a16="http://schemas.microsoft.com/office/drawing/2014/main" id="{A0013F06-E58C-AD34-BF51-D19B65EA939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r="2924"/>
          <a:stretch/>
        </p:blipFill>
        <p:spPr>
          <a:xfrm>
            <a:off x="399716" y="1096797"/>
            <a:ext cx="6058568" cy="355660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7E0221-435F-90D9-62A5-89CAA79D7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相移键控</a:t>
            </a:r>
            <a:r>
              <a:rPr lang="en-US" altLang="zh-CN" dirty="0"/>
              <a:t>PSK</a:t>
            </a:r>
            <a:endParaRPr lang="zh-CN" altLang="en-US" dirty="0"/>
          </a:p>
        </p:txBody>
      </p:sp>
      <p:pic>
        <p:nvPicPr>
          <p:cNvPr id="429059" name="Picture 3">
            <a:extLst>
              <a:ext uri="{FF2B5EF4-FFF2-40B4-BE49-F238E27FC236}">
                <a16:creationId xmlns:a16="http://schemas.microsoft.com/office/drawing/2014/main" id="{5119A3CC-50DC-2169-334F-183F631E6AC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r="2846"/>
          <a:stretch/>
        </p:blipFill>
        <p:spPr>
          <a:xfrm>
            <a:off x="445168" y="1095208"/>
            <a:ext cx="5967664" cy="35299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一种多元制的振幅相位混合调制方法，以达到更高的信息传输速率。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89550" y="668485"/>
            <a:ext cx="5678900" cy="265509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457389" y="1879820"/>
            <a:ext cx="1891618" cy="1731912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410999" cy="44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350" b="1" dirty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85149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350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sz="1350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73584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350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sz="1350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349758" y="1529315"/>
            <a:ext cx="4107631" cy="28620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00" dirty="0"/>
              <a:t>例如：</a:t>
            </a:r>
          </a:p>
          <a:p>
            <a:pPr lvl="1"/>
            <a:r>
              <a:rPr lang="zh-CN" altLang="en-US" sz="1350" dirty="0"/>
              <a:t>可供选择的相位有 </a:t>
            </a:r>
            <a:r>
              <a:rPr lang="en-US" altLang="zh-CN" sz="1350" dirty="0"/>
              <a:t>12 </a:t>
            </a:r>
            <a:r>
              <a:rPr lang="zh-CN" altLang="en-US" sz="1350" dirty="0"/>
              <a:t>种，而对于每一种相位有 </a:t>
            </a:r>
            <a:r>
              <a:rPr lang="en-US" altLang="zh-CN" sz="1350" dirty="0"/>
              <a:t>1 </a:t>
            </a:r>
            <a:r>
              <a:rPr lang="zh-CN" altLang="en-US" sz="1350" dirty="0"/>
              <a:t>或 </a:t>
            </a:r>
            <a:r>
              <a:rPr lang="en-US" altLang="zh-CN" sz="1350" dirty="0"/>
              <a:t>2 </a:t>
            </a:r>
            <a:r>
              <a:rPr lang="zh-CN" altLang="en-US" sz="1350" dirty="0"/>
              <a:t>种振幅可供选择。总共有 </a:t>
            </a:r>
            <a:r>
              <a:rPr lang="en-US" altLang="zh-CN" sz="1350" dirty="0"/>
              <a:t>16 </a:t>
            </a:r>
            <a:r>
              <a:rPr lang="zh-CN" altLang="en-US" sz="1350" dirty="0"/>
              <a:t>种组合，即 </a:t>
            </a:r>
            <a:r>
              <a:rPr lang="en-US" altLang="zh-CN" sz="1350" dirty="0"/>
              <a:t>16 </a:t>
            </a:r>
            <a:r>
              <a:rPr lang="zh-CN" altLang="en-US" sz="1350" dirty="0"/>
              <a:t>个码元。</a:t>
            </a:r>
          </a:p>
          <a:p>
            <a:pPr lvl="1"/>
            <a:r>
              <a:rPr lang="zh-CN" altLang="en-US" sz="1350" dirty="0"/>
              <a:t>由于 </a:t>
            </a:r>
            <a:r>
              <a:rPr lang="en-US" altLang="zh-CN" sz="1350" dirty="0"/>
              <a:t>4 bit </a:t>
            </a:r>
            <a:r>
              <a:rPr lang="zh-CN" altLang="en-US" sz="1350" dirty="0"/>
              <a:t>编码共有 </a:t>
            </a:r>
            <a:r>
              <a:rPr lang="en-US" altLang="zh-CN" sz="1350" dirty="0"/>
              <a:t>16 </a:t>
            </a:r>
            <a:r>
              <a:rPr lang="zh-CN" altLang="en-US" sz="1350" dirty="0"/>
              <a:t>种不同的组合，因此这 </a:t>
            </a:r>
            <a:r>
              <a:rPr lang="en-US" altLang="zh-CN" sz="1350" dirty="0"/>
              <a:t>16 </a:t>
            </a:r>
            <a:r>
              <a:rPr lang="zh-CN" altLang="en-US" sz="1350" dirty="0"/>
              <a:t>个点中的每个点可对应于一种 </a:t>
            </a:r>
            <a:r>
              <a:rPr lang="en-US" altLang="zh-CN" sz="1350" dirty="0"/>
              <a:t>4 bit </a:t>
            </a:r>
            <a:r>
              <a:rPr lang="zh-CN" altLang="en-US" sz="1350" dirty="0"/>
              <a:t>的编码。数据传输率可提高 </a:t>
            </a:r>
            <a:r>
              <a:rPr lang="en-US" altLang="zh-CN" sz="1350" dirty="0"/>
              <a:t>4 </a:t>
            </a:r>
            <a:r>
              <a:rPr lang="zh-CN" altLang="en-US" sz="1350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25976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E05535-02EA-D959-692D-122F5BCB2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4-QAM</a:t>
            </a:r>
            <a:r>
              <a:rPr lang="zh-CN" altLang="en-US" dirty="0"/>
              <a:t>和</a:t>
            </a:r>
            <a:r>
              <a:rPr lang="en-US" altLang="zh-CN" dirty="0"/>
              <a:t>8-QAM</a:t>
            </a:r>
            <a:r>
              <a:rPr lang="zh-CN" altLang="en-US" dirty="0"/>
              <a:t>星座图</a:t>
            </a:r>
          </a:p>
        </p:txBody>
      </p:sp>
      <p:pic>
        <p:nvPicPr>
          <p:cNvPr id="432131" name="Picture 3">
            <a:extLst>
              <a:ext uri="{FF2B5EF4-FFF2-40B4-BE49-F238E27FC236}">
                <a16:creationId xmlns:a16="http://schemas.microsoft.com/office/drawing/2014/main" id="{24A4B317-2C8B-7166-141C-B6360D17F9E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11" y="1351213"/>
            <a:ext cx="5701177" cy="272883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6C1600-70A8-C63F-595A-D7623E3BDC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8-QAM</a:t>
            </a:r>
            <a:r>
              <a:rPr lang="zh-CN" altLang="en-US" dirty="0"/>
              <a:t>信号的时域图</a:t>
            </a:r>
          </a:p>
        </p:txBody>
      </p:sp>
      <p:pic>
        <p:nvPicPr>
          <p:cNvPr id="433155" name="Picture 3">
            <a:extLst>
              <a:ext uri="{FF2B5EF4-FFF2-40B4-BE49-F238E27FC236}">
                <a16:creationId xmlns:a16="http://schemas.microsoft.com/office/drawing/2014/main" id="{FF3E16CA-F8D0-20C1-373F-A96FA368DC9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209" y="1072065"/>
            <a:ext cx="5994400" cy="3544887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7F62C9-51CC-F97F-BEDE-39692B3D6E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、模拟</a:t>
            </a:r>
            <a:r>
              <a:rPr lang="en-US" altLang="zh-CN" dirty="0"/>
              <a:t>—</a:t>
            </a:r>
            <a:r>
              <a:rPr lang="zh-CN" altLang="en-US" dirty="0"/>
              <a:t>模拟调制：调幅</a:t>
            </a:r>
          </a:p>
        </p:txBody>
      </p:sp>
      <p:pic>
        <p:nvPicPr>
          <p:cNvPr id="434179" name="Picture 3">
            <a:extLst>
              <a:ext uri="{FF2B5EF4-FFF2-40B4-BE49-F238E27FC236}">
                <a16:creationId xmlns:a16="http://schemas.microsoft.com/office/drawing/2014/main" id="{625DBE3B-9E0F-FE91-8CEA-6597ED5B6BB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9"/>
          <a:stretch/>
        </p:blipFill>
        <p:spPr>
          <a:xfrm>
            <a:off x="1474165" y="963283"/>
            <a:ext cx="3900487" cy="3779834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367047-2A19-0CDE-2B4E-97548CE9C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、模拟</a:t>
            </a:r>
            <a:r>
              <a:rPr lang="en-US" altLang="zh-CN" dirty="0"/>
              <a:t>—</a:t>
            </a:r>
            <a:r>
              <a:rPr lang="zh-CN" altLang="en-US" dirty="0"/>
              <a:t>模拟调制：调频</a:t>
            </a:r>
          </a:p>
        </p:txBody>
      </p:sp>
      <p:pic>
        <p:nvPicPr>
          <p:cNvPr id="436226" name="Picture 2">
            <a:extLst>
              <a:ext uri="{FF2B5EF4-FFF2-40B4-BE49-F238E27FC236}">
                <a16:creationId xmlns:a16="http://schemas.microsoft.com/office/drawing/2014/main" id="{17C5A61B-15B6-2DCC-3DE3-1041DDF0AD6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0640" y="974726"/>
            <a:ext cx="4427537" cy="3811170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268132" y="1124937"/>
            <a:ext cx="4442761" cy="404096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8132" y="1610563"/>
            <a:ext cx="4442761" cy="404096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268132" y="2096189"/>
            <a:ext cx="4442761" cy="404096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68132" y="2581815"/>
            <a:ext cx="4442761" cy="404096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268132" y="3067441"/>
            <a:ext cx="4442761" cy="404096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268132" y="3553069"/>
            <a:ext cx="4442761" cy="404096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785111" y="635348"/>
            <a:ext cx="0" cy="377863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311897" y="1011144"/>
            <a:ext cx="4355229" cy="294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                                   </a:t>
            </a:r>
            <a:r>
              <a: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物理层的基本概念</a:t>
            </a:r>
          </a:p>
          <a:p>
            <a:pPr>
              <a:lnSpc>
                <a:spcPts val="3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                               </a:t>
            </a:r>
            <a:r>
              <a: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</a:p>
          <a:p>
            <a:pPr>
              <a:lnSpc>
                <a:spcPts val="3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                            </a:t>
            </a:r>
            <a:r>
              <a: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                                         </a:t>
            </a:r>
            <a:r>
              <a: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信道复用技术</a:t>
            </a:r>
          </a:p>
          <a:p>
            <a:pPr>
              <a:lnSpc>
                <a:spcPts val="3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                                         </a:t>
            </a:r>
            <a:r>
              <a: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数字传输系统</a:t>
            </a:r>
          </a:p>
          <a:p>
            <a:pPr>
              <a:lnSpc>
                <a:spcPts val="3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                                         </a:t>
            </a:r>
            <a:r>
              <a: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宽带接入技术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08859" y="1456750"/>
            <a:ext cx="6040283" cy="237375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/>
        </p:nvGrpSpPr>
        <p:grpSpPr>
          <a:xfrm>
            <a:off x="1334646" y="1578190"/>
            <a:ext cx="4240909" cy="971384"/>
            <a:chOff x="490636" y="1498303"/>
            <a:chExt cx="8839846" cy="2024773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693210" y="2089438"/>
              <a:ext cx="4234139" cy="769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98987" y="3027636"/>
              <a:ext cx="1828378" cy="481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9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2" y="3041925"/>
              <a:ext cx="2084387" cy="481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9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951067" cy="5863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93242" y="2762145"/>
            <a:ext cx="4281952" cy="984393"/>
            <a:chOff x="404333" y="3837509"/>
            <a:chExt cx="8925396" cy="2051891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79550"/>
              <a:chOff x="343" y="2904"/>
              <a:chExt cx="5060" cy="93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46" y="3503"/>
                <a:ext cx="1063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9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19" y="2904"/>
                <a:ext cx="2462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9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9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3047967" cy="577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070463" y="3841716"/>
            <a:ext cx="253490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49758" y="1160378"/>
            <a:ext cx="6096762" cy="2283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信道能够通过的频率范围。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信噪比。</a:t>
            </a:r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208504"/>
            <a:ext cx="6096762" cy="3131675"/>
          </a:xfrm>
        </p:spPr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码间串扰：</a:t>
            </a:r>
            <a:r>
              <a:rPr lang="zh-CN" altLang="en-US" dirty="0"/>
              <a:t>接收端收到的信号波形</a:t>
            </a:r>
            <a:r>
              <a:rPr lang="zh-CN" altLang="en-US" dirty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信道能够通过的频率范围</a:t>
            </a:r>
          </a:p>
        </p:txBody>
      </p:sp>
      <p:sp>
        <p:nvSpPr>
          <p:cNvPr id="6" name="矩形 5"/>
          <p:cNvSpPr/>
          <p:nvPr/>
        </p:nvSpPr>
        <p:spPr>
          <a:xfrm>
            <a:off x="1968475" y="2372864"/>
            <a:ext cx="4299575" cy="369332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683500" y="2852945"/>
            <a:ext cx="5536379" cy="911296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783767" y="2899063"/>
            <a:ext cx="5333765" cy="83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在带宽为 </a:t>
            </a:r>
            <a:r>
              <a: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(Hz) 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的低通信道中，若不考虑噪声影响，则码元传输的最高速率是 </a:t>
            </a:r>
            <a:r>
              <a: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(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sz="135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683499" y="2372864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8" y="1299410"/>
            <a:ext cx="6096762" cy="3040769"/>
          </a:xfrm>
        </p:spPr>
        <p:txBody>
          <a:bodyPr/>
          <a:lstStyle/>
          <a:p>
            <a:pPr marL="214313" indent="-214313" eaLnBrk="0" hangingPunct="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就是信号的平均功率和噪声的平均功率之比。常记为 </a:t>
            </a:r>
            <a:r>
              <a:rPr lang="en-US" altLang="zh-CN" i="1" dirty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作为度量单位。即：</a:t>
            </a:r>
            <a:endParaRPr lang="en-US" altLang="zh-CN" dirty="0"/>
          </a:p>
          <a:p>
            <a:pPr marL="214313" indent="-214313" eaLnBrk="0" hangingPunct="0">
              <a:buClr>
                <a:srgbClr val="0070C0"/>
              </a:buClr>
            </a:pPr>
            <a:endParaRPr lang="zh-CN" altLang="en-US" dirty="0"/>
          </a:p>
          <a:p>
            <a:pPr marL="214313" indent="-214313" eaLnBrk="0" hangingPunct="0">
              <a:buClr>
                <a:srgbClr val="0070C0"/>
              </a:buClr>
            </a:pPr>
            <a:endParaRPr lang="en-US" altLang="zh-CN" dirty="0"/>
          </a:p>
          <a:p>
            <a:pPr marL="214313" indent="-214313" eaLnBrk="0" hangingPunct="0">
              <a:buClr>
                <a:srgbClr val="0070C0"/>
              </a:buClr>
            </a:pPr>
            <a:r>
              <a:rPr lang="zh-CN" altLang="en-US" dirty="0"/>
              <a:t>例如：当 </a:t>
            </a:r>
            <a:r>
              <a:rPr lang="en-US" altLang="zh-CN" i="1" dirty="0"/>
              <a:t>S/N </a:t>
            </a:r>
            <a:r>
              <a:rPr lang="en-US" altLang="zh-CN" dirty="0"/>
              <a:t>=10 </a:t>
            </a:r>
            <a:r>
              <a:rPr lang="zh-CN" altLang="en-US" dirty="0"/>
              <a:t>时，信噪比为</a:t>
            </a:r>
            <a:r>
              <a:rPr lang="en-US" altLang="zh-CN" dirty="0"/>
              <a:t>10dB</a:t>
            </a:r>
            <a:r>
              <a:rPr lang="zh-CN" altLang="en-US" dirty="0"/>
              <a:t>，而当 </a:t>
            </a:r>
            <a:r>
              <a:rPr lang="en-US" altLang="zh-CN" i="1" dirty="0"/>
              <a:t>S/N </a:t>
            </a:r>
            <a:r>
              <a:rPr lang="en-US" altLang="zh-CN" dirty="0"/>
              <a:t>=1000 </a:t>
            </a:r>
            <a:r>
              <a:rPr lang="zh-CN" altLang="en-US" dirty="0"/>
              <a:t>时，信噪比为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175658" y="2054429"/>
            <a:ext cx="4219303" cy="369332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8" y="1219200"/>
            <a:ext cx="6096762" cy="3120980"/>
          </a:xfrm>
        </p:spPr>
        <p:txBody>
          <a:bodyPr/>
          <a:lstStyle/>
          <a:p>
            <a:pPr marL="214313" indent="-214313" eaLnBrk="0" hangingPunct="0">
              <a:lnSpc>
                <a:spcPts val="2475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 </a:t>
            </a:r>
            <a:r>
              <a:rPr lang="zh-CN" altLang="en-US" dirty="0"/>
              <a:t>可表达为：</a:t>
            </a:r>
            <a:endParaRPr lang="en-US" altLang="zh-CN" dirty="0"/>
          </a:p>
          <a:p>
            <a:pPr marL="214313" indent="-214313" eaLnBrk="0" hangingPunct="0">
              <a:lnSpc>
                <a:spcPts val="2475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729966" y="1826797"/>
            <a:ext cx="3312125" cy="369332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(1+S/N)  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4042091" y="1785122"/>
            <a:ext cx="2722728" cy="9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信道的带宽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ts val="18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为信道内所传信号的平均功率；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589946" y="2953426"/>
            <a:ext cx="5678107" cy="911296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704069" y="2976861"/>
            <a:ext cx="5440679" cy="83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ts val="1950"/>
              </a:lnSpc>
              <a:buFont typeface="Wingdings" panose="05000000000000000000" pitchFamily="2" charset="2"/>
              <a:buChar char="l"/>
            </a:pP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信道的带宽或信道中的信噪比越大，则信息的极限传输速率就越高。 </a:t>
            </a:r>
          </a:p>
          <a:p>
            <a:pPr marL="214313" indent="-214313">
              <a:lnSpc>
                <a:spcPts val="1950"/>
              </a:lnSpc>
              <a:buFont typeface="Wingdings" panose="05000000000000000000" pitchFamily="2" charset="2"/>
              <a:buChar char="l"/>
            </a:pP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只要信息传输速率低于信道的极限信息传输速率，就一定可以找到某种办法来实现无差错的传输。</a:t>
            </a: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76028" y="1182978"/>
            <a:ext cx="6096762" cy="2864980"/>
          </a:xfrm>
        </p:spPr>
        <p:txBody>
          <a:bodyPr/>
          <a:lstStyle/>
          <a:p>
            <a:pPr marL="214313" indent="-214313" eaLnBrk="0" hangingPunct="0">
              <a:lnSpc>
                <a:spcPts val="2475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方法：</a:t>
            </a:r>
            <a:r>
              <a:rPr lang="zh-CN" altLang="en-US" dirty="0"/>
              <a:t>用编码的方法让每一个码元携带更多比特的信息量。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提高信息的传输速率的方法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70263" y="1753267"/>
            <a:ext cx="5917475" cy="1972499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9" name="组合 18"/>
          <p:cNvGrpSpPr/>
          <p:nvPr/>
        </p:nvGrpSpPr>
        <p:grpSpPr>
          <a:xfrm>
            <a:off x="627018" y="2871473"/>
            <a:ext cx="5656140" cy="544421"/>
            <a:chOff x="836024" y="3119437"/>
            <a:chExt cx="7479822" cy="725894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15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15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15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15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15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15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15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15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677106"/>
              <a:chOff x="5608325" y="3142098"/>
              <a:chExt cx="2707521" cy="67710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677106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476794" y="1787254"/>
            <a:ext cx="5806364" cy="610150"/>
            <a:chOff x="635725" y="1673809"/>
            <a:chExt cx="7741818" cy="813533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100"/>
                </a:lnSpc>
              </a:pPr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15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= 101011000110111010…… </a:t>
              </a:r>
              <a:r>
                <a:rPr lang="en-US" altLang="zh-CN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77337" cy="400109"/>
              <a:chOff x="6000206" y="2087233"/>
              <a:chExt cx="2377337" cy="40010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94109" cy="40010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627018" y="3334292"/>
            <a:ext cx="5609867" cy="30008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若以同样的速率发送码元，则同样时间所传送的信息量就提高到了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76165" y="2363629"/>
            <a:ext cx="476141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1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101 011 000 110 111 010 ……</a:t>
            </a: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8" y="1064126"/>
            <a:ext cx="6096762" cy="175393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奈氏准则：</a:t>
            </a:r>
            <a:r>
              <a:rPr lang="zh-CN" altLang="en-US" dirty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香农公式：</a:t>
            </a:r>
            <a:r>
              <a:rPr lang="zh-CN" altLang="en-US" dirty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工程人员，在实际有噪声的信道上，不论采用多么复杂的编码技术，都不可能突破信息传输速率的绝对极限。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注意：</a:t>
            </a:r>
            <a:r>
              <a:rPr lang="zh-CN" altLang="en-US" dirty="0"/>
              <a:t>奈氏准则和香农公式的意义不同</a:t>
            </a:r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1971851" y="1711535"/>
            <a:ext cx="4331495" cy="24765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1971851" y="2166354"/>
            <a:ext cx="4331495" cy="24765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2727899" y="1657957"/>
            <a:ext cx="0" cy="1350169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025430" y="1521035"/>
            <a:ext cx="4199022" cy="94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 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导引型传输介质（有线）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非导引型传输介质（无线）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485146" y="1521035"/>
            <a:ext cx="1227405" cy="116672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 sz="1350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491813" y="1592233"/>
            <a:ext cx="122073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15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导引型传输媒体：</a:t>
            </a:r>
            <a:r>
              <a:rPr lang="zh-CN" altLang="en-US" dirty="0"/>
              <a:t>电磁波被导引沿着固体媒体（铜线或光纤）传播。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非导引型传输媒体：</a:t>
            </a:r>
            <a:r>
              <a:rPr lang="zh-CN" altLang="en-US" dirty="0"/>
              <a:t>指自由空间。非导引型传输媒体中电磁波的传输常称为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24911" y="1419946"/>
            <a:ext cx="5626167" cy="32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Clr>
                <a:srgbClr val="0070C0"/>
              </a:buClr>
            </a:pPr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sz="13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1443" y="1763105"/>
            <a:ext cx="5637566" cy="2256747"/>
            <a:chOff x="708590" y="1493557"/>
            <a:chExt cx="7516755" cy="3008996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70788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19" y="1783760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70788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4" y="2181573"/>
              <a:ext cx="70788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70788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66086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80" y="1757849"/>
              <a:ext cx="31034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80" y="2776152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69"/>
              <a:ext cx="741054" cy="309636"/>
              <a:chOff x="6" y="352"/>
              <a:chExt cx="528" cy="239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407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9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220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9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722848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415072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8987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45781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6682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7750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549723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80" y="4194777"/>
              <a:ext cx="545448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5" y="2491130"/>
              <a:ext cx="684631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9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91043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9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39" y="1783760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latin typeface="微软雅黑" pitchFamily="34" charset="-122"/>
                  <a:ea typeface="微软雅黑" pitchFamily="34" charset="-122"/>
                </a:rPr>
                <a:t>低频</a:t>
              </a: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86177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1" y="3031516"/>
              <a:ext cx="86177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671542" y="2771461"/>
              <a:ext cx="707887" cy="307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707887" cy="45550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64958" y="3382992"/>
              <a:ext cx="707887" cy="45550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17881" y="3344892"/>
              <a:ext cx="707887" cy="455509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06429" y="3344892"/>
              <a:ext cx="707887" cy="455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49758" y="1208505"/>
            <a:ext cx="6096762" cy="314455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14313" indent="-214313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作用：</a:t>
            </a:r>
            <a:r>
              <a:rPr lang="zh-CN" altLang="en-US" dirty="0"/>
              <a:t>尽可能</a:t>
            </a:r>
            <a:r>
              <a:rPr lang="zh-CN" altLang="en-US" dirty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14313" indent="-214313">
              <a:lnSpc>
                <a:spcPct val="1500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49758" y="1839140"/>
            <a:ext cx="5482808" cy="2030322"/>
          </a:xfrm>
        </p:spPr>
        <p:txBody>
          <a:bodyPr/>
          <a:lstStyle/>
          <a:p>
            <a:r>
              <a:rPr lang="zh-CN" altLang="en-US" dirty="0"/>
              <a:t>最古老但又最常用的传输媒体。</a:t>
            </a:r>
            <a:endParaRPr lang="en-US" altLang="zh-CN" dirty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>
                <a:solidFill>
                  <a:srgbClr val="0000FF"/>
                </a:solidFill>
              </a:rPr>
              <a:t>绞合 </a:t>
            </a:r>
            <a:r>
              <a:rPr lang="en-US" altLang="zh-CN" dirty="0"/>
              <a:t>(twist) </a:t>
            </a:r>
            <a:r>
              <a:rPr lang="zh-CN" altLang="en-US" dirty="0"/>
              <a:t>起来就构成了双绞线。</a:t>
            </a:r>
            <a:endParaRPr lang="en-US" altLang="zh-CN" dirty="0"/>
          </a:p>
          <a:p>
            <a:r>
              <a:rPr lang="zh-CN" altLang="zh-CN" dirty="0">
                <a:solidFill>
                  <a:srgbClr val="0000FF"/>
                </a:solidFill>
              </a:rPr>
              <a:t>绞合度越高</a:t>
            </a:r>
            <a:r>
              <a:rPr lang="zh-CN" altLang="en-US" dirty="0">
                <a:solidFill>
                  <a:srgbClr val="0000FF"/>
                </a:solidFill>
              </a:rPr>
              <a:t>，可用的</a:t>
            </a:r>
            <a:r>
              <a:rPr lang="zh-CN" altLang="zh-CN" dirty="0">
                <a:solidFill>
                  <a:srgbClr val="0000FF"/>
                </a:solidFill>
              </a:rPr>
              <a:t>数据</a:t>
            </a:r>
            <a:r>
              <a:rPr lang="zh-CN" altLang="en-US" dirty="0">
                <a:solidFill>
                  <a:srgbClr val="0000FF"/>
                </a:solidFill>
              </a:rPr>
              <a:t>传输</a:t>
            </a:r>
            <a:r>
              <a:rPr lang="zh-CN" altLang="zh-CN" dirty="0">
                <a:solidFill>
                  <a:srgbClr val="0000FF"/>
                </a:solidFill>
              </a:rPr>
              <a:t>率</a:t>
            </a:r>
            <a:r>
              <a:rPr lang="zh-CN" altLang="en-US" dirty="0">
                <a:solidFill>
                  <a:srgbClr val="0000FF"/>
                </a:solidFill>
              </a:rPr>
              <a:t>越高</a:t>
            </a:r>
            <a:r>
              <a:rPr lang="zh-CN" altLang="zh-CN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大类：</a:t>
            </a:r>
            <a:endParaRPr lang="en-US" altLang="zh-CN" dirty="0"/>
          </a:p>
          <a:p>
            <a:pPr lvl="1"/>
            <a:r>
              <a:rPr lang="zh-CN" altLang="en-US" dirty="0"/>
              <a:t>无屏蔽双绞线 </a:t>
            </a:r>
            <a:r>
              <a:rPr lang="en-US" altLang="zh-CN" dirty="0"/>
              <a:t>UTP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49758" y="1565184"/>
            <a:ext cx="6096762" cy="26544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71761" y="1540276"/>
            <a:ext cx="99258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11335" y="2637462"/>
            <a:ext cx="2482934" cy="1028757"/>
            <a:chOff x="2533235" y="4175362"/>
            <a:chExt cx="4052229" cy="1402426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42339" cy="34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5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05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8" y="4824142"/>
              <a:ext cx="942339" cy="34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5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05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4" y="5231644"/>
              <a:ext cx="3707540" cy="34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不同的绞合度的双绞线</a:t>
              </a:r>
              <a:endParaRPr lang="en-US" altLang="zh-CN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无屏蔽层。</a:t>
            </a:r>
            <a:endParaRPr lang="en-US" altLang="zh-CN" dirty="0"/>
          </a:p>
          <a:p>
            <a:pPr lvl="1"/>
            <a:r>
              <a:rPr lang="zh-CN" altLang="en-US" dirty="0"/>
              <a:t>价格较便宜。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屏蔽双绞线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带屏蔽层。</a:t>
            </a:r>
            <a:endParaRPr lang="en-US" altLang="zh-CN" dirty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856124" y="1696171"/>
            <a:ext cx="1649364" cy="876103"/>
            <a:chOff x="6084727" y="1481545"/>
            <a:chExt cx="2199152" cy="1256236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502976" cy="36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8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3"/>
              <a:ext cx="1054100" cy="340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11712" y="3088381"/>
            <a:ext cx="2496778" cy="1140846"/>
            <a:chOff x="4497712" y="3150184"/>
            <a:chExt cx="3329037" cy="1521128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143902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84830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7"/>
              <a:ext cx="1054100" cy="317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502976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x/UTP</a:t>
            </a:r>
            <a:r>
              <a:rPr lang="zh-CN" altLang="en-US" dirty="0"/>
              <a:t>：对整条双绞线电缆进行屏蔽。</a:t>
            </a:r>
            <a:endParaRPr lang="en-US" altLang="zh-CN" dirty="0"/>
          </a:p>
          <a:p>
            <a:pPr lvl="1"/>
            <a:r>
              <a:rPr lang="en-US" altLang="zh-CN" dirty="0"/>
              <a:t>F/UTP (F=Foiled)</a:t>
            </a:r>
            <a:r>
              <a:rPr lang="zh-CN" altLang="en-US" dirty="0"/>
              <a:t>：表明采用铝箔屏蔽层。</a:t>
            </a:r>
            <a:endParaRPr lang="en-US" altLang="zh-CN" dirty="0"/>
          </a:p>
          <a:p>
            <a:pPr lvl="1"/>
            <a:r>
              <a:rPr lang="en-US" altLang="zh-CN" dirty="0"/>
              <a:t>S/UTP (S=braid Screen)</a:t>
            </a:r>
            <a:r>
              <a:rPr lang="zh-CN" altLang="en-US" dirty="0"/>
              <a:t>：表明采用金属编织层进行屏蔽。</a:t>
            </a:r>
            <a:endParaRPr lang="en-US" altLang="zh-CN" dirty="0"/>
          </a:p>
          <a:p>
            <a:pPr lvl="1"/>
            <a:r>
              <a:rPr lang="en-US" altLang="zh-CN" dirty="0"/>
              <a:t>SF/UTP</a:t>
            </a:r>
            <a:r>
              <a:rPr lang="zh-CN" altLang="en-US" dirty="0"/>
              <a:t>：表明在铝箔屏蔽层外面再加上金属编织层的屏蔽。</a:t>
            </a:r>
            <a:endParaRPr lang="en-US" altLang="zh-CN" dirty="0"/>
          </a:p>
          <a:p>
            <a:pPr lvl="1"/>
            <a:r>
              <a:rPr lang="en-US" altLang="zh-CN" dirty="0"/>
              <a:t>FTP </a:t>
            </a:r>
            <a:r>
              <a:rPr lang="zh-CN" altLang="en-US" dirty="0"/>
              <a:t>或 </a:t>
            </a:r>
            <a:r>
              <a:rPr lang="en-US" altLang="zh-CN" dirty="0"/>
              <a:t>U/FTP</a:t>
            </a:r>
            <a:r>
              <a:rPr lang="zh-CN" altLang="en-US" dirty="0"/>
              <a:t>：把电缆中的每一对双绞线都加上铝箔屏蔽层。</a:t>
            </a:r>
            <a:r>
              <a:rPr lang="en-US" altLang="zh-CN" dirty="0"/>
              <a:t>U</a:t>
            </a:r>
            <a:r>
              <a:rPr lang="zh-CN" altLang="en-US" dirty="0"/>
              <a:t>表明对整条电缆不另增加屏蔽层</a:t>
            </a:r>
            <a:endParaRPr lang="en-US" altLang="zh-CN" dirty="0"/>
          </a:p>
          <a:p>
            <a:pPr lvl="1"/>
            <a:r>
              <a:rPr lang="en-US" altLang="zh-CN" dirty="0"/>
              <a:t>F/FTP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基础上对整条电缆再加上铝箔屏蔽层。</a:t>
            </a:r>
            <a:endParaRPr lang="en-US" altLang="zh-CN" dirty="0"/>
          </a:p>
          <a:p>
            <a:pPr lvl="1"/>
            <a:r>
              <a:rPr lang="en-US" altLang="zh-CN" dirty="0"/>
              <a:t>S/FTP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基础上对整条电缆再加上金属编织层的屏蔽。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 cstate="print"/>
          <a:srcRect l="10626" t="29524" r="11249" b="26338"/>
          <a:stretch>
            <a:fillRect/>
          </a:stretch>
        </p:blipFill>
        <p:spPr>
          <a:xfrm>
            <a:off x="2704407" y="1765312"/>
            <a:ext cx="3618402" cy="11499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3004458" y="1515860"/>
            <a:ext cx="331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4860369" y="288158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968380" y="2718909"/>
            <a:ext cx="358620" cy="19117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20246" y="2728917"/>
            <a:ext cx="358620" cy="19117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3740719" y="26962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3" name="TextBox 55"/>
          <p:cNvSpPr txBox="1"/>
          <p:nvPr/>
        </p:nvSpPr>
        <p:spPr>
          <a:xfrm>
            <a:off x="4921518" y="271728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4" name="TextBox 59"/>
          <p:cNvSpPr txBox="1"/>
          <p:nvPr/>
        </p:nvSpPr>
        <p:spPr>
          <a:xfrm>
            <a:off x="3676426" y="2861382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03154" y="1812009"/>
            <a:ext cx="2477183" cy="1140846"/>
            <a:chOff x="4497712" y="3150184"/>
            <a:chExt cx="3302911" cy="1521128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29" y="4279073"/>
              <a:ext cx="1143903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84831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7"/>
              <a:ext cx="1054100" cy="317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502976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968078" y="1518298"/>
            <a:ext cx="63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828" y="3295989"/>
            <a:ext cx="573498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好，而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385355" y="1670715"/>
          <a:ext cx="6035040" cy="2226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393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2534195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265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275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9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9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9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04405" y="1431899"/>
            <a:ext cx="29546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350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sz="135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43279"/>
              </p:ext>
            </p:extLst>
          </p:nvPr>
        </p:nvGraphicFramePr>
        <p:xfrm>
          <a:off x="406888" y="1520675"/>
          <a:ext cx="6035040" cy="2226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393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2534195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265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275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9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9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9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9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9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947081" y="1096062"/>
            <a:ext cx="29546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350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sz="13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9109" y="3898105"/>
            <a:ext cx="4810598" cy="649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4313" indent="-214313">
              <a:lnSpc>
                <a:spcPts val="2250"/>
              </a:lnSpc>
              <a:buFont typeface="Wingdings" panose="05000000000000000000" pitchFamily="2" charset="2"/>
              <a:buChar char="l"/>
            </a:pPr>
            <a:r>
              <a:rPr lang="zh-CN" altLang="en-US" sz="135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14313" indent="-214313">
              <a:lnSpc>
                <a:spcPts val="2250"/>
              </a:lnSpc>
              <a:buFont typeface="Wingdings" panose="05000000000000000000" pitchFamily="2" charset="2"/>
              <a:buChar char="l"/>
            </a:pPr>
            <a:r>
              <a:rPr lang="zh-CN" altLang="en-US" sz="135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138988"/>
            <a:ext cx="6096762" cy="3201191"/>
          </a:xfrm>
        </p:spPr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由内导体铜质芯线（单股实心线或多股绞合线）、绝缘层、网状编织的外导体屏蔽层（也可以是单股的）以及保护塑料外层所组成。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同轴电缆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6874" y="1864474"/>
            <a:ext cx="3415070" cy="829827"/>
            <a:chOff x="2421436" y="2074635"/>
            <a:chExt cx="4553426" cy="1106436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6" y="2093422"/>
              <a:ext cx="1584686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光纤是光纤通信的传输媒体。通过传递光脉冲来进行通信。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zh-CN" altLang="zh-CN" dirty="0"/>
              <a:t>传输带宽远远大于目前其他各种传输媒体的带宽。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光缆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9758" y="1688565"/>
            <a:ext cx="3497167" cy="181781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00" dirty="0">
                <a:solidFill>
                  <a:srgbClr val="C00000"/>
                </a:solidFill>
              </a:rPr>
              <a:t>发送端：</a:t>
            </a:r>
            <a:r>
              <a:rPr lang="zh-CN" altLang="en-US" sz="1500" dirty="0"/>
              <a:t>要有</a:t>
            </a:r>
            <a:r>
              <a:rPr lang="zh-CN" altLang="en-US" sz="1500" dirty="0">
                <a:solidFill>
                  <a:srgbClr val="0000FF"/>
                </a:solidFill>
              </a:rPr>
              <a:t>光源，</a:t>
            </a:r>
            <a:r>
              <a:rPr lang="zh-CN" altLang="en-US" sz="1500" dirty="0"/>
              <a:t>在电脉冲的作用下能产生出光脉冲。</a:t>
            </a:r>
          </a:p>
          <a:p>
            <a:pPr lvl="1"/>
            <a:r>
              <a:rPr lang="zh-CN" altLang="en-US" sz="1350" dirty="0"/>
              <a:t>光源：发光二极管，半导体激光器等。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接收端：</a:t>
            </a:r>
            <a:r>
              <a:rPr lang="zh-CN" altLang="en-US" sz="1500" dirty="0"/>
              <a:t>要有</a:t>
            </a:r>
            <a:r>
              <a:rPr lang="zh-CN" altLang="en-US" sz="1500" dirty="0">
                <a:solidFill>
                  <a:srgbClr val="0000FF"/>
                </a:solidFill>
              </a:rPr>
              <a:t>光检测器，</a:t>
            </a:r>
            <a:r>
              <a:rPr lang="zh-CN" altLang="en-US" sz="1500" dirty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99142" y="2712271"/>
            <a:ext cx="2191340" cy="1418358"/>
            <a:chOff x="5401403" y="2321848"/>
            <a:chExt cx="2921787" cy="1891144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463447"/>
              <a:chOff x="4437102" y="2182216"/>
              <a:chExt cx="2921787" cy="146344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825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7866" tIns="33338" rIns="67866" bIns="33338">
                  <a:spAutoFit/>
                </a:bodyPr>
                <a:lstStyle/>
                <a:p>
                  <a:pPr defTabSz="571500" eaLnBrk="0" hangingPunct="0"/>
                  <a:r>
                    <a:rPr kumimoji="1" lang="zh-CN" altLang="en-US" sz="825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825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7866" tIns="33338" rIns="67866" bIns="33338">
                  <a:spAutoFit/>
                </a:bodyPr>
                <a:lstStyle/>
                <a:p>
                  <a:pPr defTabSz="571500" eaLnBrk="0" hangingPunct="0"/>
                  <a:r>
                    <a:rPr kumimoji="1" lang="zh-CN" altLang="en-US" sz="825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825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7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825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7866" tIns="33338" rIns="67866" bIns="33338">
                  <a:spAutoFit/>
                </a:bodyPr>
                <a:lstStyle/>
                <a:p>
                  <a:pPr algn="ctr" defTabSz="571500" eaLnBrk="0" hangingPunct="0"/>
                  <a:r>
                    <a:rPr kumimoji="1" lang="zh-CN" altLang="en-US" sz="825" b="1" dirty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7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825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7866" tIns="33338" rIns="67866" bIns="33338">
                  <a:spAutoFit/>
                </a:bodyPr>
                <a:lstStyle/>
                <a:p>
                  <a:pPr algn="ctr" defTabSz="571500" eaLnBrk="0" hangingPunct="0"/>
                  <a:r>
                    <a:rPr kumimoji="1" lang="zh-CN" altLang="en-US" sz="825" b="1" dirty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7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825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7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4" cy="997375"/>
              </a:xfrm>
              <a:prstGeom prst="bentConnector5">
                <a:avLst>
                  <a:gd name="adj1" fmla="val -12075"/>
                  <a:gd name="adj2" fmla="val 43806"/>
                  <a:gd name="adj3" fmla="val 112075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605293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6" y="3874437"/>
              <a:ext cx="2824322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36" y="1709067"/>
            <a:ext cx="934772" cy="65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7722" y="1452833"/>
            <a:ext cx="6036582" cy="151529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/>
        </p:nvGrpSpPr>
        <p:grpSpPr>
          <a:xfrm>
            <a:off x="1280119" y="1512707"/>
            <a:ext cx="5167432" cy="1351709"/>
            <a:chOff x="-387650" y="1506188"/>
            <a:chExt cx="10805668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2" y="1506188"/>
              <a:ext cx="1131320" cy="478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7"/>
              <a:ext cx="1188378" cy="478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651059" cy="530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13523" y="3565303"/>
              <a:ext cx="3651059" cy="530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3" y="2748698"/>
              <a:ext cx="3475454" cy="530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949301" cy="530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39" cy="530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417722" y="3086091"/>
            <a:ext cx="6036582" cy="933993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511076" y="3157417"/>
            <a:ext cx="5849873" cy="76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sz="135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35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构成双层通信圆柱体。当光线从高折射率的媒体射向低折射率的媒体时，其折射角将大于入射角。如果入射角足够大，就会出现</a:t>
            </a:r>
            <a:r>
              <a:rPr lang="zh-CN" altLang="en-US" sz="135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494956" y="1538046"/>
            <a:ext cx="1719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350" b="1" dirty="0">
                <a:latin typeface="微软雅黑" pitchFamily="34" charset="-122"/>
                <a:ea typeface="微软雅黑" pitchFamily="34" charset="-122"/>
              </a:rPr>
              <a:t>光线在光纤中的折射</a:t>
            </a:r>
            <a:endParaRPr lang="zh-CN" altLang="en-US" sz="135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17722" y="1466876"/>
            <a:ext cx="6036582" cy="148818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4561750" y="1636021"/>
            <a:ext cx="1719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788054" y="1619328"/>
            <a:ext cx="5338102" cy="1141762"/>
            <a:chOff x="1268236" y="2482915"/>
            <a:chExt cx="7117469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186955" y="2482915"/>
              <a:ext cx="964368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68236" y="2482915"/>
              <a:ext cx="964368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021873" y="2319018"/>
            <a:ext cx="3957241" cy="257524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513675" y="3007746"/>
            <a:ext cx="365921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350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sz="13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096210"/>
            <a:ext cx="6096762" cy="32439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的一些特性。</a:t>
            </a:r>
            <a:r>
              <a:rPr lang="en-US" altLang="zh-CN" dirty="0"/>
              <a:t>4 </a:t>
            </a:r>
            <a:r>
              <a:rPr lang="zh-CN" altLang="en-US" dirty="0"/>
              <a:t>个特性：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机械特性：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/>
              <a:t>指明对于不同功能的各种可能事件的出现顺序。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物理层的主要任务</a:t>
            </a:r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在一条光纤中传输。</a:t>
            </a:r>
            <a:endParaRPr lang="en-US" altLang="zh-CN" dirty="0"/>
          </a:p>
          <a:p>
            <a:pPr lvl="1"/>
            <a:r>
              <a:rPr lang="zh-CN" altLang="en-US" dirty="0"/>
              <a:t>光脉冲在多模光纤中传输时会逐渐展宽，造成失真，只适合于近距离传输。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其直径减小到只有一个光的波长（几个微米），可使光线一直向前传播，而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制造成本较高，但衰耗较小。</a:t>
            </a:r>
            <a:endParaRPr lang="en-US" altLang="zh-CN" dirty="0"/>
          </a:p>
          <a:p>
            <a:pPr lvl="1"/>
            <a:r>
              <a:rPr lang="zh-CN" altLang="en-US" dirty="0"/>
              <a:t>光源要使用昂贵的半导体激光器，不能使用较便宜的发光二极管。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17722" y="1443686"/>
            <a:ext cx="6036582" cy="21841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708365" y="1897742"/>
            <a:ext cx="3486617" cy="4201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698680" y="1818022"/>
            <a:ext cx="3486617" cy="1788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706751" y="2246397"/>
            <a:ext cx="3486617" cy="1788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706751" y="1817277"/>
            <a:ext cx="3486617" cy="60792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05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05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05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05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1637342" y="2119002"/>
            <a:ext cx="3612523" cy="223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05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107087" y="1647420"/>
            <a:ext cx="4756165" cy="670504"/>
            <a:chOff x="15" y="1206"/>
            <a:chExt cx="5893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96" cy="874"/>
              <a:chOff x="15" y="1232"/>
              <a:chExt cx="896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5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5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9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05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96" cy="900"/>
              <a:chOff x="5012" y="1206"/>
              <a:chExt cx="896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5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5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9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05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698680" y="1992352"/>
            <a:ext cx="3493074" cy="25032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3085234" y="1578188"/>
            <a:ext cx="72327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05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07086" y="2627101"/>
            <a:ext cx="4756165" cy="691364"/>
            <a:chOff x="1476115" y="2720887"/>
            <a:chExt cx="6341552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341552" cy="921818"/>
              <a:chOff x="15" y="2758"/>
              <a:chExt cx="5893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5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05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05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05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05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05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05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93" cy="900"/>
                <a:chOff x="15" y="2848"/>
                <a:chExt cx="5893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96" cy="899"/>
                  <a:chOff x="15" y="2849"/>
                  <a:chExt cx="896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05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05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05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9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05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96" cy="900"/>
                  <a:chOff x="5012" y="2848"/>
                  <a:chExt cx="896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96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05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05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05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05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9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05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05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1714823" y="3113845"/>
            <a:ext cx="3534235" cy="521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05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374751"/>
            <a:ext cx="2828961" cy="2379518"/>
          </a:xfrm>
        </p:spPr>
        <p:txBody>
          <a:bodyPr/>
          <a:lstStyle/>
          <a:p>
            <a:r>
              <a:rPr lang="zh-CN" altLang="en-US" dirty="0"/>
              <a:t>常用的三个波段的中心：</a:t>
            </a:r>
            <a:endParaRPr lang="en-US" altLang="zh-CN" dirty="0"/>
          </a:p>
          <a:p>
            <a:pPr lvl="1"/>
            <a:r>
              <a:rPr lang="en-US" altLang="zh-CN" dirty="0"/>
              <a:t>850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1300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1550 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的带宽，通信容量非常大。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259" y="1539638"/>
            <a:ext cx="3285309" cy="2060587"/>
            <a:chOff x="4343012" y="1195600"/>
            <a:chExt cx="4380412" cy="2747450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47450"/>
              <a:chOff x="4432662" y="1372593"/>
              <a:chExt cx="4380412" cy="274745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47450"/>
                <a:chOff x="4146095" y="1471749"/>
                <a:chExt cx="5295819" cy="2760915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3" cy="250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2.0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1.8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1.6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1.4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1.2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1.0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0.8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0.6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0.4</a:t>
                  </a:r>
                </a:p>
                <a:p>
                  <a:pPr algn="r">
                    <a:lnSpc>
                      <a:spcPts val="1350"/>
                    </a:lnSpc>
                  </a:pPr>
                  <a:r>
                    <a:rPr lang="en-US" altLang="zh-CN" sz="900" b="1" dirty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4"/>
                  <a:ext cx="4591240" cy="344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350"/>
                    </a:lnSpc>
                  </a:pPr>
                  <a:r>
                    <a:rPr lang="en-US" altLang="zh-CN" sz="900" b="1" dirty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4384435" y="3538469"/>
            <a:ext cx="13604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050" b="1" dirty="0" err="1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2684309" y="2156252"/>
            <a:ext cx="7411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8" y="1374753"/>
            <a:ext cx="3954454" cy="2379518"/>
          </a:xfrm>
        </p:spPr>
        <p:txBody>
          <a:bodyPr/>
          <a:lstStyle/>
          <a:p>
            <a:r>
              <a:rPr lang="zh-CN" altLang="en-US" dirty="0"/>
              <a:t>必须将光纤做成很结实的光缆。</a:t>
            </a:r>
            <a:endParaRPr lang="en-US" altLang="zh-CN" dirty="0"/>
          </a:p>
          <a:p>
            <a:pPr lvl="1"/>
            <a:r>
              <a:rPr lang="zh-CN" altLang="en-US" dirty="0"/>
              <a:t>数十至数百根光纤，</a:t>
            </a:r>
            <a:endParaRPr lang="en-US" altLang="zh-CN" dirty="0"/>
          </a:p>
          <a:p>
            <a:pPr lvl="1"/>
            <a:r>
              <a:rPr lang="zh-CN" altLang="en-US" dirty="0"/>
              <a:t>加强芯和填充物，</a:t>
            </a:r>
            <a:endParaRPr lang="en-US" altLang="zh-CN" dirty="0"/>
          </a:p>
          <a:p>
            <a:pPr lvl="1"/>
            <a:r>
              <a:rPr lang="zh-CN" altLang="en-US" dirty="0"/>
              <a:t>必要时还可放入远供电源线，</a:t>
            </a:r>
            <a:endParaRPr lang="en-US" altLang="zh-CN" dirty="0"/>
          </a:p>
          <a:p>
            <a:pPr lvl="1"/>
            <a:r>
              <a:rPr lang="zh-CN" altLang="en-US" dirty="0"/>
              <a:t>最后加上包带层和外护套。</a:t>
            </a:r>
            <a:endParaRPr lang="en-US" altLang="zh-CN" dirty="0"/>
          </a:p>
          <a:p>
            <a:r>
              <a:rPr lang="zh-CN" altLang="en-US" dirty="0"/>
              <a:t>使抗拉强度达到几公斤，完全可以满足工程施工的强度要求。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光缆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3913337" y="1505084"/>
            <a:ext cx="2521276" cy="1458882"/>
            <a:chOff x="1056" y="887"/>
            <a:chExt cx="3520" cy="2118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90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90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90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33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54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90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通信容量非常大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抗雷电和电磁干扰性能好。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无串音干扰，保密性好，不易被窃听或截取数据。</a:t>
            </a:r>
          </a:p>
          <a:p>
            <a:r>
              <a:rPr lang="en-US" altLang="zh-CN" dirty="0"/>
              <a:t>(5) </a:t>
            </a:r>
            <a:r>
              <a:rPr lang="zh-CN" altLang="en-US" dirty="0"/>
              <a:t>体积小，重量轻。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193926" y="2956393"/>
            <a:ext cx="4083469" cy="649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50"/>
              </a:lnSpc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现在已经非常广泛地应用在计算机网络、电信网络和有线电视网络的主干网络中。</a:t>
            </a: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利用无线电波在自由空间的传播可较快地实现多种通信，因此将自由空间称为“非导引型传输媒体”。</a:t>
            </a:r>
            <a:endParaRPr lang="en-US" altLang="zh-CN" dirty="0"/>
          </a:p>
          <a:p>
            <a:r>
              <a:rPr lang="zh-CN" altLang="en-US" dirty="0"/>
              <a:t>无线传输所使用的频段很广：</a:t>
            </a:r>
            <a:r>
              <a:rPr lang="en-US" altLang="zh-CN" dirty="0"/>
              <a:t>	LF ~ THF </a:t>
            </a:r>
            <a:r>
              <a:rPr lang="zh-CN" altLang="en-US" dirty="0"/>
              <a:t>（</a:t>
            </a:r>
            <a:r>
              <a:rPr lang="en-US" altLang="zh-CN" dirty="0"/>
              <a:t>30 kHz ~ 3000 GHz</a:t>
            </a:r>
            <a:r>
              <a:rPr lang="zh-CN" altLang="en-US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94790" y="2449316"/>
            <a:ext cx="5557331" cy="1518283"/>
            <a:chOff x="723381" y="2478176"/>
            <a:chExt cx="7409774" cy="2024377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80" y="2776151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722848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415072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8987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8" y="4194777"/>
              <a:ext cx="45781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6682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7750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549723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80" y="4194777"/>
              <a:ext cx="545448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1"/>
              <a:ext cx="684631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9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9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86177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1" y="3031515"/>
              <a:ext cx="86177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671542" y="2771461"/>
              <a:ext cx="707887" cy="307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707887" cy="45550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64958" y="3382992"/>
              <a:ext cx="707887" cy="45550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17881" y="3344892"/>
              <a:ext cx="707887" cy="455509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553997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06429" y="3344892"/>
              <a:ext cx="707887" cy="455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占有特殊重要的地位。</a:t>
            </a:r>
            <a:endParaRPr lang="en-US" altLang="zh-CN" dirty="0"/>
          </a:p>
          <a:p>
            <a:r>
              <a:rPr lang="zh-CN" altLang="en-US" dirty="0"/>
              <a:t>微波频率范围：</a:t>
            </a:r>
            <a:endParaRPr lang="en-US" altLang="zh-CN" dirty="0"/>
          </a:p>
          <a:p>
            <a:pPr lvl="1"/>
            <a:r>
              <a:rPr lang="en-US" altLang="zh-CN" dirty="0"/>
              <a:t>300 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主要使用：</a:t>
            </a:r>
            <a:r>
              <a:rPr lang="en-US" altLang="zh-CN" dirty="0"/>
              <a:t>2 ~ 40 GHz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在空间主要是</a:t>
            </a:r>
            <a:r>
              <a:rPr lang="zh-CN" altLang="zh-CN" dirty="0">
                <a:solidFill>
                  <a:srgbClr val="C00000"/>
                </a:solidFill>
              </a:rPr>
              <a:t>直线</a:t>
            </a:r>
            <a:r>
              <a:rPr lang="zh-CN" altLang="zh-CN" dirty="0"/>
              <a:t>传播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地球表面：传播距离受到限制，一般只有 </a:t>
            </a:r>
            <a:r>
              <a:rPr lang="en-US" altLang="zh-CN" dirty="0"/>
              <a:t>50 km</a:t>
            </a:r>
            <a:r>
              <a:rPr lang="zh-CN" altLang="en-US" dirty="0"/>
              <a:t>左右。</a:t>
            </a:r>
            <a:endParaRPr lang="en-US" altLang="zh-CN" dirty="0"/>
          </a:p>
          <a:p>
            <a:pPr lvl="1"/>
            <a:r>
              <a:rPr lang="en-US" altLang="zh-CN" dirty="0"/>
              <a:t>100 m </a:t>
            </a:r>
            <a:r>
              <a:rPr lang="zh-CN" altLang="en-US" dirty="0"/>
              <a:t>高的天线塔：传播距离可增大到 </a:t>
            </a:r>
            <a:r>
              <a:rPr lang="en-US" altLang="zh-CN" dirty="0"/>
              <a:t>100 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基站发出的信号可以经过多个障碍物的数次反射，从多条路径、按不同时间等到达接收方。多条路径的信号叠加后一般都会产生很大的失真，这就是所谓的</a:t>
            </a:r>
            <a:r>
              <a:rPr lang="zh-CN" altLang="en-US" dirty="0">
                <a:solidFill>
                  <a:srgbClr val="C00000"/>
                </a:solidFill>
              </a:rPr>
              <a:t>多径效应。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718455" y="2354410"/>
            <a:ext cx="3161213" cy="1844720"/>
            <a:chOff x="984066" y="2360343"/>
            <a:chExt cx="4214951" cy="2459626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4514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20" y="3003450"/>
              <a:ext cx="4514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1" y="3384170"/>
              <a:ext cx="4514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4514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4514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8" y="3818927"/>
              <a:ext cx="4514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2"/>
              <a:ext cx="64115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4059679" y="2645489"/>
            <a:ext cx="2159756" cy="7155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sz="135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两条路径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9" y="1374754"/>
            <a:ext cx="3431939" cy="2379518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对于给定的调制方式和数据率，信噪比越大，误码率就越低。</a:t>
            </a:r>
            <a:endParaRPr lang="en-US" altLang="zh-CN" dirty="0"/>
          </a:p>
          <a:p>
            <a:r>
              <a:rPr lang="zh-CN" altLang="en-US" dirty="0"/>
              <a:t>对于同样的信噪比，具有更高数据率的调制技术的误码率也更高。</a:t>
            </a:r>
            <a:endParaRPr lang="en-US" altLang="zh-CN" dirty="0"/>
          </a:p>
          <a:p>
            <a:r>
              <a:rPr lang="zh-CN" altLang="en-US" dirty="0"/>
              <a:t>如果用户在进行通信时不断改变自己的地理位置，就会引起无线信道特性的改变，因而信噪比和误码率都会发生变化。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误码率（即比特错误率）</a:t>
            </a:r>
            <a:r>
              <a:rPr lang="zh-CN" altLang="en-US" dirty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775086" y="1408865"/>
            <a:ext cx="2485270" cy="2616768"/>
            <a:chOff x="5146496" y="1236610"/>
            <a:chExt cx="3313693" cy="3489024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7" y="4233191"/>
              <a:ext cx="955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708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3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9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9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9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9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9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9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5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9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9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9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9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9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9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7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9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9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1"/>
              <a:ext cx="9040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892992" y="3827293"/>
            <a:ext cx="2241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2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微波接力：</a:t>
            </a:r>
            <a:r>
              <a:rPr lang="zh-CN" altLang="en-US" dirty="0"/>
              <a:t>中继站把前一站送来的信号</a:t>
            </a:r>
            <a:r>
              <a:rPr lang="zh-CN" altLang="en-US" dirty="0">
                <a:solidFill>
                  <a:srgbClr val="0000FF"/>
                </a:solidFill>
              </a:rPr>
              <a:t>放大后再发送</a:t>
            </a:r>
            <a:r>
              <a:rPr lang="zh-CN" altLang="en-US" dirty="0"/>
              <a:t>到下一站。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96113" y="1859241"/>
            <a:ext cx="2653624" cy="1971949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292920" y="1734052"/>
            <a:ext cx="1273049" cy="1673138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绘图" r:id="rId3" imgW="294485" imgH="2535960" progId="">
                    <p:embed/>
                  </p:oleObj>
                </mc:Choice>
                <mc:Fallback>
                  <p:oleObj name="绘图" r:id="rId3" imgW="294485" imgH="253596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963320" y="3037332"/>
            <a:ext cx="2408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高的天线塔可使传播距离增大到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2" name="矩形 31"/>
          <p:cNvSpPr/>
          <p:nvPr/>
        </p:nvSpPr>
        <p:spPr>
          <a:xfrm>
            <a:off x="3845576" y="3475377"/>
            <a:ext cx="2309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同步地球卫星通信覆盖区的跨度达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多公里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5298295" y="1929611"/>
            <a:ext cx="767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971851" y="1677899"/>
            <a:ext cx="4331495" cy="24765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971851" y="2132717"/>
            <a:ext cx="4331495" cy="24765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71851" y="2595870"/>
            <a:ext cx="4331495" cy="24765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2727899" y="1624320"/>
            <a:ext cx="0" cy="1350169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25430" y="1487399"/>
            <a:ext cx="4212085" cy="140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        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 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               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479798" y="1677899"/>
            <a:ext cx="1227405" cy="116672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 sz="1350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486465" y="1749097"/>
            <a:ext cx="122073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15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195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195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195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195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195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主要缺点：</a:t>
            </a:r>
          </a:p>
          <a:p>
            <a:pPr lvl="1">
              <a:lnSpc>
                <a:spcPts val="195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相邻站之间必须直视（常称为视距 </a:t>
            </a:r>
            <a:r>
              <a:rPr lang="en-US" altLang="zh-CN" dirty="0"/>
              <a:t>LOS (Line Of Sight)</a:t>
            </a:r>
            <a:r>
              <a:rPr lang="zh-CN" altLang="en-US" dirty="0"/>
              <a:t>），不能有障碍物，存在多径效应。</a:t>
            </a:r>
          </a:p>
          <a:p>
            <a:pPr lvl="1">
              <a:lnSpc>
                <a:spcPts val="195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195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195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497797" y="1371931"/>
            <a:ext cx="332014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通信容量大，通信距离远，通信比较稳定，通信费用与通信距离无关。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497797" y="1999579"/>
            <a:ext cx="3568229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1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</a:p>
        </p:txBody>
      </p:sp>
      <p:sp>
        <p:nvSpPr>
          <p:cNvPr id="50" name="矩形 49"/>
          <p:cNvSpPr/>
          <p:nvPr/>
        </p:nvSpPr>
        <p:spPr>
          <a:xfrm>
            <a:off x="530264" y="2341411"/>
            <a:ext cx="3542574" cy="878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请注意：“卫星信道的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497796" y="3331674"/>
            <a:ext cx="342900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保密性相对较差。造价较高。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129082" y="1519685"/>
            <a:ext cx="2514398" cy="1899110"/>
            <a:chOff x="5500066" y="1113556"/>
            <a:chExt cx="3651748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6" y="1289262"/>
              <a:ext cx="3651748" cy="2568633"/>
              <a:chOff x="5845150" y="1523458"/>
              <a:chExt cx="3350972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绘图" r:id="rId2" imgW="294485" imgH="2535960" progId="">
                      <p:embed/>
                    </p:oleObj>
                  </mc:Choice>
                  <mc:Fallback>
                    <p:oleObj name="绘图" r:id="rId2" imgW="294485" imgH="2535960" progId="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7" y="2082586"/>
                <a:ext cx="1346325" cy="326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1050438" cy="3669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771662" y="3592941"/>
            <a:ext cx="5305494" cy="7683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3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通信系统（卫星高度在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公里以下）已开始使用。目前，大功率、大容量、低轨道宽带卫星已开始在空间部署，并构成了空间高速链路。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75266" y="1468511"/>
            <a:ext cx="2503737" cy="1950882"/>
            <a:chOff x="5221598" y="1330787"/>
            <a:chExt cx="3338316" cy="2601177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1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月提出了“星链”（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43246" y="1468510"/>
            <a:ext cx="1793823" cy="1800512"/>
            <a:chOff x="2667917" y="1330786"/>
            <a:chExt cx="2391764" cy="2400682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314137" cy="441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417722" y="2425521"/>
            <a:ext cx="6036582" cy="161979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406118" y="1160932"/>
            <a:ext cx="6036582" cy="94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250"/>
              </a:lnSpc>
              <a:buClr>
                <a:srgbClr val="0070C0"/>
              </a:buClr>
            </a:pPr>
            <a:r>
              <a: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无线局域网：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1500" b="1" dirty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的计算机局域网。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2250"/>
              </a:lnSpc>
              <a:buClr>
                <a:srgbClr val="0070C0"/>
              </a:buClr>
            </a:pPr>
            <a:r>
              <a: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通常必须得到无线电频谱管理机构的</a:t>
            </a:r>
            <a:r>
              <a:rPr lang="zh-CN" altLang="en-US" sz="15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许可证。</a:t>
            </a:r>
            <a:endParaRPr lang="en-US" altLang="zh-CN" sz="15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2250"/>
              </a:lnSpc>
              <a:buClr>
                <a:srgbClr val="0070C0"/>
              </a:buClr>
            </a:pPr>
            <a:r>
              <a:rPr lang="en-US" altLang="zh-CN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可以自由使用。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214892" y="2571750"/>
            <a:ext cx="4442242" cy="1411951"/>
            <a:chOff x="1619788" y="2215097"/>
            <a:chExt cx="5922989" cy="1882601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922989" cy="1882601"/>
              <a:chOff x="507339" y="3213083"/>
              <a:chExt cx="9488884" cy="3016008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83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26                      83.5                                    125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05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05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05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488884" cy="783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05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902    928       2.4            2.4835          5.725               5.850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05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05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05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05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05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77053" cy="400109"/>
              <a:chOff x="3088814" y="3270065"/>
              <a:chExt cx="477053" cy="4001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77053" cy="400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35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77053" cy="400109"/>
              <a:chOff x="3088814" y="3270065"/>
              <a:chExt cx="477053" cy="400109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77053" cy="400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35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77053" cy="400109"/>
              <a:chOff x="3088814" y="3270065"/>
              <a:chExt cx="477053" cy="40010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77053" cy="400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35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77053" cy="400109"/>
              <a:chOff x="3088814" y="3270065"/>
              <a:chExt cx="477053" cy="40010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77053" cy="400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35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971851" y="2584973"/>
            <a:ext cx="4331495" cy="24765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971851" y="1684103"/>
            <a:ext cx="4331495" cy="24765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71851" y="2138922"/>
            <a:ext cx="4331495" cy="24765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2727899" y="1630525"/>
            <a:ext cx="0" cy="1350169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25430" y="1493604"/>
            <a:ext cx="4212085" cy="140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                          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                         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479798" y="1684104"/>
            <a:ext cx="1227405" cy="116672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 sz="1350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486465" y="1755302"/>
            <a:ext cx="122073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15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15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信道（多路）复用技术</a:t>
            </a:r>
            <a:endParaRPr lang="zh-CN" altLang="fr-FR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49758" y="1182596"/>
            <a:ext cx="6096762" cy="315758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/>
              <a:t>：允许用户使用一个共享信道进行通信。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19585" y="1779838"/>
            <a:ext cx="4892040" cy="21810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6" name="组合 5"/>
          <p:cNvGrpSpPr/>
          <p:nvPr/>
        </p:nvGrpSpPr>
        <p:grpSpPr>
          <a:xfrm>
            <a:off x="1498893" y="1817183"/>
            <a:ext cx="3876155" cy="1010966"/>
            <a:chOff x="1442906" y="2204864"/>
            <a:chExt cx="7099300" cy="1851615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05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05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05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05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05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05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0" y="3591424"/>
              <a:ext cx="2475593" cy="465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98893" y="2963419"/>
            <a:ext cx="3876155" cy="871084"/>
            <a:chOff x="1442906" y="4221088"/>
            <a:chExt cx="7099300" cy="1595417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5" y="4421111"/>
              <a:ext cx="526122" cy="465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65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(               )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1"/>
              <a:ext cx="526122" cy="465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05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05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05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05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05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05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4"/>
              <a:ext cx="1324701" cy="465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249525" cy="465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374751"/>
            <a:ext cx="3085774" cy="2379518"/>
          </a:xfrm>
        </p:spPr>
        <p:txBody>
          <a:bodyPr/>
          <a:lstStyle/>
          <a:p>
            <a:r>
              <a:rPr lang="zh-CN" altLang="en-US" dirty="0"/>
              <a:t>最基本。</a:t>
            </a:r>
            <a:endParaRPr lang="en-US" altLang="zh-CN" dirty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/>
              <a:t>所有用户在同样的时间占用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/>
              <a:t>带宽（即频带）资源。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28687" y="1468344"/>
            <a:ext cx="3049450" cy="2260242"/>
            <a:chOff x="1729417" y="3361217"/>
            <a:chExt cx="7233569" cy="3013656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1076858" cy="31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8" y="6057864"/>
              <a:ext cx="1076858" cy="31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7" y="5521853"/>
              <a:ext cx="1369649" cy="31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05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7" y="5132916"/>
              <a:ext cx="1369649" cy="31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05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05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2" y="4307733"/>
              <a:ext cx="757451" cy="31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05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05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7" y="3958166"/>
              <a:ext cx="1377254" cy="31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05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7" y="4753572"/>
              <a:ext cx="1369649" cy="31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05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05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155032"/>
            <a:ext cx="6096762" cy="3185148"/>
          </a:xfrm>
        </p:spPr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帧）。</a:t>
            </a:r>
            <a:endParaRPr lang="en-US" altLang="zh-CN" dirty="0"/>
          </a:p>
          <a:p>
            <a:r>
              <a:rPr lang="zh-CN" altLang="en-US" dirty="0"/>
              <a:t>每一个时分复用的用户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帧的长度）的。</a:t>
            </a:r>
            <a:endParaRPr lang="en-US" altLang="zh-CN" dirty="0"/>
          </a:p>
          <a:p>
            <a:r>
              <a:rPr lang="en-US" altLang="zh-CN" dirty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/>
              <a:t>所有用户在不同的时间占用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3850" y="1427360"/>
            <a:ext cx="5845918" cy="244233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014818" y="3697727"/>
            <a:ext cx="4540352" cy="761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8200" y="1639666"/>
            <a:ext cx="453970" cy="2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55170" y="3574719"/>
            <a:ext cx="453970" cy="2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28108" y="1977996"/>
            <a:ext cx="213289" cy="12824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442576" y="1977996"/>
            <a:ext cx="213289" cy="128245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655864" y="1977996"/>
            <a:ext cx="213290" cy="128245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83622" y="1977996"/>
            <a:ext cx="213289" cy="12824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298090" y="1977996"/>
            <a:ext cx="213289" cy="128245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511378" y="1977996"/>
            <a:ext cx="213290" cy="128245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939136" y="1977996"/>
            <a:ext cx="213289" cy="12824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153603" y="1977996"/>
            <a:ext cx="213289" cy="128245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366892" y="1977996"/>
            <a:ext cx="213290" cy="128245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794650" y="1977996"/>
            <a:ext cx="213289" cy="12824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009118" y="1977996"/>
            <a:ext cx="213289" cy="128245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222405" y="1977996"/>
            <a:ext cx="213290" cy="128245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05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014818" y="1977996"/>
            <a:ext cx="2779832" cy="1282455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05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014818" y="3310485"/>
            <a:ext cx="854336" cy="336115"/>
            <a:chOff x="930" y="2886"/>
            <a:chExt cx="725" cy="309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84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1869155" y="3310485"/>
            <a:ext cx="854335" cy="336115"/>
            <a:chOff x="1655" y="2886"/>
            <a:chExt cx="725" cy="309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84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2723489" y="3310485"/>
            <a:ext cx="854336" cy="336115"/>
            <a:chOff x="2380" y="2886"/>
            <a:chExt cx="725" cy="309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84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3577825" y="3310485"/>
            <a:ext cx="854335" cy="336115"/>
            <a:chOff x="3105" y="2886"/>
            <a:chExt cx="725" cy="309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84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4711797" y="2446587"/>
            <a:ext cx="266901" cy="2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defTabSz="571500" eaLnBrk="0" hangingPunct="0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226" y="2685033"/>
            <a:ext cx="203408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4435696" y="3310485"/>
            <a:ext cx="854335" cy="336115"/>
            <a:chOff x="3105" y="2886"/>
            <a:chExt cx="725" cy="309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84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1869154" y="1879011"/>
            <a:ext cx="3422056" cy="1628360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016688" y="1495702"/>
            <a:ext cx="857927" cy="2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0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120873" y="1682129"/>
            <a:ext cx="1283861" cy="2469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1971672" y="1682128"/>
            <a:ext cx="433061" cy="2469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2404734" y="1682129"/>
            <a:ext cx="418919" cy="2469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2404733" y="1682129"/>
            <a:ext cx="1269720" cy="2469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149684"/>
            <a:ext cx="6096762" cy="3190496"/>
          </a:xfrm>
        </p:spPr>
        <p:txBody>
          <a:bodyPr/>
          <a:lstStyle/>
          <a:p>
            <a:r>
              <a:rPr lang="zh-CN" altLang="en-US" dirty="0"/>
              <a:t>可让 </a:t>
            </a:r>
            <a:r>
              <a:rPr lang="en-US" altLang="zh-CN" dirty="0"/>
              <a:t>N </a:t>
            </a:r>
            <a:r>
              <a:rPr lang="zh-CN" altLang="en-US" dirty="0"/>
              <a:t>个用户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使用这 </a:t>
            </a:r>
            <a:r>
              <a:rPr lang="en-US" altLang="zh-CN" dirty="0"/>
              <a:t>N </a:t>
            </a:r>
            <a:r>
              <a:rPr lang="zh-CN" altLang="en-US" dirty="0"/>
              <a:t>个频带。这种方式称为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频分多址接入 </a:t>
            </a:r>
            <a:r>
              <a:rPr lang="en-US" altLang="zh-CN" dirty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可让</a:t>
            </a:r>
            <a:r>
              <a:rPr lang="en-US" altLang="zh-CN" dirty="0"/>
              <a:t> N </a:t>
            </a:r>
            <a:r>
              <a:rPr lang="zh-CN" altLang="en-US" dirty="0"/>
              <a:t>个用户各使用一个时隙，或让更多的用户轮流使用这 </a:t>
            </a:r>
            <a:r>
              <a:rPr lang="en-US" altLang="zh-CN" dirty="0"/>
              <a:t>N </a:t>
            </a:r>
            <a:r>
              <a:rPr lang="zh-CN" altLang="en-US" dirty="0"/>
              <a:t>个时隙。这种方式称为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时分多址接入 </a:t>
            </a:r>
            <a:r>
              <a:rPr lang="en-US" altLang="zh-CN" dirty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08859" y="1464681"/>
            <a:ext cx="6040283" cy="247786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98176" y="1527387"/>
            <a:ext cx="5848710" cy="2459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975" b="1" dirty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975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97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975" b="1" dirty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97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975" b="1" dirty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975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975" b="1" dirty="0">
                <a:latin typeface="微软雅黑" pitchFamily="34" charset="-122"/>
                <a:ea typeface="微软雅黑" pitchFamily="34" charset="-122"/>
              </a:rPr>
              <a:t>（或接收端、接收方）</a:t>
            </a:r>
            <a:r>
              <a:rPr lang="zh-CN" altLang="en-US" sz="975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1672365" y="3297941"/>
            <a:ext cx="518501" cy="529922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7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2542386" y="3297942"/>
            <a:ext cx="747734" cy="4449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750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75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75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7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7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3631136" y="3297946"/>
            <a:ext cx="830249" cy="431833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75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75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7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7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4794309" y="3297943"/>
            <a:ext cx="472448" cy="56363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7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251140" y="3130096"/>
            <a:ext cx="425599" cy="335690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5231332" y="3130096"/>
            <a:ext cx="425599" cy="335690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165363" y="3130096"/>
            <a:ext cx="462918" cy="335690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4351240" y="3130096"/>
            <a:ext cx="461330" cy="335690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415985" y="2380728"/>
            <a:ext cx="1917575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825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458387" y="2382194"/>
            <a:ext cx="778941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825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894103" y="2481142"/>
            <a:ext cx="677306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596383" y="2380728"/>
            <a:ext cx="921491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825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014903" y="2514857"/>
            <a:ext cx="640602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75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68" y="2270787"/>
            <a:ext cx="426393" cy="24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4129407" y="2494335"/>
            <a:ext cx="674129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2587873" y="2180634"/>
            <a:ext cx="326345" cy="156851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1639508" y="2227541"/>
            <a:ext cx="370811" cy="76227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825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490827" y="2002527"/>
            <a:ext cx="725741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4718690" y="2002527"/>
            <a:ext cx="710654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2450800" y="2002527"/>
            <a:ext cx="602666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3743498" y="2002527"/>
            <a:ext cx="609813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658727" y="2221395"/>
            <a:ext cx="575351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latin typeface="微软雅黑" pitchFamily="34" charset="-122"/>
                <a:ea typeface="微软雅黑" pitchFamily="34" charset="-122"/>
              </a:rPr>
              <a:t>输入汉字</a:t>
            </a: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5696733" y="2221395"/>
            <a:ext cx="596972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latin typeface="微软雅黑" pitchFamily="34" charset="-122"/>
                <a:ea typeface="微软雅黑" pitchFamily="34" charset="-122"/>
              </a:rPr>
              <a:t>显示汉字</a:t>
            </a: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4888204" y="2237070"/>
            <a:ext cx="371605" cy="76227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825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3897445" y="2180634"/>
            <a:ext cx="327140" cy="156851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3978332" y="2741342"/>
            <a:ext cx="1907253" cy="194231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2842873" y="2390990"/>
            <a:ext cx="1135459" cy="893464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71" y="2294240"/>
            <a:ext cx="426392" cy="24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5656748" y="3297943"/>
            <a:ext cx="481182" cy="56363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7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5366115" y="2513391"/>
            <a:ext cx="512262" cy="1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 algn="ctr" defTabSz="571500" eaLnBrk="0" hangingPunct="0"/>
            <a:r>
              <a:rPr kumimoji="1" lang="zh-CN" altLang="en-US" sz="75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75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26" y="2169292"/>
            <a:ext cx="377428" cy="3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268" y="2169292"/>
            <a:ext cx="377428" cy="3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3048743" y="2093165"/>
            <a:ext cx="748892" cy="51525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5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3079048" y="2270592"/>
            <a:ext cx="666048" cy="19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defTabSz="571500" eaLnBrk="0" hangingPunct="0"/>
            <a:r>
              <a:rPr kumimoji="1" lang="zh-CN" altLang="en-US" sz="825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739848" y="1831343"/>
            <a:ext cx="5407034" cy="205293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 b="1">
                <a:solidFill>
                  <a:srgbClr val="0000CC"/>
                </a:solidFill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algn="ctr" defTabSz="571500" eaLnBrk="0" hangingPunct="0"/>
              <a:r>
                <a:rPr kumimoji="1" lang="zh-CN" altLang="en-US" sz="9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3162070" y="3130096"/>
            <a:ext cx="512942" cy="350349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defTabSz="571500" eaLnBrk="0" hangingPunct="0"/>
              <a:r>
                <a:rPr kumimoji="1" lang="zh-CN" altLang="en-US" sz="82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017403" y="2397588"/>
            <a:ext cx="1825469" cy="880271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825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825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/>
              <a:p>
                <a:pPr algn="ctr" defTabSz="571500" eaLnBrk="0" hangingPunct="0"/>
                <a:r>
                  <a:rPr kumimoji="1" lang="zh-CN" altLang="en-US" sz="825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789016" y="3297941"/>
            <a:ext cx="462919" cy="529922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defTabSz="571500" eaLnBrk="0" hangingPunct="0"/>
              <a:r>
                <a:rPr kumimoji="1" lang="zh-CN" altLang="en-US" sz="750" b="1" dirty="0">
                  <a:latin typeface="微软雅黑" pitchFamily="34" charset="-122"/>
                  <a:ea typeface="微软雅黑" pitchFamily="34" charset="-122"/>
                </a:rPr>
                <a:t>输入信息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7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443850" y="1779385"/>
            <a:ext cx="5845918" cy="170470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144336"/>
            <a:ext cx="6096762" cy="3195843"/>
          </a:xfrm>
        </p:spPr>
        <p:txBody>
          <a:bodyPr/>
          <a:lstStyle/>
          <a:p>
            <a:r>
              <a:rPr lang="zh-CN" altLang="en-US" dirty="0"/>
              <a:t>成对使用。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复用器 </a:t>
            </a:r>
            <a:r>
              <a:rPr lang="en-US" altLang="zh-CN" dirty="0"/>
              <a:t>(multiplexer) </a:t>
            </a:r>
            <a:r>
              <a:rPr lang="zh-CN" altLang="en-US" dirty="0"/>
              <a:t>和分用器 </a:t>
            </a:r>
            <a:r>
              <a:rPr lang="en-US" altLang="zh-CN" dirty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389931" y="1982665"/>
            <a:ext cx="3862439" cy="1324271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0" y="2512796"/>
              <a:ext cx="10669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时分复用会导致信道利用率不高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04660" y="1424185"/>
            <a:ext cx="6036582" cy="220578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6" name="组合 5"/>
          <p:cNvGrpSpPr/>
          <p:nvPr/>
        </p:nvGrpSpPr>
        <p:grpSpPr>
          <a:xfrm>
            <a:off x="468953" y="1666961"/>
            <a:ext cx="6092898" cy="1739854"/>
            <a:chOff x="518863" y="1990305"/>
            <a:chExt cx="8123863" cy="2319805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80875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68051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68051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87285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637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830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9"/>
              <a:ext cx="3530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0"/>
              <a:ext cx="3830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32102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32102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32102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32102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32102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88014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2" y="3348731"/>
              <a:ext cx="47277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425757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425757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425757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2"/>
              <a:ext cx="425757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637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5"/>
              <a:ext cx="3530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49" y="2631073"/>
              <a:ext cx="3830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64367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7277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7277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79" y="3348731"/>
              <a:ext cx="472779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05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2"/>
              <a:ext cx="605293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05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74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zh-CN" altLang="zh-CN" sz="105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当用户暂时无数据发送时，分配给该用户的时隙只能处于空闲状态</a:t>
              </a:r>
              <a:r>
                <a:rPr lang="zh-CN" altLang="en-US" sz="105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637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4" y="2923261"/>
              <a:ext cx="3830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830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637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830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3530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3530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417722" y="1424185"/>
            <a:ext cx="6036582" cy="224028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5144248" y="2395330"/>
            <a:ext cx="175672" cy="242283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5850033" y="2395330"/>
            <a:ext cx="175672" cy="242283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5614427" y="2395330"/>
            <a:ext cx="176705" cy="242283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5378821" y="2395330"/>
            <a:ext cx="176705" cy="242283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4908641" y="2395330"/>
            <a:ext cx="176705" cy="242283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4673034" y="2395330"/>
            <a:ext cx="176705" cy="242283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4438461" y="2395330"/>
            <a:ext cx="175672" cy="242283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538132" y="1690707"/>
            <a:ext cx="45397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05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2419145" y="1715156"/>
            <a:ext cx="412311" cy="24228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184278" y="2199723"/>
            <a:ext cx="823590" cy="241330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1595555" y="2683336"/>
            <a:ext cx="823590" cy="24228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007868" y="3166949"/>
            <a:ext cx="411278" cy="24228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889322" y="1693217"/>
            <a:ext cx="28565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889322" y="2176829"/>
            <a:ext cx="2760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889322" y="2661397"/>
            <a:ext cx="2760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889322" y="3145010"/>
            <a:ext cx="29046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4261757" y="2637613"/>
            <a:ext cx="1940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2508013" y="1705617"/>
            <a:ext cx="26321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307248" y="2191138"/>
            <a:ext cx="2744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106035" y="2669027"/>
            <a:ext cx="25359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108102" y="3166949"/>
            <a:ext cx="2744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2979596" y="1739003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2979596" y="2234062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2979596" y="2730075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2979596" y="3225135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6176589" y="2558724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1595555" y="2380958"/>
            <a:ext cx="0" cy="60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007867" y="2864571"/>
            <a:ext cx="0" cy="61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2419145" y="2380958"/>
            <a:ext cx="0" cy="60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1595555" y="3349138"/>
            <a:ext cx="0" cy="6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2831456" y="2864571"/>
            <a:ext cx="0" cy="61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2831456" y="3349138"/>
            <a:ext cx="0" cy="6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4379560" y="2698661"/>
            <a:ext cx="0" cy="12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4849739" y="2698661"/>
            <a:ext cx="0" cy="12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5319919" y="2698661"/>
            <a:ext cx="0" cy="12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4379560" y="2758754"/>
            <a:ext cx="4701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4849739" y="2758754"/>
            <a:ext cx="4701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5319919" y="2758754"/>
            <a:ext cx="471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4531977" y="3225526"/>
            <a:ext cx="106792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4450862" y="2731793"/>
            <a:ext cx="3545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3155998" y="1955531"/>
            <a:ext cx="676588" cy="5273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3202499" y="2431514"/>
            <a:ext cx="649985" cy="1306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3202499" y="2683336"/>
            <a:ext cx="649985" cy="22415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3155999" y="2765287"/>
            <a:ext cx="696486" cy="6181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3202498" y="2994298"/>
            <a:ext cx="31931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3202498" y="2618452"/>
            <a:ext cx="31931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3202498" y="2214985"/>
            <a:ext cx="31931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3202498" y="1825805"/>
            <a:ext cx="31931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184278" y="1715156"/>
            <a:ext cx="411278" cy="24228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2831456" y="2380958"/>
            <a:ext cx="0" cy="60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243179" y="3349138"/>
            <a:ext cx="0" cy="6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287613" y="1696079"/>
            <a:ext cx="26321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1691658" y="2661397"/>
            <a:ext cx="25359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1711292" y="2193047"/>
            <a:ext cx="2744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4908641" y="2577519"/>
            <a:ext cx="0" cy="60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5085346" y="2577519"/>
            <a:ext cx="0" cy="60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5791132" y="2698661"/>
            <a:ext cx="0" cy="12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5791132" y="2577519"/>
            <a:ext cx="0" cy="60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4379560" y="2395330"/>
            <a:ext cx="58901" cy="242283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4614132" y="2395330"/>
            <a:ext cx="58902" cy="242283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4849739" y="2395330"/>
            <a:ext cx="58902" cy="242283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5085345" y="2395330"/>
            <a:ext cx="58902" cy="242283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5319919" y="2395330"/>
            <a:ext cx="58901" cy="242283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5555526" y="2395330"/>
            <a:ext cx="58901" cy="242283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5791132" y="2395330"/>
            <a:ext cx="58901" cy="242283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4908641" y="2731793"/>
            <a:ext cx="3545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5366420" y="2731793"/>
            <a:ext cx="3545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4614133" y="2939989"/>
            <a:ext cx="412311" cy="302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5085346" y="2939989"/>
            <a:ext cx="0" cy="302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5203149" y="2939989"/>
            <a:ext cx="293475" cy="3023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125376" y="1957439"/>
            <a:ext cx="1940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125376" y="2441052"/>
            <a:ext cx="1940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125376" y="2925619"/>
            <a:ext cx="1940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125376" y="3409231"/>
            <a:ext cx="1940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4375426" y="2225251"/>
            <a:ext cx="0" cy="64863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4846639" y="2225251"/>
            <a:ext cx="0" cy="64863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5317852" y="2225251"/>
            <a:ext cx="0" cy="64863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5788031" y="2225251"/>
            <a:ext cx="0" cy="64863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007106" y="1469839"/>
            <a:ext cx="2159849" cy="72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分配时隙，因此可以提高线路的利用率。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5834533" y="2392935"/>
            <a:ext cx="26321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4658568" y="2392935"/>
            <a:ext cx="2744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4879707" y="2392935"/>
            <a:ext cx="2744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5114280" y="2392935"/>
            <a:ext cx="25359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4418827" y="2392935"/>
            <a:ext cx="26321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5357119" y="2392935"/>
            <a:ext cx="25359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5585492" y="2392935"/>
            <a:ext cx="2744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3053789" y="2378418"/>
            <a:ext cx="1378132" cy="528501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0" name="矩形 179"/>
          <p:cNvSpPr/>
          <p:nvPr/>
        </p:nvSpPr>
        <p:spPr>
          <a:xfrm>
            <a:off x="3465541" y="2510700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4007105" y="2636137"/>
            <a:ext cx="166491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波分复用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9982" y="1471613"/>
            <a:ext cx="6039161" cy="243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4383547" y="2288140"/>
            <a:ext cx="1197764" cy="141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78258" y="2290976"/>
            <a:ext cx="1298753" cy="141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0            1550 nm   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1            1551 nm 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2            1552 nm 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3            1553 nm 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4            1554 nm 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5            1555 nm 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6            1556 nm  </a:t>
            </a:r>
          </a:p>
          <a:p>
            <a:pPr>
              <a:lnSpc>
                <a:spcPts val="1275"/>
              </a:lnSpc>
            </a:pPr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7            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2643" y="2623705"/>
            <a:ext cx="686901" cy="577081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8 </a:t>
            </a:r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2.5 </a:t>
            </a:r>
            <a:r>
              <a:rPr kumimoji="1" lang="en-US" altLang="zh-CN" sz="1050" b="1" dirty="0" err="1">
                <a:solidFill>
                  <a:srgbClr val="000099"/>
                </a:solidFill>
                <a:ea typeface="黑体" pitchFamily="2" charset="-122"/>
              </a:rPr>
              <a:t>Gbit</a:t>
            </a:r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/s</a:t>
            </a:r>
          </a:p>
          <a:p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62359" y="2459538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462359" y="2624078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62359" y="2787872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462359" y="2953156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462359" y="3116950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62359" y="3282233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62359" y="3446028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462359" y="3611312"/>
            <a:ext cx="106224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335408" y="2459538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335408" y="2624078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335408" y="2787872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335408" y="2953156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335408" y="3116950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335408" y="3282233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335408" y="3446028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335408" y="3611312"/>
            <a:ext cx="106224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429184" y="3032819"/>
            <a:ext cx="195436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2858665" y="2955545"/>
            <a:ext cx="166028" cy="150827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566085" y="2414122"/>
            <a:ext cx="252454" cy="9232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566085" y="2577918"/>
            <a:ext cx="252454" cy="91576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566085" y="2742457"/>
            <a:ext cx="252454" cy="91577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566085" y="2906996"/>
            <a:ext cx="252454" cy="91576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566085" y="3071534"/>
            <a:ext cx="252454" cy="91577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566085" y="3236073"/>
            <a:ext cx="252454" cy="91576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566085" y="3400612"/>
            <a:ext cx="252454" cy="91577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1566085" y="3564406"/>
            <a:ext cx="252454" cy="92321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2851048" y="2542181"/>
            <a:ext cx="70403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ea typeface="黑体" pitchFamily="2" charset="-122"/>
              </a:rPr>
              <a:t>20 </a:t>
            </a:r>
            <a:r>
              <a:rPr kumimoji="1" lang="en-US" altLang="zh-CN" sz="1050" b="1" dirty="0" err="1">
                <a:ea typeface="黑体" pitchFamily="2" charset="-122"/>
              </a:rPr>
              <a:t>Gbit</a:t>
            </a:r>
            <a:r>
              <a:rPr kumimoji="1" lang="en-US" altLang="zh-CN" sz="1050" b="1" dirty="0">
                <a:ea typeface="黑体" pitchFamily="2" charset="-122"/>
              </a:rPr>
              <a:t>/s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1713686" y="2908795"/>
            <a:ext cx="1519566" cy="25326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3576350" y="2909199"/>
            <a:ext cx="1519566" cy="252454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5026953" y="2414122"/>
            <a:ext cx="252455" cy="9232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026953" y="2577918"/>
            <a:ext cx="252455" cy="91576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5026953" y="2742457"/>
            <a:ext cx="252455" cy="91577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5026953" y="2906996"/>
            <a:ext cx="252455" cy="91576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5026953" y="3071534"/>
            <a:ext cx="252455" cy="91577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5026953" y="3236073"/>
            <a:ext cx="252455" cy="91576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5026953" y="3400612"/>
            <a:ext cx="252455" cy="91577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5026953" y="3564406"/>
            <a:ext cx="252455" cy="92321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3331822" y="2955948"/>
            <a:ext cx="166028" cy="150021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3817005" y="2955545"/>
            <a:ext cx="166028" cy="150827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3154209" y="2736500"/>
            <a:ext cx="65332" cy="29185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2331168" y="2775517"/>
            <a:ext cx="338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4188704" y="2775517"/>
            <a:ext cx="338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3449518" y="2589086"/>
            <a:ext cx="47961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3429354" y="2781916"/>
            <a:ext cx="222612" cy="20251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2916272" y="3150453"/>
            <a:ext cx="0" cy="92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3398705" y="3150453"/>
            <a:ext cx="0" cy="92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2916272" y="3195869"/>
            <a:ext cx="4816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393134" y="1991345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1691212" y="2173839"/>
            <a:ext cx="0" cy="240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854478" y="1998488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5147927" y="2173839"/>
            <a:ext cx="0" cy="240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5677488" y="2623705"/>
            <a:ext cx="62609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8 </a:t>
            </a:r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2.5 </a:t>
            </a:r>
            <a:r>
              <a:rPr kumimoji="1" lang="en-US" altLang="zh-CN" sz="1050" b="1" dirty="0" err="1">
                <a:solidFill>
                  <a:srgbClr val="000099"/>
                </a:solidFill>
                <a:ea typeface="黑体" pitchFamily="2" charset="-122"/>
              </a:rPr>
              <a:t>Gbit</a:t>
            </a:r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/s</a:t>
            </a:r>
          </a:p>
          <a:p>
            <a:r>
              <a:rPr kumimoji="1" lang="en-US" altLang="zh-CN" sz="1050" b="1" dirty="0">
                <a:solidFill>
                  <a:srgbClr val="000099"/>
                </a:solidFill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731520" y="1481137"/>
            <a:ext cx="5414554" cy="5375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3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sz="135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sz="1350" b="1" dirty="0">
                <a:latin typeface="微软雅黑" pitchFamily="34" charset="-122"/>
                <a:ea typeface="微软雅黑" pitchFamily="34" charset="-122"/>
              </a:rPr>
              <a:t>(Wavelength Division Multiplexing) </a:t>
            </a:r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：光的频分复用。使用一根光纤来</a:t>
            </a:r>
            <a:r>
              <a:rPr lang="zh-CN" altLang="en-US" sz="13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2880453" y="3181281"/>
            <a:ext cx="59503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49758" y="1245936"/>
            <a:ext cx="6096762" cy="3094243"/>
          </a:xfrm>
        </p:spPr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进行通信。</a:t>
            </a:r>
            <a:endParaRPr lang="en-US" altLang="zh-CN" dirty="0"/>
          </a:p>
          <a:p>
            <a:r>
              <a:rPr lang="zh-CN" altLang="en-US" dirty="0"/>
              <a:t>各用户使用经过特殊挑选的不同码型，因此不会造成干扰。</a:t>
            </a:r>
          </a:p>
          <a:p>
            <a:r>
              <a:rPr lang="zh-CN" altLang="en-US" dirty="0"/>
              <a:t>当</a:t>
            </a:r>
            <a:r>
              <a:rPr lang="zh-CN" altLang="en-US" dirty="0">
                <a:solidFill>
                  <a:srgbClr val="C00000"/>
                </a:solidFill>
              </a:rPr>
              <a:t>码分复用 </a:t>
            </a:r>
            <a:r>
              <a:rPr lang="en-US" altLang="zh-CN" dirty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Multiplexing) </a:t>
            </a:r>
            <a:r>
              <a:rPr lang="zh-CN" altLang="en-US" dirty="0"/>
              <a:t>信道为多个不同地址的用户所共享时，就称为</a:t>
            </a:r>
            <a:r>
              <a:rPr lang="zh-CN" altLang="en-US" dirty="0">
                <a:solidFill>
                  <a:srgbClr val="0000FF"/>
                </a:solidFill>
              </a:rPr>
              <a:t>码分多址 </a:t>
            </a:r>
            <a:r>
              <a:rPr lang="en-US" altLang="zh-CN" dirty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133642"/>
            <a:ext cx="6096762" cy="3206538"/>
          </a:xfrm>
        </p:spPr>
        <p:txBody>
          <a:bodyPr/>
          <a:lstStyle/>
          <a:p>
            <a:r>
              <a:rPr lang="zh-CN" altLang="en-US" dirty="0"/>
              <a:t>将每一个比特时间划分为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为每个站指派一个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937194" y="2604948"/>
            <a:ext cx="4501624" cy="1095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1950"/>
              </a:lnSpc>
            </a:pP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码片序列：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8" y="1069474"/>
            <a:ext cx="6096762" cy="3270706"/>
          </a:xfrm>
        </p:spPr>
        <p:txBody>
          <a:bodyPr/>
          <a:lstStyle/>
          <a:p>
            <a:r>
              <a:rPr lang="zh-CN" altLang="en-US" dirty="0"/>
              <a:t>要发送信息的数据率 </a:t>
            </a:r>
            <a:r>
              <a:rPr lang="en-US" altLang="zh-CN" dirty="0"/>
              <a:t>= b bit/s</a:t>
            </a:r>
            <a:r>
              <a:rPr lang="zh-CN" altLang="en-US" dirty="0"/>
              <a:t>，实际发送的数据率 </a:t>
            </a:r>
            <a:r>
              <a:rPr lang="en-US" altLang="zh-CN" dirty="0"/>
              <a:t>= </a:t>
            </a:r>
            <a:r>
              <a:rPr lang="en-US" altLang="zh-CN" dirty="0" err="1"/>
              <a:t>mb</a:t>
            </a:r>
            <a:r>
              <a:rPr lang="en-US" altLang="zh-CN" dirty="0"/>
              <a:t> bit/s</a:t>
            </a:r>
            <a:r>
              <a:rPr lang="zh-CN" altLang="en-US" dirty="0"/>
              <a:t>，同时，所占用频带宽度也提高到原来的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扩频通常有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直接序列扩频 </a:t>
            </a:r>
            <a:r>
              <a:rPr lang="en-US" altLang="zh-CN" dirty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Spectrum)</a:t>
            </a:r>
            <a:r>
              <a:rPr lang="zh-CN" altLang="en-US" dirty="0"/>
              <a:t> 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跳频扩频 </a:t>
            </a:r>
            <a:r>
              <a:rPr lang="en-US" altLang="zh-CN" dirty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码片序列实现了扩频</a:t>
            </a:r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每个站分配的码片序列：各不相同，且必须互相正交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正交：</a:t>
            </a:r>
            <a:r>
              <a:rPr lang="zh-CN" altLang="en-US" dirty="0"/>
              <a:t>向量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的重要特点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35832"/>
              </p:ext>
            </p:extLst>
          </p:nvPr>
        </p:nvGraphicFramePr>
        <p:xfrm>
          <a:off x="1077685" y="1926496"/>
          <a:ext cx="1593281" cy="4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700" imgH="431800" progId="Equation.3">
                  <p:embed/>
                </p:oleObj>
              </mc:Choice>
              <mc:Fallback>
                <p:oleObj name="公式" r:id="rId2" imgW="128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85" y="1926496"/>
                        <a:ext cx="1593281" cy="493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32555"/>
              </p:ext>
            </p:extLst>
          </p:nvPr>
        </p:nvGraphicFramePr>
        <p:xfrm>
          <a:off x="1077685" y="2797907"/>
          <a:ext cx="3872558" cy="52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81300" imgH="431800" progId="Equation.3">
                  <p:embed/>
                </p:oleObj>
              </mc:Choice>
              <mc:Fallback>
                <p:oleObj name="公式" r:id="rId4" imgW="27813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85" y="2797907"/>
                        <a:ext cx="3872558" cy="52781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077686" y="3703192"/>
          <a:ext cx="1048635" cy="31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22080" imgH="215640" progId="Equation.3">
                  <p:embed/>
                </p:oleObj>
              </mc:Choice>
              <mc:Fallback>
                <p:oleObj name="公式" r:id="rId6" imgW="622080" imgH="2156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86" y="3703192"/>
                        <a:ext cx="1048635" cy="31977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17722" y="1424185"/>
            <a:ext cx="6036582" cy="244233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96372" y="2080163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60232" y="1939520"/>
            <a:ext cx="8747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38779" y="1996866"/>
            <a:ext cx="1236236" cy="22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05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661118" y="1539542"/>
            <a:ext cx="0" cy="22338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542087" y="1539542"/>
            <a:ext cx="0" cy="22338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4423055" y="1539542"/>
            <a:ext cx="0" cy="22338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304023" y="1539542"/>
            <a:ext cx="0" cy="22338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2661118" y="2019774"/>
            <a:ext cx="880969" cy="16444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3542087" y="2019774"/>
            <a:ext cx="880969" cy="16444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2661118" y="2581814"/>
            <a:ext cx="880969" cy="1603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542087" y="2581814"/>
            <a:ext cx="880969" cy="1603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4423056" y="2581814"/>
            <a:ext cx="880969" cy="1603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2661118" y="3495644"/>
            <a:ext cx="880969" cy="161168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3542087" y="3495644"/>
            <a:ext cx="880969" cy="161168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4423056" y="3495644"/>
            <a:ext cx="880969" cy="161168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2661118" y="3223214"/>
            <a:ext cx="2642906" cy="161986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2661118" y="1658986"/>
            <a:ext cx="2642906" cy="161168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542087" y="1599265"/>
            <a:ext cx="0" cy="8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992589" y="1488819"/>
            <a:ext cx="2551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9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2574262" y="2661172"/>
            <a:ext cx="295044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574262" y="3303388"/>
            <a:ext cx="29504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2574262" y="3576637"/>
            <a:ext cx="2950447" cy="73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2661118" y="2822339"/>
            <a:ext cx="880969" cy="3206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3542087" y="2822339"/>
            <a:ext cx="880969" cy="3206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4423056" y="2822339"/>
            <a:ext cx="880969" cy="3206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2574262" y="2981871"/>
            <a:ext cx="295044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2585785" y="1739979"/>
            <a:ext cx="2938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3878875" y="1488819"/>
            <a:ext cx="2551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9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4762503" y="1488819"/>
            <a:ext cx="2551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9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5525595" y="1606628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525595" y="1973960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525595" y="2543364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525595" y="2856700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5525595" y="3177399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525595" y="3449831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2807181" y="1733505"/>
            <a:ext cx="678391" cy="2544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9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2661118" y="2297931"/>
            <a:ext cx="880969" cy="16362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3542087" y="2297931"/>
            <a:ext cx="880969" cy="16362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4423056" y="2297931"/>
            <a:ext cx="880969" cy="16362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2574262" y="2378106"/>
            <a:ext cx="2950447" cy="32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5525595" y="2250480"/>
            <a:ext cx="2407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4425714" y="2019774"/>
            <a:ext cx="880969" cy="16444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2585785" y="2100766"/>
            <a:ext cx="2938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338779" y="2243935"/>
            <a:ext cx="128913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05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05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05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338780" y="2527820"/>
            <a:ext cx="129554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05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05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05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178362" y="2856700"/>
            <a:ext cx="14879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05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05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05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05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05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378662" y="3176582"/>
            <a:ext cx="12554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05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05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05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05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378662" y="3450648"/>
            <a:ext cx="125867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05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05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05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05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2585785" y="3303388"/>
            <a:ext cx="2916768" cy="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1583395" y="1559177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05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933746" y="2119583"/>
            <a:ext cx="319318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013512" y="3158583"/>
            <a:ext cx="319318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178362" y="1600083"/>
            <a:ext cx="80652" cy="15585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298897" y="3233031"/>
            <a:ext cx="43427" cy="408237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349758" y="1165725"/>
            <a:ext cx="6096762" cy="3187333"/>
          </a:xfrm>
        </p:spPr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的模拟传输方式。</a:t>
            </a:r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现代电信网业务括话音、视频、图像和各种数据业务。因此需要一种能承载来自其他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的传输网络。</a:t>
            </a:r>
            <a:endParaRPr lang="en-US" altLang="zh-CN" dirty="0"/>
          </a:p>
          <a:p>
            <a:r>
              <a:rPr lang="zh-CN" altLang="en-US" dirty="0"/>
              <a:t>在数字化的同时，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475118" y="1665137"/>
            <a:ext cx="4971403" cy="2190082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消</a:t>
            </a:r>
            <a:r>
              <a:rPr lang="zh-CN" altLang="zh-CN" dirty="0">
                <a:solidFill>
                  <a:srgbClr val="0000FF"/>
                </a:solidFill>
              </a:rPr>
              <a:t>息</a:t>
            </a:r>
            <a:r>
              <a:rPr lang="en-US" altLang="zh-CN" dirty="0"/>
              <a:t>(message)</a:t>
            </a:r>
            <a:r>
              <a:rPr lang="zh-CN" altLang="en-US" dirty="0"/>
              <a:t>：</a:t>
            </a:r>
            <a:r>
              <a:rPr lang="zh-CN" altLang="zh-CN" dirty="0"/>
              <a:t>如话音、文字、图像、视频等。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信息（</a:t>
            </a:r>
            <a:r>
              <a:rPr lang="en-US" altLang="zh-CN" dirty="0">
                <a:solidFill>
                  <a:srgbClr val="0000FF"/>
                </a:solidFill>
              </a:rPr>
              <a:t>Information</a:t>
            </a:r>
            <a:r>
              <a:rPr lang="zh-CN" altLang="en-US" dirty="0">
                <a:solidFill>
                  <a:srgbClr val="0000FF"/>
                </a:solidFill>
              </a:rPr>
              <a:t>）：</a:t>
            </a:r>
            <a:r>
              <a:rPr lang="zh-CN" altLang="en-US" dirty="0"/>
              <a:t>是客观事物属性和相互联系特性的表征，反映了客观事物的存在形式和运动状态。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信息的载体，是对客观事物属性的记录。有意义的符号序列。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0" y="1611977"/>
            <a:ext cx="843490" cy="10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54550" y="2760178"/>
            <a:ext cx="843490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11001001001100111101011011001110……</a:t>
            </a:r>
            <a:endParaRPr lang="zh-CN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速率标准不统一。</a:t>
            </a:r>
            <a:r>
              <a:rPr lang="zh-CN" altLang="en-US" dirty="0"/>
              <a:t>两个互不兼容的国际标准：</a:t>
            </a:r>
            <a:endParaRPr lang="en-US" altLang="zh-CN" dirty="0"/>
          </a:p>
          <a:p>
            <a:pPr lvl="1"/>
            <a:r>
              <a:rPr lang="zh-CN" altLang="en-US" dirty="0"/>
              <a:t>北美和日本的 </a:t>
            </a:r>
            <a:r>
              <a:rPr lang="en-US" altLang="zh-CN" dirty="0"/>
              <a:t>T1 </a:t>
            </a:r>
            <a:r>
              <a:rPr lang="zh-CN" altLang="en-US" dirty="0"/>
              <a:t>速率（</a:t>
            </a:r>
            <a:r>
              <a:rPr lang="en-US" altLang="zh-CN" dirty="0"/>
              <a:t>1.544 Mbit/s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欧洲的 </a:t>
            </a:r>
            <a:r>
              <a:rPr lang="en-US" altLang="zh-CN" dirty="0"/>
              <a:t>E1 </a:t>
            </a:r>
            <a:r>
              <a:rPr lang="zh-CN" altLang="en-US" dirty="0"/>
              <a:t>速率（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不是同步传输。</a:t>
            </a:r>
            <a:r>
              <a:rPr lang="zh-CN" altLang="en-US" dirty="0"/>
              <a:t>主要采用准同步方式。</a:t>
            </a:r>
            <a:endParaRPr lang="en-US" altLang="zh-CN" dirty="0"/>
          </a:p>
          <a:p>
            <a:pPr lvl="1"/>
            <a:r>
              <a:rPr lang="zh-CN" altLang="en-US" dirty="0"/>
              <a:t>各支路信号的时钟频率有一定的偏差，给时分复用和分用带来许多麻烦。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早期数字传输系统的缺点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8" y="1042736"/>
            <a:ext cx="6096762" cy="3297443"/>
          </a:xfrm>
        </p:spPr>
        <p:txBody>
          <a:bodyPr/>
          <a:lstStyle/>
          <a:p>
            <a:r>
              <a:rPr lang="zh-CN" altLang="en-US" dirty="0"/>
              <a:t>各级时钟都来自一个非常精确的主时钟。 </a:t>
            </a:r>
          </a:p>
          <a:p>
            <a:r>
              <a:rPr lang="zh-CN" altLang="en-US" dirty="0"/>
              <a:t>为光纤传输系统定义了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的线路速率等级结构：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传输速率以 </a:t>
            </a:r>
            <a:r>
              <a:rPr lang="en-US" altLang="zh-CN" dirty="0">
                <a:solidFill>
                  <a:srgbClr val="C00000"/>
                </a:solidFill>
              </a:rPr>
              <a:t>51.84 Mbit/s </a:t>
            </a:r>
            <a:r>
              <a:rPr lang="zh-CN" altLang="en-US" dirty="0">
                <a:solidFill>
                  <a:srgbClr val="0000FF"/>
                </a:solidFill>
              </a:rPr>
              <a:t>为基础。</a:t>
            </a:r>
            <a:r>
              <a:rPr lang="zh-CN" altLang="en-US" dirty="0"/>
              <a:t>对电信信号称为第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/>
              <a:t>，对光信号则称为第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(Optical 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/>
              <a:t>即 </a:t>
            </a:r>
            <a:r>
              <a:rPr lang="en-US" altLang="zh-CN" dirty="0"/>
              <a:t>OC-1) </a:t>
            </a:r>
            <a:r>
              <a:rPr lang="zh-CN" altLang="en-US" dirty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/>
              <a:t>SONET (Synchronous Optical Network)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9758" y="1064126"/>
            <a:ext cx="6096762" cy="3276054"/>
          </a:xfrm>
        </p:spPr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为基础制订的国际标准。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与 </a:t>
            </a:r>
            <a:r>
              <a:rPr lang="en-US" altLang="zh-CN" dirty="0">
                <a:solidFill>
                  <a:srgbClr val="0000FF"/>
                </a:solidFill>
              </a:rPr>
              <a:t>SONET 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主要不同：</a:t>
            </a:r>
            <a:r>
              <a:rPr lang="en-US" altLang="zh-CN" dirty="0"/>
              <a:t>SDH </a:t>
            </a:r>
            <a:r>
              <a:rPr lang="zh-CN" altLang="en-US" dirty="0"/>
              <a:t>的基本速率为 </a:t>
            </a:r>
            <a:r>
              <a:rPr lang="en-US" altLang="zh-CN" dirty="0"/>
              <a:t>155.52 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/>
              <a:t>SDH (Synchronous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2701" y="1462975"/>
            <a:ext cx="5257450" cy="2286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812701" y="1899580"/>
            <a:ext cx="5257450" cy="202991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812701" y="2304454"/>
            <a:ext cx="5257450" cy="202991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812701" y="2718218"/>
            <a:ext cx="5257450" cy="202991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12701" y="3132405"/>
            <a:ext cx="5257450" cy="202991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812701" y="3550164"/>
            <a:ext cx="5257450" cy="202991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807928" y="1462975"/>
          <a:ext cx="5266996" cy="22977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1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0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047" marR="47047" marT="21714" marB="21714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080168"/>
            <a:ext cx="6096762" cy="3260012"/>
          </a:xfrm>
        </p:spPr>
        <p:txBody>
          <a:bodyPr/>
          <a:lstStyle/>
          <a:p>
            <a:r>
              <a:rPr lang="zh-CN" altLang="en-US" sz="1425" dirty="0"/>
              <a:t>定义了标准光信号，规定了波长为 </a:t>
            </a:r>
            <a:r>
              <a:rPr lang="en-US" altLang="zh-CN" sz="1425" dirty="0"/>
              <a:t>1310 nm </a:t>
            </a:r>
            <a:r>
              <a:rPr lang="zh-CN" altLang="en-US" sz="1425" dirty="0"/>
              <a:t>和 </a:t>
            </a:r>
            <a:r>
              <a:rPr lang="en-US" altLang="zh-CN" sz="1425" dirty="0"/>
              <a:t>1550 nm </a:t>
            </a:r>
            <a:r>
              <a:rPr lang="zh-CN" altLang="en-US" sz="1425" dirty="0"/>
              <a:t>的激光源。</a:t>
            </a:r>
            <a:endParaRPr lang="en-US" altLang="zh-CN" sz="1425" dirty="0"/>
          </a:p>
          <a:p>
            <a:r>
              <a:rPr lang="zh-CN" altLang="en-US" sz="1425" dirty="0"/>
              <a:t>在物理层定义了帧结构。</a:t>
            </a:r>
            <a:endParaRPr lang="en-US" altLang="zh-CN" sz="1425" dirty="0"/>
          </a:p>
          <a:p>
            <a:r>
              <a:rPr lang="zh-CN" altLang="en-US" sz="1425" dirty="0"/>
              <a:t>使北美、日本和欧洲这三个地区三种不同的数字传输体制在 </a:t>
            </a:r>
            <a:r>
              <a:rPr lang="en-US" altLang="zh-CN" sz="1425" dirty="0"/>
              <a:t>STM-1 </a:t>
            </a:r>
            <a:r>
              <a:rPr lang="zh-CN" altLang="en-US" sz="1425" dirty="0"/>
              <a:t>等级上获得了统一。</a:t>
            </a:r>
            <a:endParaRPr lang="en-US" altLang="zh-CN" sz="1425" dirty="0"/>
          </a:p>
          <a:p>
            <a:r>
              <a:rPr lang="zh-CN" altLang="en-US" sz="1425" dirty="0"/>
              <a:t>已成为公认的新一代理想的传输网体制。</a:t>
            </a:r>
          </a:p>
          <a:p>
            <a:r>
              <a:rPr lang="en-US" altLang="zh-CN" sz="1425" dirty="0"/>
              <a:t>SDH </a:t>
            </a:r>
            <a:r>
              <a:rPr lang="zh-CN" altLang="en-US" sz="1425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1971851" y="2578442"/>
            <a:ext cx="4331495" cy="24765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1971851" y="1677572"/>
            <a:ext cx="4331495" cy="24765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1971851" y="2132390"/>
            <a:ext cx="4331495" cy="24765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sz="135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2727899" y="1623993"/>
            <a:ext cx="0" cy="1350169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025430" y="1487071"/>
            <a:ext cx="4317005" cy="140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                                          ADSL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     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光纤同轴混合网（</a:t>
            </a: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                                           </a:t>
            </a:r>
            <a:r>
              <a:rPr lang="en-US" altLang="zh-CN" sz="15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479798" y="1677572"/>
            <a:ext cx="1227405" cy="116672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 sz="1350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486465" y="1748770"/>
            <a:ext cx="122073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15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15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</a:t>
            </a:r>
            <a:endParaRPr lang="en-US" altLang="zh-CN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宽带：</a:t>
            </a:r>
            <a:r>
              <a:rPr lang="zh-CN" altLang="en-US" dirty="0"/>
              <a:t>标准在不断提高。</a:t>
            </a:r>
            <a:endParaRPr lang="en-US" altLang="zh-CN" dirty="0"/>
          </a:p>
          <a:p>
            <a:r>
              <a:rPr lang="zh-CN" altLang="en-US" dirty="0"/>
              <a:t>美国联邦通信委员会 </a:t>
            </a:r>
            <a:r>
              <a:rPr lang="en-US" altLang="zh-CN" dirty="0"/>
              <a:t>FCC </a:t>
            </a:r>
            <a:r>
              <a:rPr lang="zh-CN" altLang="en-US" dirty="0"/>
              <a:t>定义：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从宽带接入的媒体来看，划分为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/>
              <a:t>有线宽带接入。</a:t>
            </a:r>
          </a:p>
          <a:p>
            <a:pPr lvl="1"/>
            <a:r>
              <a:rPr lang="zh-CN" altLang="en-US" dirty="0"/>
              <a:t>无线宽带接入。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8681" y="1735784"/>
            <a:ext cx="5251268" cy="359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2250"/>
              </a:lnSpc>
            </a:pPr>
            <a:r>
              <a:rPr lang="zh-CN" altLang="en-US" sz="15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15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15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15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15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ADSL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49758" y="1090862"/>
            <a:ext cx="6096762" cy="324931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/>
              <a:t>技术：用数字技术对现有的模拟电话用户线进行改造，使它能够承载宽带业务。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zh-CN" altLang="en-US" dirty="0">
                <a:solidFill>
                  <a:srgbClr val="C00000"/>
                </a:solidFill>
              </a:rPr>
              <a:t>的 </a:t>
            </a:r>
            <a:r>
              <a:rPr lang="en-US" altLang="zh-CN" dirty="0">
                <a:solidFill>
                  <a:srgbClr val="C00000"/>
                </a:solidFill>
              </a:rPr>
              <a:t>ITU </a:t>
            </a:r>
            <a:r>
              <a:rPr lang="zh-CN" altLang="en-US" dirty="0">
                <a:solidFill>
                  <a:srgbClr val="C00000"/>
                </a:solidFill>
              </a:rPr>
              <a:t>的标准：</a:t>
            </a:r>
            <a:r>
              <a:rPr lang="en-US" altLang="zh-CN" dirty="0"/>
              <a:t>G.992.1</a:t>
            </a:r>
            <a:r>
              <a:rPr lang="zh-CN" altLang="en-US" dirty="0"/>
              <a:t>（或称 </a:t>
            </a:r>
            <a:r>
              <a:rPr lang="en-US" altLang="zh-CN" dirty="0" err="1"/>
              <a:t>G.dmt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下行（从 </a:t>
            </a:r>
            <a:r>
              <a:rPr lang="en-US" altLang="zh-CN" dirty="0"/>
              <a:t>ISP </a:t>
            </a:r>
            <a:r>
              <a:rPr lang="zh-CN" altLang="en-US" dirty="0"/>
              <a:t>到用户）带宽</a:t>
            </a:r>
            <a:r>
              <a:rPr lang="zh-CN" altLang="en-US" dirty="0">
                <a:solidFill>
                  <a:srgbClr val="0000FF"/>
                </a:solidFill>
              </a:rPr>
              <a:t>远大于</a:t>
            </a:r>
            <a:r>
              <a:rPr lang="zh-CN" altLang="en-US" dirty="0"/>
              <a:t>上行（从用户到 </a:t>
            </a:r>
            <a:r>
              <a:rPr lang="en-US" altLang="zh-CN" dirty="0"/>
              <a:t>ISP</a:t>
            </a:r>
            <a:r>
              <a:rPr lang="zh-CN" altLang="en-US" dirty="0"/>
              <a:t>）带宽。</a:t>
            </a:r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49758" y="1111868"/>
            <a:ext cx="6096762" cy="3228311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C00000"/>
                </a:solidFill>
              </a:rPr>
              <a:t>离散多音调 </a:t>
            </a:r>
            <a:r>
              <a:rPr lang="en-US" altLang="zh-CN" dirty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）调制技术。</a:t>
            </a:r>
            <a:endParaRPr lang="en-US" altLang="zh-CN" dirty="0"/>
          </a:p>
          <a:p>
            <a:r>
              <a:rPr lang="en-US" altLang="zh-CN" dirty="0"/>
              <a:t>DMT </a:t>
            </a:r>
            <a:r>
              <a:rPr lang="zh-CN" altLang="en-US" dirty="0"/>
              <a:t>调制技术采用</a:t>
            </a:r>
            <a:r>
              <a:rPr lang="zh-CN" altLang="en-US" dirty="0">
                <a:solidFill>
                  <a:srgbClr val="C00000"/>
                </a:solidFill>
              </a:rPr>
              <a:t>频分复用 </a:t>
            </a:r>
            <a:r>
              <a:rPr lang="en-US" altLang="zh-CN" dirty="0">
                <a:solidFill>
                  <a:srgbClr val="C00000"/>
                </a:solidFill>
              </a:rPr>
              <a:t>FDM 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调制解调器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738052" y="2590637"/>
            <a:ext cx="5395103" cy="1440994"/>
            <a:chOff x="1146944" y="1115568"/>
            <a:chExt cx="7193471" cy="3310298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93699" cy="5302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9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8" y="3356407"/>
              <a:ext cx="1079597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900" b="1" dirty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(kHz)</a:t>
              </a: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73053" cy="530275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9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51104" y="1644115"/>
              <a:ext cx="861776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61775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2"/>
              <a:ext cx="340264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340264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45195" y="1644115"/>
              <a:ext cx="861776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4" y="2577768"/>
              <a:ext cx="393699" cy="5302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1"/>
              <a:ext cx="551861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1"/>
              <a:ext cx="645904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1"/>
              <a:ext cx="739947" cy="5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2529939" y="4001656"/>
            <a:ext cx="16850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技术的频谱分布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的组成</a:t>
            </a:r>
          </a:p>
        </p:txBody>
      </p:sp>
      <p:sp>
        <p:nvSpPr>
          <p:cNvPr id="4" name="矩形 3"/>
          <p:cNvSpPr/>
          <p:nvPr/>
        </p:nvSpPr>
        <p:spPr>
          <a:xfrm>
            <a:off x="321980" y="1376413"/>
            <a:ext cx="6204857" cy="508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3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3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大组成部分：</a:t>
            </a:r>
            <a:endParaRPr lang="en-US" altLang="zh-CN" sz="135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zh-CN" altLang="en-US" sz="112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数字用户线接入复用器 </a:t>
            </a:r>
            <a:r>
              <a:rPr lang="en-US" altLang="zh-CN" sz="112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12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12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用户家中的一些设施。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02653" y="1868854"/>
            <a:ext cx="4605160" cy="2157714"/>
            <a:chOff x="1151939" y="978139"/>
            <a:chExt cx="7232415" cy="3708394"/>
          </a:xfrm>
        </p:grpSpPr>
        <p:sp>
          <p:nvSpPr>
            <p:cNvPr id="6" name="圆角矩形 5"/>
            <p:cNvSpPr/>
            <p:nvPr/>
          </p:nvSpPr>
          <p:spPr>
            <a:xfrm>
              <a:off x="1151939" y="978139"/>
              <a:ext cx="7191015" cy="3708394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62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DSLAM (DSL Access Multiplexer)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：数字用户线接入复用器。</a:t>
              </a:r>
              <a:endParaRPr lang="en-US" altLang="zh-CN" sz="105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50"/>
                </a:lnSpc>
              </a:pPr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ATU (Access Termination Unit)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：接入端接单元（</a:t>
              </a:r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05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50"/>
                </a:lnSpc>
              </a:pPr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Central Office)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ATU-R (R 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Remote)</a:t>
              </a: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7" y="2546725"/>
              <a:ext cx="821886" cy="634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7" y="2211809"/>
              <a:ext cx="821886" cy="634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50"/>
              <a:ext cx="765424" cy="634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7" y="1891212"/>
              <a:ext cx="821886" cy="634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9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8"/>
              <a:ext cx="833803" cy="396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765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100" cy="634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1" y="2933616"/>
              <a:ext cx="1081738" cy="396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355722" y="1076718"/>
              <a:ext cx="1991097" cy="396724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9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9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3" y="1332331"/>
              <a:ext cx="1370604" cy="396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0"/>
              <a:ext cx="993468" cy="36102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1" y="3108301"/>
              <a:ext cx="1377587" cy="396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9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5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4" y="2338594"/>
              <a:ext cx="1264994" cy="396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5190523" y="2103534"/>
            <a:ext cx="1376399" cy="116448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809535" y="1738344"/>
            <a:ext cx="587674" cy="216738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 sz="13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797364" y="2329256"/>
            <a:ext cx="668960" cy="240642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921803" y="1056329"/>
            <a:ext cx="4467266" cy="3665397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：数据的电磁的编码。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pPr algn="just"/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是通信系统中用来表示数据的基本单位，它通常指的是信号的一个离散状态或一个离散值。在数字通信中，码元可以看作是构成信息传输的基本单元。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              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en-US" altLang="zh-CN" dirty="0"/>
          </a:p>
          <a:p>
            <a:pPr lvl="1"/>
            <a:r>
              <a:rPr lang="zh-CN" altLang="en-US" dirty="0"/>
              <a:t>一个码元可代表一个比特，也可代表多个比特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84941" y="2982199"/>
            <a:ext cx="1636862" cy="677707"/>
            <a:chOff x="241538" y="3424687"/>
            <a:chExt cx="2182482" cy="903609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7"/>
              <a:ext cx="171347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3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3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3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1   0    1   1    0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117600"/>
            <a:ext cx="6096762" cy="3222580"/>
          </a:xfrm>
        </p:spPr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主要改进：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采用了无缝速率自适应技术 </a:t>
            </a:r>
            <a:r>
              <a:rPr lang="en-US" altLang="zh-CN" dirty="0"/>
              <a:t>SRA (Seamless Rate Adaptation)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改善了线路质量评测和故障定位功能。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3908" y="2884547"/>
            <a:ext cx="4926023" cy="654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5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并不适合于企业，因为企业往往需要使用上行信道发送大量数据给许多用户。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085516"/>
            <a:ext cx="6096762" cy="3254664"/>
          </a:xfrm>
        </p:spPr>
        <p:txBody>
          <a:bodyPr/>
          <a:lstStyle/>
          <a:p>
            <a:r>
              <a:rPr lang="en-US" altLang="zh-CN" dirty="0"/>
              <a:t>SDSL (Symmetric DSL)</a:t>
            </a:r>
            <a:r>
              <a:rPr lang="zh-CN" altLang="en-US" dirty="0"/>
              <a:t>：对称数字用户线</a:t>
            </a:r>
          </a:p>
          <a:p>
            <a:r>
              <a:rPr lang="en-US" altLang="zh-CN" dirty="0"/>
              <a:t>HDSL 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/>
              <a:t>VDSL (Very high speed DSL)</a:t>
            </a:r>
            <a:r>
              <a:rPr lang="zh-CN" altLang="en-US" dirty="0"/>
              <a:t>：甚高速数字用户线</a:t>
            </a:r>
            <a:endParaRPr lang="en-US" altLang="zh-CN" dirty="0"/>
          </a:p>
          <a:p>
            <a:r>
              <a:rPr lang="en-US" altLang="zh-CN" dirty="0"/>
              <a:t>Giga DSL</a:t>
            </a:r>
            <a:r>
              <a:rPr lang="zh-CN" altLang="en-US" dirty="0"/>
              <a:t>：超高速数字用户线</a:t>
            </a:r>
            <a:endParaRPr lang="en-US" altLang="zh-CN" dirty="0"/>
          </a:p>
          <a:p>
            <a:pPr lvl="1"/>
            <a:r>
              <a:rPr lang="zh-CN" altLang="en-US" dirty="0"/>
              <a:t>华为公司于 </a:t>
            </a:r>
            <a:r>
              <a:rPr lang="en-US" altLang="zh-CN" dirty="0"/>
              <a:t>2012 </a:t>
            </a:r>
            <a:r>
              <a:rPr lang="zh-CN" altLang="en-US" dirty="0"/>
              <a:t>年首先研制成功样机。</a:t>
            </a:r>
            <a:endParaRPr lang="en-US" altLang="zh-CN" dirty="0"/>
          </a:p>
          <a:p>
            <a:pPr lvl="1"/>
            <a:r>
              <a:rPr lang="zh-CN" altLang="en-US" dirty="0"/>
              <a:t>使用时分双工 </a:t>
            </a:r>
            <a:r>
              <a:rPr lang="en-US" altLang="zh-CN" dirty="0"/>
              <a:t>TDD (Time Division Duplex)</a:t>
            </a:r>
            <a:r>
              <a:rPr lang="zh-CN" altLang="en-US" dirty="0"/>
              <a:t>和 </a:t>
            </a:r>
            <a:r>
              <a:rPr lang="en-US" altLang="zh-CN" dirty="0"/>
              <a:t>OFDM </a:t>
            </a:r>
            <a:r>
              <a:rPr lang="zh-CN" altLang="en-US" dirty="0"/>
              <a:t>技术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/>
              <a:t>HFC </a:t>
            </a:r>
            <a:r>
              <a:rPr lang="zh-CN" altLang="en-US" dirty="0"/>
              <a:t>网）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49758" y="1155032"/>
            <a:ext cx="6096762" cy="3185148"/>
          </a:xfrm>
        </p:spPr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/>
              <a:t>网基于有线电视网 </a:t>
            </a:r>
            <a:r>
              <a:rPr lang="en-US" altLang="zh-CN" dirty="0"/>
              <a:t>CATV </a:t>
            </a:r>
            <a:r>
              <a:rPr lang="zh-CN" altLang="en-US" dirty="0"/>
              <a:t>网。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改造：</a:t>
            </a:r>
            <a:r>
              <a:rPr lang="zh-CN" altLang="en-US" dirty="0"/>
              <a:t>把原有线电视网中的同轴电缆主干部分改换为光纤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937711" y="2145166"/>
            <a:ext cx="4600940" cy="1781608"/>
            <a:chOff x="439363" y="1057072"/>
            <a:chExt cx="8350230" cy="3645574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4" y="1194216"/>
              <a:ext cx="1284261" cy="47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6" cy="47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3"/>
              <a:ext cx="1348856" cy="47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3"/>
              <a:ext cx="804838" cy="47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05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05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05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05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05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05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05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05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05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05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05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05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05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0" cy="47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0"/>
              <a:ext cx="1251899" cy="47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75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9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439363" y="1431986"/>
              <a:ext cx="670299" cy="256139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2648181" y="3844608"/>
            <a:ext cx="12843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网的结构</a:t>
            </a: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7722" y="1424185"/>
            <a:ext cx="6036582" cy="16916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1741466" y="1816262"/>
            <a:ext cx="334104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889050" y="1537159"/>
            <a:ext cx="830998" cy="2765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2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913739" y="1974240"/>
            <a:ext cx="545718" cy="74815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968395" y="2114333"/>
            <a:ext cx="51772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805508" y="2736574"/>
            <a:ext cx="474200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5          65    87                                                                                 1000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732855" y="1974240"/>
            <a:ext cx="3308756" cy="748158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022616" y="2244492"/>
            <a:ext cx="28007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5532859" y="2736987"/>
            <a:ext cx="87716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05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05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641418" y="2722397"/>
            <a:ext cx="504709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4561" y="3151312"/>
            <a:ext cx="22926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sz="1350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sz="1350" b="1" dirty="0">
                <a:latin typeface="微软雅黑" pitchFamily="34" charset="-122"/>
                <a:ea typeface="微软雅黑" pitchFamily="34" charset="-122"/>
              </a:rPr>
              <a:t>网的频带划分</a:t>
            </a: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机顶盒</a:t>
            </a:r>
            <a:r>
              <a:rPr lang="zh-CN" altLang="en-US" dirty="0"/>
              <a:t>（</a:t>
            </a:r>
            <a:r>
              <a:rPr lang="en-US" altLang="zh-CN" dirty="0"/>
              <a:t>set-top box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连接在同轴电缆和用户的电视机之间。</a:t>
            </a:r>
            <a:endParaRPr lang="en-US" altLang="zh-CN" dirty="0"/>
          </a:p>
          <a:p>
            <a:pPr lvl="1"/>
            <a:r>
              <a:rPr lang="zh-CN" altLang="en-US" dirty="0"/>
              <a:t>使现有的模拟电视机能够接收数字电视信号。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将用户计算机接入互联网。</a:t>
            </a:r>
            <a:endParaRPr lang="en-US" altLang="zh-CN" dirty="0"/>
          </a:p>
          <a:p>
            <a:pPr lvl="1"/>
            <a:r>
              <a:rPr lang="zh-CN" altLang="en-US" dirty="0"/>
              <a:t>在上行信道中传送交互数字电视所需的一些信息。</a:t>
            </a:r>
            <a:endParaRPr lang="en-US" altLang="zh-CN" dirty="0"/>
          </a:p>
          <a:p>
            <a:pPr lvl="1"/>
            <a:r>
              <a:rPr lang="zh-CN" altLang="en-US" dirty="0"/>
              <a:t>不需要成对使用，而只需安装在用户端。</a:t>
            </a:r>
            <a:endParaRPr lang="en-US" altLang="zh-CN" dirty="0"/>
          </a:p>
          <a:p>
            <a:pPr lvl="1"/>
            <a:r>
              <a:rPr lang="zh-CN" altLang="en-US" dirty="0"/>
              <a:t>复杂，必须解决共享信道中可能出现的冲突问题。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/>
              <a:t>FTTx</a:t>
            </a:r>
            <a:r>
              <a:rPr lang="en-US" altLang="zh-CN" dirty="0"/>
              <a:t>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/>
              <a:t>：在光纤进入用户的家门后，才把光信号转换为电信号。</a:t>
            </a:r>
            <a:endParaRPr lang="en-US" altLang="zh-CN" dirty="0"/>
          </a:p>
          <a:p>
            <a:pPr lvl="1"/>
            <a:r>
              <a:rPr lang="zh-CN" altLang="en-US" dirty="0"/>
              <a:t>光纤到大楼 </a:t>
            </a:r>
            <a:r>
              <a:rPr lang="en-US" altLang="zh-CN" dirty="0"/>
              <a:t>FTTB (Fiber To The Building)</a:t>
            </a:r>
            <a:endParaRPr lang="zh-CN" altLang="en-US" dirty="0"/>
          </a:p>
          <a:p>
            <a:pPr lvl="1"/>
            <a:r>
              <a:rPr lang="zh-CN" altLang="en-US" dirty="0"/>
              <a:t>光纤到路边 </a:t>
            </a:r>
            <a:r>
              <a:rPr lang="en-US" altLang="zh-CN" dirty="0"/>
              <a:t>FTTC (Fiber To The Curb)</a:t>
            </a:r>
          </a:p>
          <a:p>
            <a:pPr lvl="1"/>
            <a:r>
              <a:rPr lang="zh-CN" altLang="en-US" dirty="0"/>
              <a:t>光纤到小区 </a:t>
            </a:r>
            <a:r>
              <a:rPr lang="en-US" altLang="zh-CN" dirty="0"/>
              <a:t>FTTZ (Fiber To The Zone)</a:t>
            </a:r>
          </a:p>
          <a:p>
            <a:pPr lvl="1"/>
            <a:r>
              <a:rPr lang="zh-CN" altLang="en-US" dirty="0"/>
              <a:t>光纤到办公室 </a:t>
            </a:r>
            <a:r>
              <a:rPr lang="en-US" altLang="zh-CN" dirty="0"/>
              <a:t>FTTO (Fiber To The Office)</a:t>
            </a:r>
          </a:p>
          <a:p>
            <a:pPr lvl="1"/>
            <a:r>
              <a:rPr lang="zh-CN" altLang="en-US" dirty="0"/>
              <a:t>光纤到桌面 </a:t>
            </a:r>
            <a:r>
              <a:rPr lang="en-US" altLang="zh-CN" dirty="0"/>
              <a:t>FTTD (Fiber To The Desk) 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476505" y="1423377"/>
            <a:ext cx="5617318" cy="20574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3"/>
              <a:ext cx="554003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788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2" y="1612548"/>
              <a:ext cx="843409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788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044692" y="2004672"/>
              <a:ext cx="508032" cy="330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3"/>
              <a:ext cx="843409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788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2" y="1013704"/>
              <a:ext cx="1064182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788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671144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671144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372553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9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4995041" y="1854083"/>
              <a:ext cx="671144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4976322" y="1275828"/>
              <a:ext cx="671144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5" y="1639090"/>
              <a:ext cx="427677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400115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9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788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788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788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9" y="1152119"/>
              <a:ext cx="648538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9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46"/>
              <a:ext cx="4293545" cy="462885"/>
              <a:chOff x="1169459" y="5805264"/>
              <a:chExt cx="7371027" cy="79466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1" y="5916328"/>
                <a:ext cx="1022073" cy="67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9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3" y="5916328"/>
                <a:ext cx="1305984" cy="67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9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8" y="5929027"/>
                <a:ext cx="2591462" cy="670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900" b="1" dirty="0">
                    <a:latin typeface="微软雅黑" pitchFamily="34" charset="-122"/>
                    <a:ea typeface="微软雅黑" pitchFamily="34" charset="-122"/>
                  </a:rPr>
                  <a:t>光配线网 </a:t>
                </a:r>
                <a:r>
                  <a:rPr lang="en-US" altLang="zh-CN" sz="900" b="1" dirty="0">
                    <a:latin typeface="微软雅黑" pitchFamily="34" charset="-122"/>
                    <a:ea typeface="微软雅黑" pitchFamily="34" charset="-122"/>
                  </a:rPr>
                  <a:t>(ODN)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9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2" y="2950825"/>
              <a:ext cx="554003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788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8"/>
              <a:ext cx="843409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788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062875" y="3456748"/>
              <a:ext cx="508032" cy="330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671144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0" y="3075920"/>
              <a:ext cx="427677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372553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9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376210" y="3385010"/>
              <a:ext cx="372553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9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50408" y="2643338"/>
              <a:ext cx="400115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9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427677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8"/>
              <a:ext cx="400115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9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9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7" y="2579098"/>
              <a:ext cx="1723788" cy="36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788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788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788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613541" cy="390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9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9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5"/>
              <a:ext cx="1370852" cy="566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88" b="1" dirty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788" b="1" dirty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788" b="1" dirty="0">
                  <a:latin typeface="微软雅黑" pitchFamily="34" charset="-122"/>
                  <a:ea typeface="微软雅黑" pitchFamily="34" charset="-122"/>
                </a:rPr>
                <a:t>光线路终端</a:t>
              </a:r>
              <a:endParaRPr lang="zh-CN" altLang="en-US" sz="788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825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825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9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481322" y="3733990"/>
            <a:ext cx="5886174" cy="51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光配线网 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：位于光纤干线和广大用户之间。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5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无源的光配线网常称为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无源光网络 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9758" y="1048084"/>
            <a:ext cx="6096762" cy="3292096"/>
          </a:xfrm>
        </p:spPr>
        <p:txBody>
          <a:bodyPr/>
          <a:lstStyle/>
          <a:p>
            <a:r>
              <a:rPr lang="zh-CN" altLang="en-US" dirty="0"/>
              <a:t>采用波分复用 </a:t>
            </a:r>
            <a:r>
              <a:rPr lang="en-US" altLang="zh-CN" dirty="0"/>
              <a:t>WDM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种最流行的</a:t>
            </a:r>
            <a:r>
              <a:rPr lang="zh-CN" altLang="en-US" dirty="0">
                <a:solidFill>
                  <a:srgbClr val="C00000"/>
                </a:solidFill>
              </a:rPr>
              <a:t>无源光网络 </a:t>
            </a:r>
            <a:r>
              <a:rPr lang="en-US" altLang="zh-CN" dirty="0">
                <a:solidFill>
                  <a:srgbClr val="C00000"/>
                </a:solidFill>
              </a:rPr>
              <a:t>PON (Passive Optical Network)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以太网无源光网络 </a:t>
            </a:r>
            <a:r>
              <a:rPr lang="en-US" altLang="zh-CN" dirty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PON)</a:t>
            </a:r>
          </a:p>
          <a:p>
            <a:pPr lvl="2"/>
            <a:r>
              <a:rPr lang="zh-CN" altLang="en-US" dirty="0"/>
              <a:t>在链路层使用以太网协议，利用 </a:t>
            </a:r>
            <a:r>
              <a:rPr lang="en-US" altLang="zh-CN" dirty="0"/>
              <a:t>PON </a:t>
            </a:r>
            <a:r>
              <a:rPr lang="zh-CN" altLang="en-US" dirty="0"/>
              <a:t>的拓扑结构实现以太网的接入。</a:t>
            </a:r>
            <a:endParaRPr lang="en-US" altLang="zh-CN" dirty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吉比特无源光网络 </a:t>
            </a:r>
            <a:r>
              <a:rPr lang="en-US" altLang="zh-CN" dirty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PON)</a:t>
            </a:r>
          </a:p>
          <a:p>
            <a:pPr lvl="2"/>
            <a:r>
              <a:rPr lang="zh-CN" altLang="en-US" dirty="0"/>
              <a:t>采用通用封装方法 </a:t>
            </a:r>
            <a:r>
              <a:rPr lang="en-US" altLang="zh-CN" dirty="0"/>
              <a:t>GEM (Generic Encapsulation Method)</a:t>
            </a:r>
            <a:r>
              <a:rPr lang="zh-CN" altLang="en-US" dirty="0"/>
              <a:t>，可承载多业务，且对各种业务类型都能够提供服务质量保证，总体性能比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好。</a:t>
            </a:r>
            <a:endParaRPr lang="en-US" altLang="zh-CN" dirty="0"/>
          </a:p>
          <a:p>
            <a:pPr lvl="2"/>
            <a:r>
              <a:rPr lang="zh-CN" altLang="en-US" dirty="0"/>
              <a:t>成本稍高。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6639</Words>
  <Application>Microsoft Office PowerPoint</Application>
  <PresentationFormat>自定义</PresentationFormat>
  <Paragraphs>1357</Paragraphs>
  <Slides>97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97</vt:i4>
      </vt:variant>
    </vt:vector>
  </HeadingPairs>
  <TitlesOfParts>
    <vt:vector size="112" baseType="lpstr">
      <vt:lpstr>Calibri</vt:lpstr>
      <vt:lpstr>Times New Roman</vt:lpstr>
      <vt:lpstr>微软雅黑</vt:lpstr>
      <vt:lpstr>Wingdings</vt:lpstr>
      <vt:lpstr>Arial Rounded MT Bold</vt:lpstr>
      <vt:lpstr>Wingdings 2</vt:lpstr>
      <vt:lpstr>黑体</vt:lpstr>
      <vt:lpstr>宋体</vt:lpstr>
      <vt:lpstr>Arial</vt:lpstr>
      <vt:lpstr>1_Office 主题​​</vt:lpstr>
      <vt:lpstr>Office 主题​​</vt:lpstr>
      <vt:lpstr>文档</vt:lpstr>
      <vt:lpstr>图表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编码与调制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脉冲编码调制PCM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Isidore Sun</cp:lastModifiedBy>
  <cp:revision>552</cp:revision>
  <dcterms:created xsi:type="dcterms:W3CDTF">2018-07-18T08:51:30Z</dcterms:created>
  <dcterms:modified xsi:type="dcterms:W3CDTF">2024-10-09T00:17:50Z</dcterms:modified>
</cp:coreProperties>
</file>