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4660"/>
  </p:normalViewPr>
  <p:slideViewPr>
    <p:cSldViewPr>
      <p:cViewPr varScale="1">
        <p:scale>
          <a:sx n="44" d="100"/>
          <a:sy n="44" d="100"/>
        </p:scale>
        <p:origin x="-120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aunmackey.com/articles/mobile/6-tips-to-optimize-your-website-for-iphone/" TargetMode="External"/><Relationship Id="rId2" Type="http://schemas.openxmlformats.org/officeDocument/2006/relationships/hyperlink" Target="http://www.engageinteractive.co.uk/blog/2008/06/19/tutorial-building-a-website-for-the-iphon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w3.org/WAI/gettingstarted/Overview.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w3.org/WAI/ER/tool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Best practice in web design</a:t>
            </a:r>
            <a:br>
              <a:rPr lang="en-US" dirty="0" smtClean="0"/>
            </a:b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Consistency</a:t>
            </a:r>
          </a:p>
          <a:p>
            <a:r>
              <a:rPr lang="en-US" dirty="0" smtClean="0"/>
              <a:t>Visitors to your website should be able to move from page-to-page easily and always know where they are. If you confuse your visitors or frustrate them with overly complex page design and navigation, they will probably leave your site.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Branding</a:t>
            </a:r>
          </a:p>
          <a:p>
            <a:r>
              <a:rPr lang="en-US" dirty="0" smtClean="0"/>
              <a:t>If you already have a </a:t>
            </a:r>
            <a:r>
              <a:rPr lang="en-US" dirty="0" err="1" smtClean="0"/>
              <a:t>recognisable</a:t>
            </a:r>
            <a:r>
              <a:rPr lang="en-US" dirty="0" smtClean="0"/>
              <a:t> brand or image that you can </a:t>
            </a:r>
            <a:r>
              <a:rPr lang="en-US" dirty="0" err="1" smtClean="0"/>
              <a:t>capitalise</a:t>
            </a:r>
            <a:r>
              <a:rPr lang="en-US" dirty="0" smtClean="0"/>
              <a:t> on, incorporate it into your design. The brand and image of your business should be reinforced by your website. Consistent use of your company logo throughout the site will help in this. Your website should be part of your wider marketing strategy - integrating online and offline communications to reach your target audience.</a:t>
            </a:r>
          </a:p>
          <a:p>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smtClean="0"/>
              <a:t/>
            </a:r>
            <a:br>
              <a:rPr lang="en-US" b="1" dirty="0" smtClean="0"/>
            </a:br>
            <a:r>
              <a:rPr lang="en-US" b="1" dirty="0" smtClean="0"/>
              <a:t>Hierarchy of information</a:t>
            </a:r>
          </a:p>
          <a:p>
            <a:r>
              <a:rPr lang="en-US" dirty="0" smtClean="0"/>
              <a:t>Don't make users navigate through too many layers of the site to find the information they want.</a:t>
            </a:r>
          </a:p>
          <a:p>
            <a:r>
              <a:rPr lang="en-US" dirty="0" smtClean="0"/>
              <a:t>Provide prominent navigation aids so the user can quickly find the information they need. A standard navigation bar that is in the same place on every page enables the user to move quickly through the site. Try to stick to accepted web conventions for navigation, as this will help make your website more intuitive for the user.</a:t>
            </a:r>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buNone/>
            </a:pPr>
            <a:r>
              <a:rPr lang="en-US" b="1" dirty="0" smtClean="0"/>
              <a:t>Amount and placement of content</a:t>
            </a:r>
          </a:p>
          <a:p>
            <a:r>
              <a:rPr lang="en-US" dirty="0" smtClean="0"/>
              <a:t>Consider how much content should be contained on a webpage. Avoid putting too much information on a page, as this may make it more difficult for the user to locate the information they need. Use links as a method of dividing content between pages. Users tend to scan a page first picking out headings and subheadings before reading the page in more detail.</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Designing for the mobile web</a:t>
            </a:r>
            <a:br>
              <a:rPr lang="en-US" b="1" dirty="0" smtClean="0"/>
            </a:br>
            <a:endParaRPr lang="en-US" dirty="0"/>
          </a:p>
        </p:txBody>
      </p:sp>
      <p:sp>
        <p:nvSpPr>
          <p:cNvPr id="3" name="Content Placeholder 2"/>
          <p:cNvSpPr>
            <a:spLocks noGrp="1"/>
          </p:cNvSpPr>
          <p:nvPr>
            <p:ph idx="1"/>
          </p:nvPr>
        </p:nvSpPr>
        <p:spPr/>
        <p:txBody>
          <a:bodyPr/>
          <a:lstStyle/>
          <a:p>
            <a:r>
              <a:rPr lang="en-US" dirty="0" smtClean="0"/>
              <a:t>Using CSS layouts (cascading style sheets) to support cross platform compatibility.</a:t>
            </a:r>
          </a:p>
          <a:p>
            <a:r>
              <a:rPr lang="en-US" dirty="0" smtClean="0"/>
              <a:t>Page layout and information hierarchy given the limited screen space. Think about dividing content up into smaller segments across pages - this will ensure that they are quick to download and easier to read. </a:t>
            </a:r>
            <a:r>
              <a:rPr lang="en-US" dirty="0" err="1" smtClean="0"/>
              <a:t>Minimise</a:t>
            </a:r>
            <a:r>
              <a:rPr lang="en-US" dirty="0" smtClean="0"/>
              <a:t> vertical scrolling and avoid horizontal scrolling.</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The types of content that you use, </a:t>
            </a:r>
            <a:r>
              <a:rPr lang="en-US" dirty="0" err="1" smtClean="0"/>
              <a:t>eg</a:t>
            </a:r>
            <a:r>
              <a:rPr lang="en-US" dirty="0" smtClean="0"/>
              <a:t> the use of rich media (including animations and video) will increase download times and may not be supported across all devices. Avoid using too many images on your pages.</a:t>
            </a:r>
          </a:p>
          <a:p>
            <a:r>
              <a:rPr lang="en-US" dirty="0" smtClean="0"/>
              <a:t>The placement of any navigation and its ease of use on mobile devices. Think about whether visual cues can be used to highlight buttons once they have been clicked on - this will provide a better user experience. Use spacing between buttons to extend the clickable area.</a:t>
            </a:r>
          </a:p>
          <a:p>
            <a:r>
              <a:rPr lang="en-US" dirty="0" smtClean="0"/>
              <a:t/>
            </a:r>
            <a:br>
              <a:rPr lang="en-US" dirty="0" smtClean="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Instead of entering free text (which can be difficult on a keypad), consider allowing users to choose from drop-down lists or radio buttons to input information.</a:t>
            </a:r>
          </a:p>
          <a:p>
            <a:r>
              <a:rPr lang="en-US" dirty="0" err="1" smtClean="0"/>
              <a:t>Optimising</a:t>
            </a:r>
            <a:r>
              <a:rPr lang="en-US" dirty="0" smtClean="0"/>
              <a:t> e-commerce functionality for mobile, </a:t>
            </a:r>
            <a:r>
              <a:rPr lang="en-US" dirty="0" err="1" smtClean="0"/>
              <a:t>eg</a:t>
            </a:r>
            <a:r>
              <a:rPr lang="en-US" dirty="0" smtClean="0"/>
              <a:t> the shopping cart. Reducing the number of steps for customers to complete a purchase will help improve conversion rates.</a:t>
            </a:r>
          </a:p>
          <a:p>
            <a:r>
              <a:rPr lang="en-US" dirty="0" smtClean="0"/>
              <a:t>Always give users the option to visit your main website and visa versa.</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The 'three click rule'</a:t>
            </a:r>
          </a:p>
          <a:p>
            <a:r>
              <a:rPr lang="en-US" dirty="0" smtClean="0"/>
              <a:t>Bear in mind the 'three click rule' which means that users starting at your home page should be able to get to the information they require in three mouse clicks. While this is not always achievable, by taking it into account at the site design stage you are more likely to retain the visitors on your site, as they can quickly find the information they need.</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b="1" dirty="0" smtClean="0"/>
              <a:t>Make your site user friendly</a:t>
            </a:r>
          </a:p>
          <a:p>
            <a:r>
              <a:rPr lang="en-US" dirty="0" smtClean="0"/>
              <a:t>"When someone goes onto a website you have eight seconds on average to catch their attention. If everything takes too long to find - or too long to load - they will go elsewhere.</a:t>
            </a:r>
          </a:p>
          <a:p>
            <a:r>
              <a:rPr lang="en-US" dirty="0" smtClean="0"/>
              <a:t>"I put a lot of time, effort and money in to get it right but, at the end of the day, my website is my shop. If I had a shop on the high street, then I would want it to look just as good."</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smtClean="0"/>
              <a:t>Leave </a:t>
            </a:r>
            <a:r>
              <a:rPr lang="en-US" b="1" dirty="0" smtClean="0"/>
              <a:t>more white space</a:t>
            </a:r>
          </a:p>
          <a:p>
            <a:r>
              <a:rPr lang="en-US" dirty="0" smtClean="0"/>
              <a:t>"The site is very </a:t>
            </a:r>
            <a:r>
              <a:rPr lang="en-US" dirty="0" err="1" smtClean="0"/>
              <a:t>colourful</a:t>
            </a:r>
            <a:r>
              <a:rPr lang="en-US" dirty="0" smtClean="0"/>
              <a:t> and busy, and with hindsight I might have had more white space. One of the most, if not the most, used websites in the world is Google and it is just one picture and a search box."</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How to create a website for </a:t>
            </a:r>
            <a:r>
              <a:rPr lang="en-US" dirty="0" err="1" smtClean="0"/>
              <a:t>iphone</a:t>
            </a:r>
            <a:r>
              <a:rPr lang="en-US" dirty="0" smtClean="0"/>
              <a:t> with orientation. </a:t>
            </a:r>
            <a:r>
              <a:rPr lang="en-US" dirty="0" smtClean="0">
                <a:hlinkClick r:id="rId2"/>
              </a:rPr>
              <a:t>http://www.engageinteractive.co.uk/blog/2008/06/19/tutorial-building-a-website-for-the-iphone/</a:t>
            </a:r>
            <a:endParaRPr lang="en-US" dirty="0" smtClean="0"/>
          </a:p>
          <a:p>
            <a:r>
              <a:rPr lang="en-US" dirty="0" smtClean="0"/>
              <a:t> </a:t>
            </a:r>
            <a:r>
              <a:rPr lang="en-US" dirty="0" smtClean="0">
                <a:hlinkClick r:id="rId3"/>
              </a:rPr>
              <a:t>http://shaunmackey.com/articles/mobile/6-tips-to-optimize-your-website-for-iphone/</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Browser issues</a:t>
            </a:r>
          </a:p>
          <a:p>
            <a:r>
              <a:rPr lang="en-US" dirty="0" smtClean="0"/>
              <a:t>You should test your </a:t>
            </a:r>
            <a:r>
              <a:rPr lang="en-US" dirty="0" err="1" smtClean="0"/>
              <a:t>webpages</a:t>
            </a:r>
            <a:r>
              <a:rPr lang="en-US" dirty="0" smtClean="0"/>
              <a:t> in as many browsers and different operating systems as possible during the development process to ensure that they will display properly. You should also ensure that your </a:t>
            </a:r>
            <a:r>
              <a:rPr lang="en-US" dirty="0" err="1" smtClean="0"/>
              <a:t>webpages</a:t>
            </a:r>
            <a:r>
              <a:rPr lang="en-US" dirty="0" smtClean="0"/>
              <a:t> work in previous versions of the browsers, as some of your audience may not have updated their software.</a:t>
            </a:r>
          </a:p>
          <a:p>
            <a:r>
              <a:rPr lang="en-US" dirty="0" smtClean="0"/>
              <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Screen resolutions</a:t>
            </a:r>
          </a:p>
          <a:p>
            <a:r>
              <a:rPr lang="en-US" dirty="0" smtClean="0"/>
              <a:t>The most common resolutions, expressed in pixels, is </a:t>
            </a:r>
            <a:r>
              <a:rPr lang="en-US" sz="3500" dirty="0" smtClean="0"/>
              <a:t>1024 x 768</a:t>
            </a:r>
            <a:r>
              <a:rPr lang="en-US" dirty="0" smtClean="0"/>
              <a:t>, although there is a growing trend towards higher resolutions. If you opt to design your website for a higher resolution, then you need to be aware that some screens with lower resolutions may not display all of the content.</a:t>
            </a:r>
          </a:p>
          <a:p>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Download speeds</a:t>
            </a:r>
          </a:p>
          <a:p>
            <a:r>
              <a:rPr lang="en-US" dirty="0" smtClean="0"/>
              <a:t>Not all internet users have high speed access, so connection speed should also influence your webpage design.</a:t>
            </a:r>
          </a:p>
          <a:p>
            <a:r>
              <a:rPr lang="en-US" dirty="0" smtClean="0"/>
              <a:t>Too many images or rich media - such as animations or video - will slow down the speed at which the webpage loads. Generally, pages should load within eight seconds or less. If your pages download slowly, your users will probably move on to another site.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smtClean="0"/>
              <a:t>Technology</a:t>
            </a:r>
          </a:p>
          <a:p>
            <a:r>
              <a:rPr lang="en-US" dirty="0" smtClean="0"/>
              <a:t>Some web technology can prevent users from viewing your site or affect indexing of your website by search engines. These technologies include:</a:t>
            </a:r>
          </a:p>
          <a:p>
            <a:r>
              <a:rPr lang="en-US" dirty="0" smtClean="0"/>
              <a:t>HTML frames</a:t>
            </a:r>
          </a:p>
          <a:p>
            <a:r>
              <a:rPr lang="en-US" dirty="0" err="1" smtClean="0"/>
              <a:t>Javascript</a:t>
            </a:r>
            <a:endParaRPr lang="en-US" dirty="0" smtClean="0"/>
          </a:p>
          <a:p>
            <a:r>
              <a:rPr lang="en-US" dirty="0" smtClean="0"/>
              <a:t>Flash</a:t>
            </a:r>
          </a:p>
          <a:p>
            <a:r>
              <a:rPr lang="en-US" dirty="0" smtClean="0"/>
              <a:t>AJAX</a:t>
            </a:r>
          </a:p>
          <a:p>
            <a:r>
              <a:rPr lang="en-US" dirty="0" smtClean="0"/>
              <a:t>If using any of these technologies you need to consider what the potential risks may be to the usability and accessibility of your website.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Accessibility issues</a:t>
            </a:r>
          </a:p>
          <a:p>
            <a:r>
              <a:rPr lang="en-US" dirty="0" smtClean="0"/>
              <a:t>The Equality Act 2010 makes it illegal for a website provider to discriminate against a disabled person. In practice this means you must design your website so that disabled people can access it using technology - </a:t>
            </a:r>
            <a:r>
              <a:rPr lang="en-US" dirty="0" err="1" smtClean="0"/>
              <a:t>eg</a:t>
            </a:r>
            <a:r>
              <a:rPr lang="en-US" dirty="0" smtClean="0"/>
              <a:t> screen readers.</a:t>
            </a:r>
          </a:p>
          <a:p>
            <a:r>
              <a:rPr lang="en-US" b="1" dirty="0" smtClean="0"/>
              <a:t/>
            </a:r>
            <a:br>
              <a:rPr lang="en-US" b="1" dirty="0" smtClean="0"/>
            </a:br>
            <a:r>
              <a:rPr lang="en-US" b="1" dirty="0" smtClean="0"/>
              <a:t>Making websites accessible</a:t>
            </a:r>
          </a:p>
          <a:p>
            <a:r>
              <a:rPr lang="en-US" dirty="0" smtClean="0"/>
              <a:t>There are many adjustments you can make to your website to make it easier for disabled people to use. For example, your web designer can attach a text description to every image and link on the site. This means that vision-impaired users, who rely on a browser that reads out the contents of the webpage, can hear a description of what an image is and where a link will take them. You can </a:t>
            </a:r>
            <a:r>
              <a:rPr lang="en-US" b="1" dirty="0" smtClean="0">
                <a:hlinkClick r:id="rId2" tooltip="Introductory information on designing accessible websites"/>
              </a:rPr>
              <a:t>read about accessible design on the W3C website- Opens in a new window</a:t>
            </a:r>
            <a:r>
              <a:rPr lang="en-US" dirty="0" smtClean="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
            </a:r>
            <a:br>
              <a:rPr lang="en-US" b="1" dirty="0" smtClean="0"/>
            </a:br>
            <a:r>
              <a:rPr lang="en-US" b="1" dirty="0" smtClean="0"/>
              <a:t>Checking if your site is accessible</a:t>
            </a:r>
          </a:p>
          <a:p>
            <a:r>
              <a:rPr lang="en-US" dirty="0" smtClean="0"/>
              <a:t>There are a number of tools and services that can help you check that your site is accessible. You can </a:t>
            </a:r>
            <a:r>
              <a:rPr lang="en-US" b="1" dirty="0" smtClean="0">
                <a:hlinkClick r:id="rId2" tooltip="Tools to assess your website's accessibility"/>
              </a:rPr>
              <a:t>read about and search for accessibility tools on the W3C website- Opens in a new window</a:t>
            </a:r>
            <a:r>
              <a:rPr lang="en-US" dirty="0" smtClean="0"/>
              <a: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smtClean="0"/>
              <a:t>Designing the site</a:t>
            </a:r>
          </a:p>
          <a:p>
            <a:r>
              <a:rPr lang="en-US" dirty="0" smtClean="0"/>
              <a:t>When designing your website, there are a number of key things you should take into account. For example:</a:t>
            </a:r>
          </a:p>
          <a:p>
            <a:r>
              <a:rPr lang="en-US" dirty="0" smtClean="0"/>
              <a:t>how your business' branding will be displayed</a:t>
            </a:r>
          </a:p>
          <a:p>
            <a:r>
              <a:rPr lang="en-US" dirty="0" smtClean="0"/>
              <a:t>the style and theme that your website will use across all its pages</a:t>
            </a:r>
          </a:p>
          <a:p>
            <a:r>
              <a:rPr lang="en-US" dirty="0" smtClean="0"/>
              <a:t>what navigation system you will use to guide visitors around your website</a:t>
            </a:r>
          </a:p>
          <a:p>
            <a:r>
              <a:rPr lang="en-US" dirty="0" smtClean="0"/>
              <a:t>which </a:t>
            </a:r>
            <a:r>
              <a:rPr lang="en-US" dirty="0" err="1" smtClean="0"/>
              <a:t>colours</a:t>
            </a:r>
            <a:r>
              <a:rPr lang="en-US" dirty="0" smtClean="0"/>
              <a:t>, graphics, text and video could communicate information about your business' goods or services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TotalTime>
  <Words>928</Words>
  <Application>Microsoft Office PowerPoint</Application>
  <PresentationFormat>On-screen Show (4:3)</PresentationFormat>
  <Paragraphs>56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Best practice in web design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Designing for the mobile web </vt:lpstr>
      <vt:lpstr>Slide 15</vt:lpstr>
      <vt:lpstr>Slide 16</vt:lpstr>
      <vt:lpstr>Slide 17</vt:lpstr>
      <vt:lpstr>Slide 18</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practice in web design </dc:title>
  <dc:creator>radu</dc:creator>
  <cp:lastModifiedBy>radu</cp:lastModifiedBy>
  <cp:revision>30</cp:revision>
  <dcterms:created xsi:type="dcterms:W3CDTF">2006-08-16T00:00:00Z</dcterms:created>
  <dcterms:modified xsi:type="dcterms:W3CDTF">2012-02-03T03:17:36Z</dcterms:modified>
</cp:coreProperties>
</file>