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7777-E0BE-5C43-8C03-3EB40837A426}" type="datetimeFigureOut">
              <a:rPr lang="en-US" smtClean="0"/>
              <a:pPr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Challenge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6889" y="2314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clusters but listed in different order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AAAAAAA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 (because A and B used)</a:t>
            </a:r>
          </a:p>
          <a:p>
            <a:r>
              <a:rPr lang="en-US" dirty="0" smtClean="0"/>
              <a:t>BBB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AAA</a:t>
            </a:r>
            <a:r>
              <a:rPr lang="en-US" dirty="0" smtClean="0"/>
              <a:t>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 (because A and B used)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 errors.   </a:t>
            </a:r>
          </a:p>
          <a:p>
            <a:pPr>
              <a:buNone/>
            </a:pPr>
            <a:r>
              <a:rPr lang="en-US" dirty="0" smtClean="0"/>
              <a:t> Different and seemingly fairer result.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Fairest solution. </a:t>
            </a:r>
          </a:p>
          <a:p>
            <a:pPr>
              <a:buNone/>
            </a:pPr>
            <a:r>
              <a:rPr lang="en-US" dirty="0" smtClean="0"/>
              <a:t>Try all possible </a:t>
            </a:r>
            <a:r>
              <a:rPr lang="en-US" dirty="0" err="1" smtClean="0"/>
              <a:t>labelings</a:t>
            </a:r>
            <a:r>
              <a:rPr lang="en-US" dirty="0" smtClean="0"/>
              <a:t> of the clusters and use the labeling that gives the smallest number of errors.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AAAAAAA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 (because A and B used)</a:t>
            </a:r>
          </a:p>
          <a:p>
            <a:r>
              <a:rPr lang="en-US" dirty="0" smtClean="0"/>
              <a:t>BBB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AAA</a:t>
            </a:r>
            <a:r>
              <a:rPr lang="en-US" dirty="0" smtClean="0"/>
              <a:t>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 (because A and B used)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 errors.   </a:t>
            </a:r>
          </a:p>
          <a:p>
            <a:pPr>
              <a:buNone/>
            </a:pPr>
            <a:r>
              <a:rPr lang="en-US" dirty="0" smtClean="0"/>
              <a:t> Different and seemingly fairer result.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ways of attaching N labels to N clusters</a:t>
            </a:r>
          </a:p>
          <a:p>
            <a:r>
              <a:rPr lang="en-US" dirty="0" smtClean="0"/>
              <a:t>1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1</a:t>
            </a:r>
          </a:p>
          <a:p>
            <a:r>
              <a:rPr lang="en-US" dirty="0" smtClean="0"/>
              <a:t>2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2</a:t>
            </a:r>
          </a:p>
          <a:p>
            <a:r>
              <a:rPr lang="en-US" dirty="0" smtClean="0"/>
              <a:t>3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3*2</a:t>
            </a:r>
          </a:p>
          <a:p>
            <a:r>
              <a:rPr lang="en-US" dirty="0" smtClean="0"/>
              <a:t>4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4*3*2*1</a:t>
            </a:r>
          </a:p>
          <a:p>
            <a:r>
              <a:rPr lang="en-US" dirty="0" smtClean="0"/>
              <a:t>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N!</a:t>
            </a:r>
          </a:p>
          <a:p>
            <a:r>
              <a:rPr lang="en-US" dirty="0" smtClean="0">
                <a:sym typeface="Wingdings"/>
              </a:rPr>
              <a:t>26 letters …. 4.03x10^26  oh dear… BUT…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efficient search solution.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halkduster"/>
                <a:cs typeface="Chalkduster"/>
              </a:rPr>
              <a:t>     The Hungarian Algorithm</a:t>
            </a:r>
          </a:p>
          <a:p>
            <a:pPr>
              <a:buNone/>
            </a:pPr>
            <a:endParaRPr lang="en-US" dirty="0" smtClean="0">
              <a:latin typeface="Chalkduster"/>
              <a:cs typeface="Chalkduster"/>
            </a:endParaRPr>
          </a:p>
          <a:p>
            <a:pPr>
              <a:buNone/>
            </a:pPr>
            <a:r>
              <a:rPr lang="en-US" sz="2000" dirty="0" smtClean="0">
                <a:latin typeface="+mj-lt"/>
                <a:cs typeface="Chalkduster"/>
              </a:rPr>
              <a:t>                 http://</a:t>
            </a:r>
            <a:r>
              <a:rPr lang="en-US" sz="2000" dirty="0" err="1" smtClean="0">
                <a:latin typeface="+mj-lt"/>
                <a:cs typeface="Chalkduster"/>
              </a:rPr>
              <a:t>www.wikihow.com</a:t>
            </a:r>
            <a:r>
              <a:rPr lang="en-US" sz="2000" dirty="0" smtClean="0">
                <a:latin typeface="+mj-lt"/>
                <a:cs typeface="Chalkduster"/>
              </a:rPr>
              <a:t>/Use-the-Hungarian-Algorithm</a:t>
            </a:r>
            <a:endParaRPr lang="en-US" sz="2000" dirty="0">
              <a:latin typeface="+mj-lt"/>
              <a:cs typeface="Chalkdust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Hungarian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60 3</a:t>
            </a:r>
            <a:r>
              <a:rPr lang="en-US" baseline="30000" dirty="0" smtClean="0"/>
              <a:t>rd</a:t>
            </a:r>
            <a:r>
              <a:rPr lang="en-US" dirty="0" smtClean="0"/>
              <a:t> year students each rank 60 3</a:t>
            </a:r>
            <a:r>
              <a:rPr lang="en-US" baseline="30000" dirty="0" smtClean="0"/>
              <a:t>rd</a:t>
            </a:r>
            <a:r>
              <a:rPr lang="en-US" dirty="0" smtClean="0"/>
              <a:t> year projects in order of preference.</a:t>
            </a:r>
          </a:p>
          <a:p>
            <a:r>
              <a:rPr lang="en-US" dirty="0" smtClean="0"/>
              <a:t>How do you assign projects to students in a way that </a:t>
            </a:r>
            <a:r>
              <a:rPr lang="en-US" dirty="0" err="1" smtClean="0"/>
              <a:t>maximises</a:t>
            </a:r>
            <a:r>
              <a:rPr lang="en-US" dirty="0" smtClean="0"/>
              <a:t> the sum of the ranks, i.e. lots of people given high ranked </a:t>
            </a:r>
            <a:r>
              <a:rPr lang="en-US" dirty="0" err="1" smtClean="0"/>
              <a:t>project.s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Hungarian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builders give you a quote for 10 different jobs.</a:t>
            </a:r>
          </a:p>
          <a:p>
            <a:r>
              <a:rPr lang="en-US" dirty="0" smtClean="0"/>
              <a:t>You can only assign one builder to one job.</a:t>
            </a:r>
          </a:p>
          <a:p>
            <a:r>
              <a:rPr lang="en-US" dirty="0" smtClean="0"/>
              <a:t>How do you assign builders to jobs in the way that </a:t>
            </a:r>
            <a:r>
              <a:rPr lang="en-US" dirty="0" err="1" smtClean="0"/>
              <a:t>minimises</a:t>
            </a:r>
            <a:r>
              <a:rPr lang="en-US" dirty="0" smtClean="0"/>
              <a:t> the total cost?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x10 = reduceDimOfDataTo10(test_data);</a:t>
            </a:r>
          </a:p>
          <a:p>
            <a:r>
              <a:rPr lang="en-US" dirty="0" err="1" smtClean="0"/>
              <a:t>c</a:t>
            </a:r>
            <a:r>
              <a:rPr lang="en-US" dirty="0" smtClean="0"/>
              <a:t> =cluster(x10,26, </a:t>
            </a:r>
            <a:r>
              <a:rPr lang="en-US" dirty="0" err="1" smtClean="0"/>
              <a:t>distance_metric</a:t>
            </a:r>
            <a:r>
              <a:rPr lang="en-US" dirty="0" smtClean="0"/>
              <a:t>, display);</a:t>
            </a:r>
          </a:p>
          <a:p>
            <a:r>
              <a:rPr lang="en-US" dirty="0" smtClean="0"/>
              <a:t>score = </a:t>
            </a:r>
            <a:r>
              <a:rPr lang="en-US" dirty="0" err="1" smtClean="0"/>
              <a:t>evaluateClustering(c</a:t>
            </a:r>
            <a:r>
              <a:rPr lang="en-US" dirty="0" smtClean="0"/>
              <a:t>, </a:t>
            </a:r>
            <a:r>
              <a:rPr lang="en-US" dirty="0" err="1" smtClean="0"/>
              <a:t>test_labels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evaluateClustering</a:t>
            </a:r>
            <a:r>
              <a:rPr lang="en-US" dirty="0" smtClean="0"/>
              <a:t> calls </a:t>
            </a:r>
            <a:r>
              <a:rPr lang="en-US" dirty="0" err="1" smtClean="0"/>
              <a:t>Hungarian.m</a:t>
            </a:r>
            <a:r>
              <a:rPr lang="en-US" dirty="0" smtClean="0"/>
              <a:t> to find the most </a:t>
            </a:r>
            <a:r>
              <a:rPr lang="en-US" dirty="0" err="1" smtClean="0"/>
              <a:t>favourable</a:t>
            </a:r>
            <a:r>
              <a:rPr lang="en-US" dirty="0" smtClean="0"/>
              <a:t> way of labeling the clusters)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noticed that only 20 different letters appeared in the test data I used, so I set the desired number of clusters to 20.</a:t>
            </a:r>
          </a:p>
          <a:p>
            <a:endParaRPr lang="en-US" dirty="0" smtClean="0"/>
          </a:p>
          <a:p>
            <a:r>
              <a:rPr lang="en-US" dirty="0" smtClean="0"/>
              <a:t>Better solution would have been to use more test data, but I didn’t have enough patience.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900 dimensions</a:t>
            </a:r>
          </a:p>
          <a:p>
            <a:r>
              <a:rPr lang="en-US" dirty="0" smtClean="0"/>
              <a:t>Euclidean distance:     34%</a:t>
            </a:r>
          </a:p>
          <a:p>
            <a:r>
              <a:rPr lang="en-US" dirty="0" smtClean="0"/>
              <a:t>Cosine distance:          48%</a:t>
            </a:r>
          </a:p>
          <a:p>
            <a:endParaRPr lang="en-US" dirty="0" smtClean="0"/>
          </a:p>
          <a:p>
            <a:r>
              <a:rPr lang="en-US" dirty="0" smtClean="0"/>
              <a:t>PCA 1-10 Euclidean:  35%</a:t>
            </a:r>
          </a:p>
          <a:p>
            <a:r>
              <a:rPr lang="en-US" dirty="0" smtClean="0"/>
              <a:t>PCA 1-10 Manhattan: 48%</a:t>
            </a:r>
          </a:p>
          <a:p>
            <a:r>
              <a:rPr lang="en-US" dirty="0" smtClean="0"/>
              <a:t>PCA 2-11 Euclidean: 54%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Result 2010:  56%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 set of 10 features that allows the character data to be reliably clustered.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Student B:  56%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LLLL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UOUC</a:t>
            </a:r>
          </a:p>
          <a:p>
            <a:r>
              <a:rPr lang="en-US" dirty="0" smtClean="0"/>
              <a:t>GGGGODUDDG</a:t>
            </a:r>
          </a:p>
          <a:p>
            <a:r>
              <a:rPr lang="en-US" dirty="0" smtClean="0"/>
              <a:t>AAAAAAAA</a:t>
            </a:r>
          </a:p>
          <a:p>
            <a:r>
              <a:rPr lang="en-US" dirty="0" smtClean="0"/>
              <a:t>LL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VE</a:t>
            </a:r>
          </a:p>
          <a:p>
            <a:r>
              <a:rPr lang="en-US" dirty="0" smtClean="0"/>
              <a:t>SSSPH</a:t>
            </a:r>
          </a:p>
          <a:p>
            <a:r>
              <a:rPr lang="en-US" dirty="0" smtClean="0"/>
              <a:t>IITIIITFTTTTT</a:t>
            </a:r>
          </a:p>
          <a:p>
            <a:r>
              <a:rPr lang="en-US" dirty="0" smtClean="0"/>
              <a:t>ESEJ</a:t>
            </a:r>
          </a:p>
          <a:p>
            <a:r>
              <a:rPr lang="en-US" dirty="0" smtClean="0"/>
              <a:t>LLIILIT</a:t>
            </a:r>
          </a:p>
          <a:p>
            <a:r>
              <a:rPr lang="en-US" dirty="0" smtClean="0"/>
              <a:t>UDD</a:t>
            </a:r>
          </a:p>
          <a:p>
            <a:r>
              <a:rPr lang="en-US" dirty="0" smtClean="0"/>
              <a:t>KEF</a:t>
            </a:r>
          </a:p>
          <a:p>
            <a:r>
              <a:rPr lang="en-US" dirty="0" smtClean="0"/>
              <a:t>NRNRWHH</a:t>
            </a:r>
          </a:p>
          <a:p>
            <a:r>
              <a:rPr lang="en-US" dirty="0" smtClean="0"/>
              <a:t>HRRNRPRRRHH</a:t>
            </a:r>
          </a:p>
          <a:p>
            <a:r>
              <a:rPr lang="en-US" dirty="0" smtClean="0"/>
              <a:t>HNN</a:t>
            </a:r>
          </a:p>
          <a:p>
            <a:r>
              <a:rPr lang="en-US" dirty="0" smtClean="0"/>
              <a:t>FEEEFEVEE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many of the 25 items are in `right’ cluster? </a:t>
            </a:r>
          </a:p>
          <a:p>
            <a:r>
              <a:rPr lang="en-US" dirty="0" smtClean="0"/>
              <a:t>A:   AAABCD</a:t>
            </a:r>
          </a:p>
          <a:p>
            <a:r>
              <a:rPr lang="en-US" dirty="0" smtClean="0"/>
              <a:t>B:   BBBBCA</a:t>
            </a:r>
          </a:p>
          <a:p>
            <a:r>
              <a:rPr lang="en-US" dirty="0" smtClean="0"/>
              <a:t>C:   CCCCCAD</a:t>
            </a:r>
          </a:p>
          <a:p>
            <a:r>
              <a:rPr lang="en-US" dirty="0" smtClean="0"/>
              <a:t>D:   DDDABC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many of the 25 items are in `right’ cluster? </a:t>
            </a:r>
          </a:p>
          <a:p>
            <a:r>
              <a:rPr lang="en-US" dirty="0" smtClean="0"/>
              <a:t>A:   AAA</a:t>
            </a:r>
            <a:r>
              <a:rPr lang="en-US" dirty="0" smtClean="0">
                <a:solidFill>
                  <a:srgbClr val="FF0000"/>
                </a:solidFill>
              </a:rPr>
              <a:t>BCD</a:t>
            </a:r>
          </a:p>
          <a:p>
            <a:r>
              <a:rPr lang="en-US" dirty="0" smtClean="0"/>
              <a:t>B:   BBBB</a:t>
            </a:r>
            <a:r>
              <a:rPr lang="en-US" dirty="0" smtClean="0">
                <a:solidFill>
                  <a:srgbClr val="FF0000"/>
                </a:solidFill>
              </a:rPr>
              <a:t>CA</a:t>
            </a:r>
          </a:p>
          <a:p>
            <a:r>
              <a:rPr lang="en-US" dirty="0" smtClean="0"/>
              <a:t>C:   CCCCC</a:t>
            </a:r>
            <a:r>
              <a:rPr lang="en-US" dirty="0" smtClean="0">
                <a:solidFill>
                  <a:srgbClr val="FF0000"/>
                </a:solidFill>
              </a:rPr>
              <a:t>AD</a:t>
            </a:r>
          </a:p>
          <a:p>
            <a:r>
              <a:rPr lang="en-US" dirty="0" smtClean="0"/>
              <a:t>D:   DDD</a:t>
            </a:r>
            <a:r>
              <a:rPr lang="en-US" dirty="0" smtClean="0">
                <a:solidFill>
                  <a:srgbClr val="FF0000"/>
                </a:solidFill>
              </a:rPr>
              <a:t>ABC</a:t>
            </a:r>
          </a:p>
          <a:p>
            <a:endParaRPr lang="en-US" dirty="0" smtClean="0"/>
          </a:p>
          <a:p>
            <a:r>
              <a:rPr lang="en-US" dirty="0" smtClean="0"/>
              <a:t>15 out of 25.   So it is 60% correct.  BUT….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But clusters don’t come with labels attached</a:t>
            </a:r>
          </a:p>
          <a:p>
            <a:r>
              <a:rPr lang="en-US" dirty="0" smtClean="0"/>
              <a:t>X:   AAABCD</a:t>
            </a:r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BBBB</a:t>
            </a:r>
            <a:r>
              <a:rPr lang="en-US" dirty="0" smtClean="0"/>
              <a:t>CA</a:t>
            </a:r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CCCCC</a:t>
            </a:r>
            <a:r>
              <a:rPr lang="en-US" dirty="0" smtClean="0"/>
              <a:t>AD</a:t>
            </a:r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DDD</a:t>
            </a:r>
            <a:r>
              <a:rPr lang="en-US" dirty="0" smtClean="0"/>
              <a:t>ABC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how do we compute the score?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We could guess the labels by looking at what there is most of in each cluster</a:t>
            </a:r>
          </a:p>
          <a:p>
            <a:r>
              <a:rPr lang="en-US" dirty="0" smtClean="0"/>
              <a:t>X:   AAABCD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BBBB</a:t>
            </a:r>
            <a:r>
              <a:rPr lang="en-US" dirty="0" smtClean="0"/>
              <a:t>CA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CCCCC</a:t>
            </a:r>
            <a:r>
              <a:rPr lang="en-US" dirty="0" smtClean="0"/>
              <a:t>AD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DDD</a:t>
            </a:r>
            <a:r>
              <a:rPr lang="en-US" dirty="0" smtClean="0"/>
              <a:t>ABC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 this can give unintuitive results…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Consider this situation ….</a:t>
            </a:r>
          </a:p>
          <a:p>
            <a:r>
              <a:rPr lang="en-US" dirty="0" smtClean="0"/>
              <a:t>X:   AAAAAAA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BB</a:t>
            </a:r>
            <a:r>
              <a:rPr lang="en-US" dirty="0" smtClean="0">
                <a:solidFill>
                  <a:srgbClr val="FF0000"/>
                </a:solidFill>
              </a:rPr>
              <a:t>CD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AAAAAAA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AAAAAAA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only 2 in wrong cluster, 23/25 in right cluster. 92% correct.  Is that reasonable?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say every cluster must have a different label</a:t>
            </a:r>
          </a:p>
          <a:p>
            <a:endParaRPr lang="en-US" dirty="0" smtClean="0"/>
          </a:p>
          <a:p>
            <a:r>
              <a:rPr lang="en-US" dirty="0" smtClean="0"/>
              <a:t>AAA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</a:t>
            </a:r>
            <a:endParaRPr lang="en-US" dirty="0" smtClean="0"/>
          </a:p>
          <a:p>
            <a:r>
              <a:rPr lang="en-US" dirty="0" smtClean="0"/>
              <a:t>BBB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AAAAAAA</a:t>
            </a:r>
            <a:r>
              <a:rPr lang="en-US" dirty="0" smtClean="0"/>
              <a:t>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 (because A and B used)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say every cluster must have a different label</a:t>
            </a:r>
          </a:p>
          <a:p>
            <a:endParaRPr lang="en-US" dirty="0" smtClean="0"/>
          </a:p>
          <a:p>
            <a:r>
              <a:rPr lang="en-US" dirty="0" smtClean="0"/>
              <a:t>AAA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</a:t>
            </a:r>
            <a:endParaRPr lang="en-US" dirty="0" smtClean="0"/>
          </a:p>
          <a:p>
            <a:r>
              <a:rPr lang="en-US" dirty="0" smtClean="0"/>
              <a:t>BBB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AAAAAAA</a:t>
            </a:r>
            <a:r>
              <a:rPr lang="en-US" dirty="0" smtClean="0"/>
              <a:t>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 (because A and B used)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 errors.    Seems a bit unfair, if we change the order…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701</Words>
  <Application>Microsoft Macintosh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Clustering Challenge Lab</vt:lpstr>
      <vt:lpstr>Challenge </vt:lpstr>
      <vt:lpstr>Cluster Evaluation</vt:lpstr>
      <vt:lpstr>Cluster Evaluation</vt:lpstr>
      <vt:lpstr>Cluster Evaluation</vt:lpstr>
      <vt:lpstr>Cluster Evaluation</vt:lpstr>
      <vt:lpstr>Cluster Evaluation</vt:lpstr>
      <vt:lpstr>Cluster Evaluation </vt:lpstr>
      <vt:lpstr>Cluster Evaluation </vt:lpstr>
      <vt:lpstr>Cluster Evaluation </vt:lpstr>
      <vt:lpstr>Cluster Evaluation </vt:lpstr>
      <vt:lpstr>Cluster Evaluation </vt:lpstr>
      <vt:lpstr>Cluster Evaluation </vt:lpstr>
      <vt:lpstr>Hungarian Algorithm </vt:lpstr>
      <vt:lpstr>Hungarian Algorithm </vt:lpstr>
      <vt:lpstr>Clustering and Evaluation</vt:lpstr>
      <vt:lpstr>Evaluation </vt:lpstr>
      <vt:lpstr>Results</vt:lpstr>
      <vt:lpstr>Results</vt:lpstr>
      <vt:lpstr>Results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Competition</dc:title>
  <dc:creator>Jon Barker</dc:creator>
  <cp:lastModifiedBy>Jon Barker</cp:lastModifiedBy>
  <cp:revision>12</cp:revision>
  <dcterms:created xsi:type="dcterms:W3CDTF">2010-12-07T14:35:33Z</dcterms:created>
  <dcterms:modified xsi:type="dcterms:W3CDTF">2011-11-26T20:16:49Z</dcterms:modified>
</cp:coreProperties>
</file>