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  <p:sldId id="277" r:id="rId19"/>
    <p:sldId id="279" r:id="rId20"/>
    <p:sldId id="281" r:id="rId21"/>
    <p:sldId id="289" r:id="rId22"/>
    <p:sldId id="282" r:id="rId23"/>
    <p:sldId id="283" r:id="rId24"/>
    <p:sldId id="280" r:id="rId25"/>
    <p:sldId id="286" r:id="rId26"/>
    <p:sldId id="288" r:id="rId27"/>
    <p:sldId id="290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12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23/11/2012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23/11/2012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23/11/2012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23/11/2012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23/11/2012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23/11/2012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23/11/2012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23/11/2012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23/11/2012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23/11/2012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7777-E0BE-5C43-8C03-3EB40837A426}" type="datetimeFigureOut">
              <a:rPr lang="en-US" smtClean="0"/>
              <a:pPr/>
              <a:t>23/11/2012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37777-E0BE-5C43-8C03-3EB40837A426}" type="datetimeFigureOut">
              <a:rPr lang="en-US" smtClean="0"/>
              <a:pPr/>
              <a:t>23/11/2012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80BDD-4303-FE4F-91E2-304173FFB2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Clustering Competition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Results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Evaluation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Same clusters but listed in different order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AAAAAAA  </a:t>
            </a:r>
            <a:r>
              <a:rPr lang="en-US" dirty="0" smtClean="0">
                <a:sym typeface="Wingdings"/>
              </a:rPr>
              <a:t>-&gt;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A (because A and B used)</a:t>
            </a:r>
          </a:p>
          <a:p>
            <a:r>
              <a:rPr lang="en-US" dirty="0" smtClean="0"/>
              <a:t>BBB  </a:t>
            </a:r>
            <a:r>
              <a:rPr lang="en-US" dirty="0" smtClean="0">
                <a:sym typeface="Wingdings"/>
              </a:rPr>
              <a:t>-&gt;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B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AAA</a:t>
            </a:r>
            <a:r>
              <a:rPr lang="en-US" dirty="0" smtClean="0"/>
              <a:t>  </a:t>
            </a:r>
            <a:r>
              <a:rPr lang="en-US" dirty="0" smtClean="0">
                <a:sym typeface="Wingdings"/>
              </a:rPr>
              <a:t>-&gt;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C (because A and B used)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4 errors.   </a:t>
            </a:r>
          </a:p>
          <a:p>
            <a:pPr>
              <a:buNone/>
            </a:pPr>
            <a:r>
              <a:rPr lang="en-US" dirty="0" smtClean="0"/>
              <a:t> Different and seemingly fairer result.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Evaluation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Fairest solution. </a:t>
            </a:r>
          </a:p>
          <a:p>
            <a:pPr>
              <a:buNone/>
            </a:pPr>
            <a:r>
              <a:rPr lang="en-US" dirty="0" smtClean="0"/>
              <a:t>Try all possible </a:t>
            </a:r>
            <a:r>
              <a:rPr lang="en-US" dirty="0" err="1" smtClean="0"/>
              <a:t>labelings</a:t>
            </a:r>
            <a:r>
              <a:rPr lang="en-US" dirty="0" smtClean="0"/>
              <a:t> of the clusters and use the labeling that gives the smallest number of errors.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AAAAAAA  </a:t>
            </a:r>
            <a:r>
              <a:rPr lang="en-US" dirty="0" smtClean="0">
                <a:sym typeface="Wingdings"/>
              </a:rPr>
              <a:t>-&gt;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A (because A and B used)</a:t>
            </a:r>
          </a:p>
          <a:p>
            <a:r>
              <a:rPr lang="en-US" dirty="0" smtClean="0"/>
              <a:t>BBB  </a:t>
            </a:r>
            <a:r>
              <a:rPr lang="en-US" dirty="0" smtClean="0">
                <a:sym typeface="Wingdings"/>
              </a:rPr>
              <a:t>-&gt;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B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AAA</a:t>
            </a:r>
            <a:r>
              <a:rPr lang="en-US" dirty="0" smtClean="0"/>
              <a:t>  </a:t>
            </a:r>
            <a:r>
              <a:rPr lang="en-US" dirty="0" smtClean="0">
                <a:sym typeface="Wingdings"/>
              </a:rPr>
              <a:t>-&gt;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C (because A and B used)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4 errors.   </a:t>
            </a:r>
          </a:p>
          <a:p>
            <a:pPr>
              <a:buNone/>
            </a:pPr>
            <a:r>
              <a:rPr lang="en-US" dirty="0" smtClean="0"/>
              <a:t> Different and seemingly fairer result.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Evaluation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many ways of attaching N labels to N clusters</a:t>
            </a:r>
          </a:p>
          <a:p>
            <a:r>
              <a:rPr lang="en-US" dirty="0" smtClean="0"/>
              <a:t>1 </a:t>
            </a:r>
            <a:r>
              <a:rPr lang="en-US" dirty="0" smtClean="0">
                <a:sym typeface="Wingdings"/>
              </a:rPr>
              <a:t>-&gt; </a:t>
            </a:r>
            <a:r>
              <a:rPr lang="en-US" dirty="0" smtClean="0"/>
              <a:t>1</a:t>
            </a:r>
            <a:endParaRPr lang="en-US" dirty="0" smtClean="0"/>
          </a:p>
          <a:p>
            <a:r>
              <a:rPr lang="en-US" dirty="0" smtClean="0"/>
              <a:t>2 </a:t>
            </a:r>
            <a:r>
              <a:rPr lang="en-US" dirty="0" smtClean="0">
                <a:sym typeface="Wingdings"/>
              </a:rPr>
              <a:t>-&gt;</a:t>
            </a:r>
            <a:r>
              <a:rPr lang="en-US" dirty="0" smtClean="0"/>
              <a:t> </a:t>
            </a:r>
            <a:r>
              <a:rPr lang="en-US" dirty="0" smtClean="0"/>
              <a:t>2</a:t>
            </a:r>
          </a:p>
          <a:p>
            <a:r>
              <a:rPr lang="en-US" dirty="0" smtClean="0"/>
              <a:t>3 </a:t>
            </a:r>
            <a:r>
              <a:rPr lang="en-US" dirty="0" smtClean="0">
                <a:sym typeface="Wingdings"/>
              </a:rPr>
              <a:t>-&gt;</a:t>
            </a:r>
            <a:r>
              <a:rPr lang="en-US" dirty="0" smtClean="0"/>
              <a:t> </a:t>
            </a:r>
            <a:r>
              <a:rPr lang="en-US" dirty="0" smtClean="0"/>
              <a:t>3*2</a:t>
            </a:r>
          </a:p>
          <a:p>
            <a:r>
              <a:rPr lang="en-US" dirty="0" smtClean="0"/>
              <a:t>4 </a:t>
            </a:r>
            <a:r>
              <a:rPr lang="en-US" dirty="0" smtClean="0">
                <a:sym typeface="Wingdings"/>
              </a:rPr>
              <a:t>-&gt;</a:t>
            </a:r>
            <a:r>
              <a:rPr lang="en-US" dirty="0" smtClean="0"/>
              <a:t> </a:t>
            </a:r>
            <a:r>
              <a:rPr lang="en-US" dirty="0" smtClean="0"/>
              <a:t>4*3*2*1</a:t>
            </a:r>
          </a:p>
          <a:p>
            <a:r>
              <a:rPr lang="en-US" dirty="0" smtClean="0"/>
              <a:t>N </a:t>
            </a:r>
            <a:r>
              <a:rPr lang="en-US" dirty="0" smtClean="0">
                <a:sym typeface="Wingdings"/>
              </a:rPr>
              <a:t>-&gt;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N!</a:t>
            </a:r>
          </a:p>
          <a:p>
            <a:r>
              <a:rPr lang="en-US" dirty="0" smtClean="0">
                <a:sym typeface="Wingdings"/>
              </a:rPr>
              <a:t>26 letters …. 4.03x10^26  oh dear… BUT…</a:t>
            </a:r>
            <a:endParaRPr lang="en-US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1527835" y="2815898"/>
            <a:ext cx="165668" cy="11042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Evaluation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an efficient search solution.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latin typeface="Chalkduster"/>
                <a:cs typeface="Chalkduster"/>
              </a:rPr>
              <a:t>     The Hungarian Algorithm</a:t>
            </a:r>
          </a:p>
          <a:p>
            <a:pPr>
              <a:buNone/>
            </a:pPr>
            <a:endParaRPr lang="en-US" dirty="0" smtClean="0">
              <a:latin typeface="Chalkduster"/>
              <a:cs typeface="Chalkduster"/>
            </a:endParaRPr>
          </a:p>
          <a:p>
            <a:pPr>
              <a:buNone/>
            </a:pPr>
            <a:r>
              <a:rPr lang="en-US" sz="2000" dirty="0" smtClean="0">
                <a:latin typeface="+mj-lt"/>
                <a:cs typeface="Chalkduster"/>
              </a:rPr>
              <a:t>                 http://</a:t>
            </a:r>
            <a:r>
              <a:rPr lang="en-US" sz="2000" dirty="0" err="1" smtClean="0">
                <a:latin typeface="+mj-lt"/>
                <a:cs typeface="Chalkduster"/>
              </a:rPr>
              <a:t>www.wikihow.com</a:t>
            </a:r>
            <a:r>
              <a:rPr lang="en-US" sz="2000" dirty="0" smtClean="0">
                <a:latin typeface="+mj-lt"/>
                <a:cs typeface="Chalkduster"/>
              </a:rPr>
              <a:t>/Use-the-Hungarian-Algorithm</a:t>
            </a:r>
            <a:endParaRPr lang="en-US" sz="2000" dirty="0">
              <a:latin typeface="+mj-lt"/>
              <a:cs typeface="Chalkdust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Hungarian Algorithm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60 3</a:t>
            </a:r>
            <a:r>
              <a:rPr lang="en-US" baseline="30000" dirty="0" smtClean="0"/>
              <a:t>rd</a:t>
            </a:r>
            <a:r>
              <a:rPr lang="en-US" dirty="0" smtClean="0"/>
              <a:t> year student each rank 60 3</a:t>
            </a:r>
            <a:r>
              <a:rPr lang="en-US" baseline="30000" dirty="0" smtClean="0"/>
              <a:t>rd</a:t>
            </a:r>
            <a:r>
              <a:rPr lang="en-US" dirty="0" smtClean="0"/>
              <a:t> year projects in order of preference.</a:t>
            </a:r>
          </a:p>
          <a:p>
            <a:r>
              <a:rPr lang="en-US" dirty="0" smtClean="0"/>
              <a:t>How do you assign projects to students in a way that </a:t>
            </a:r>
            <a:r>
              <a:rPr lang="en-US" dirty="0" err="1" smtClean="0"/>
              <a:t>maximises</a:t>
            </a:r>
            <a:r>
              <a:rPr lang="en-US" dirty="0" smtClean="0"/>
              <a:t> the sum of the ranks, i.e. lots of people given high ranked </a:t>
            </a:r>
            <a:r>
              <a:rPr lang="en-US" dirty="0" err="1" smtClean="0"/>
              <a:t>project.s</a:t>
            </a:r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Hungarian Algorithm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builders give you a quote for 10 different jobs.</a:t>
            </a:r>
          </a:p>
          <a:p>
            <a:r>
              <a:rPr lang="en-US" dirty="0" smtClean="0"/>
              <a:t>You can only assign one builder to one job.</a:t>
            </a:r>
          </a:p>
          <a:p>
            <a:r>
              <a:rPr lang="en-US" dirty="0" smtClean="0"/>
              <a:t>How do you assign builders to jobs in the way that </a:t>
            </a:r>
            <a:r>
              <a:rPr lang="en-US" dirty="0" err="1" smtClean="0"/>
              <a:t>minimises</a:t>
            </a:r>
            <a:r>
              <a:rPr lang="en-US" dirty="0" smtClean="0"/>
              <a:t> the total cost?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x10 = reduceDimOfDataTo10(test_data);</a:t>
            </a:r>
          </a:p>
          <a:p>
            <a:r>
              <a:rPr lang="en-US" dirty="0" err="1" smtClean="0"/>
              <a:t>c</a:t>
            </a:r>
            <a:r>
              <a:rPr lang="en-US" dirty="0" smtClean="0"/>
              <a:t> =cluster(x10,26, </a:t>
            </a:r>
            <a:r>
              <a:rPr lang="en-US" dirty="0" err="1" smtClean="0"/>
              <a:t>distance_metric</a:t>
            </a:r>
            <a:r>
              <a:rPr lang="en-US" dirty="0" smtClean="0"/>
              <a:t>, display);</a:t>
            </a:r>
          </a:p>
          <a:p>
            <a:r>
              <a:rPr lang="en-US" dirty="0" smtClean="0"/>
              <a:t>score = </a:t>
            </a:r>
            <a:r>
              <a:rPr lang="en-US" dirty="0" err="1" smtClean="0"/>
              <a:t>evaluateClustering(c</a:t>
            </a:r>
            <a:r>
              <a:rPr lang="en-US" dirty="0" smtClean="0"/>
              <a:t>, </a:t>
            </a:r>
            <a:r>
              <a:rPr lang="en-US" dirty="0" err="1" smtClean="0"/>
              <a:t>test_labels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err="1" smtClean="0"/>
              <a:t>evaluateClustering</a:t>
            </a:r>
            <a:r>
              <a:rPr lang="en-US" dirty="0" smtClean="0"/>
              <a:t> called </a:t>
            </a:r>
            <a:r>
              <a:rPr lang="en-US" dirty="0" err="1" smtClean="0"/>
              <a:t>Hungarian.m</a:t>
            </a:r>
            <a:r>
              <a:rPr lang="en-US" dirty="0" smtClean="0"/>
              <a:t> to find the most </a:t>
            </a:r>
            <a:r>
              <a:rPr lang="en-US" dirty="0" err="1" smtClean="0"/>
              <a:t>favourable</a:t>
            </a:r>
            <a:r>
              <a:rPr lang="en-US" dirty="0" smtClean="0"/>
              <a:t> way of labeling the clusters)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noticed that only 20 different letters appeared in the test data I used, so I set the desired number of clusters to 20.</a:t>
            </a:r>
          </a:p>
          <a:p>
            <a:endParaRPr lang="en-US" dirty="0" smtClean="0"/>
          </a:p>
          <a:p>
            <a:r>
              <a:rPr lang="en-US" dirty="0" smtClean="0"/>
              <a:t>Better solution would have been to use more test data, but I didn’t have enough patience.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900 dimensions</a:t>
            </a:r>
          </a:p>
          <a:p>
            <a:r>
              <a:rPr lang="en-US" dirty="0" smtClean="0"/>
              <a:t>Euclidean distance:     34%</a:t>
            </a:r>
          </a:p>
          <a:p>
            <a:r>
              <a:rPr lang="en-US" dirty="0" smtClean="0"/>
              <a:t>Cosine distance:          48%</a:t>
            </a:r>
          </a:p>
          <a:p>
            <a:endParaRPr lang="en-US" dirty="0" smtClean="0"/>
          </a:p>
          <a:p>
            <a:r>
              <a:rPr lang="en-US" dirty="0" smtClean="0"/>
              <a:t>PCA 1-10 Euclidean:  35%</a:t>
            </a:r>
          </a:p>
          <a:p>
            <a:r>
              <a:rPr lang="en-US" dirty="0" smtClean="0"/>
              <a:t>PCA 1-10 Manhattan: 48% (Student A)</a:t>
            </a:r>
          </a:p>
          <a:p>
            <a:r>
              <a:rPr lang="en-US" dirty="0" smtClean="0"/>
              <a:t>PCA 2-11 Euclidean: 54%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PCA 1-10 Euclidean:  35%</a:t>
            </a:r>
          </a:p>
          <a:p>
            <a:r>
              <a:rPr lang="en-US" dirty="0" smtClean="0"/>
              <a:t>PCA 2-11 Euclidean: 54% </a:t>
            </a:r>
          </a:p>
          <a:p>
            <a:r>
              <a:rPr lang="en-US" dirty="0" smtClean="0"/>
              <a:t>Student B:  56%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design a set of 10 features that allows the character data to be reliably clustered.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Student B:  56%</a:t>
            </a:r>
          </a:p>
          <a:p>
            <a:r>
              <a:rPr lang="en-US" dirty="0" smtClean="0"/>
              <a:t>K</a:t>
            </a:r>
          </a:p>
          <a:p>
            <a:r>
              <a:rPr lang="en-US" dirty="0" smtClean="0"/>
              <a:t>LLLL</a:t>
            </a:r>
          </a:p>
          <a:p>
            <a:r>
              <a:rPr lang="en-US" dirty="0" smtClean="0"/>
              <a:t>K</a:t>
            </a:r>
          </a:p>
          <a:p>
            <a:r>
              <a:rPr lang="en-US" dirty="0" smtClean="0"/>
              <a:t>C</a:t>
            </a:r>
          </a:p>
          <a:p>
            <a:r>
              <a:rPr lang="en-US" dirty="0" smtClean="0"/>
              <a:t>UOUC</a:t>
            </a:r>
          </a:p>
          <a:p>
            <a:r>
              <a:rPr lang="en-US" dirty="0" smtClean="0"/>
              <a:t>GGGGODUDDG</a:t>
            </a:r>
          </a:p>
          <a:p>
            <a:r>
              <a:rPr lang="en-US" dirty="0" smtClean="0"/>
              <a:t>AAAAAAAA</a:t>
            </a:r>
          </a:p>
          <a:p>
            <a:r>
              <a:rPr lang="en-US" dirty="0" smtClean="0"/>
              <a:t>LL</a:t>
            </a:r>
          </a:p>
          <a:p>
            <a:r>
              <a:rPr lang="en-US" dirty="0" smtClean="0"/>
              <a:t>AA</a:t>
            </a:r>
          </a:p>
          <a:p>
            <a:r>
              <a:rPr lang="en-US" dirty="0" smtClean="0"/>
              <a:t>VE</a:t>
            </a:r>
          </a:p>
          <a:p>
            <a:r>
              <a:rPr lang="en-US" dirty="0" smtClean="0"/>
              <a:t>SSSPH</a:t>
            </a:r>
          </a:p>
          <a:p>
            <a:r>
              <a:rPr lang="en-US" dirty="0" smtClean="0"/>
              <a:t>IITIIITFTTTTT</a:t>
            </a:r>
          </a:p>
          <a:p>
            <a:r>
              <a:rPr lang="en-US" dirty="0" smtClean="0"/>
              <a:t>ESEJ</a:t>
            </a:r>
          </a:p>
          <a:p>
            <a:r>
              <a:rPr lang="en-US" dirty="0" smtClean="0"/>
              <a:t>LLIILIT</a:t>
            </a:r>
          </a:p>
          <a:p>
            <a:r>
              <a:rPr lang="en-US" dirty="0" smtClean="0"/>
              <a:t>UDD</a:t>
            </a:r>
          </a:p>
          <a:p>
            <a:r>
              <a:rPr lang="en-US" dirty="0" smtClean="0"/>
              <a:t>KEF</a:t>
            </a:r>
          </a:p>
          <a:p>
            <a:r>
              <a:rPr lang="en-US" dirty="0" smtClean="0"/>
              <a:t>NRNRWHH</a:t>
            </a:r>
          </a:p>
          <a:p>
            <a:r>
              <a:rPr lang="en-US" dirty="0" smtClean="0"/>
              <a:t>HRRNRPRRRHH</a:t>
            </a:r>
          </a:p>
          <a:p>
            <a:r>
              <a:rPr lang="en-US" dirty="0" smtClean="0"/>
              <a:t>HNN</a:t>
            </a:r>
          </a:p>
          <a:p>
            <a:r>
              <a:rPr lang="en-US" dirty="0" smtClean="0"/>
              <a:t>FEEEFEVEE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PCA 1-10 Euclidean:  35%</a:t>
            </a:r>
          </a:p>
          <a:p>
            <a:r>
              <a:rPr lang="en-US" dirty="0" smtClean="0"/>
              <a:t>PCA 2-11 Euclidean: 54% </a:t>
            </a:r>
          </a:p>
          <a:p>
            <a:r>
              <a:rPr lang="en-US" dirty="0" smtClean="0"/>
              <a:t>Student B:  56%</a:t>
            </a:r>
          </a:p>
          <a:p>
            <a:r>
              <a:rPr lang="en-US" dirty="0" smtClean="0"/>
              <a:t>PCA 2-11 Euclidean </a:t>
            </a:r>
            <a:r>
              <a:rPr lang="en-US" dirty="0" err="1" smtClean="0"/>
              <a:t>Normalised</a:t>
            </a:r>
            <a:r>
              <a:rPr lang="en-US" dirty="0" smtClean="0"/>
              <a:t>: 58%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125645" cy="4525963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Student B:  56%</a:t>
            </a:r>
          </a:p>
          <a:p>
            <a:r>
              <a:rPr lang="en-US" dirty="0" smtClean="0"/>
              <a:t>K</a:t>
            </a:r>
          </a:p>
          <a:p>
            <a:r>
              <a:rPr lang="en-US" dirty="0" smtClean="0"/>
              <a:t>LLLL</a:t>
            </a:r>
          </a:p>
          <a:p>
            <a:r>
              <a:rPr lang="en-US" dirty="0" smtClean="0"/>
              <a:t>K</a:t>
            </a:r>
          </a:p>
          <a:p>
            <a:r>
              <a:rPr lang="en-US" dirty="0" smtClean="0"/>
              <a:t>C</a:t>
            </a:r>
          </a:p>
          <a:p>
            <a:r>
              <a:rPr lang="en-US" dirty="0" smtClean="0"/>
              <a:t>UOUC</a:t>
            </a:r>
          </a:p>
          <a:p>
            <a:r>
              <a:rPr lang="en-US" dirty="0" smtClean="0"/>
              <a:t>GGGGODUDDG</a:t>
            </a:r>
          </a:p>
          <a:p>
            <a:r>
              <a:rPr lang="en-US" dirty="0" smtClean="0"/>
              <a:t>AAAAAAAA</a:t>
            </a:r>
          </a:p>
          <a:p>
            <a:r>
              <a:rPr lang="en-US" dirty="0" smtClean="0"/>
              <a:t>LL</a:t>
            </a:r>
          </a:p>
          <a:p>
            <a:r>
              <a:rPr lang="en-US" dirty="0" smtClean="0"/>
              <a:t>AA</a:t>
            </a:r>
          </a:p>
          <a:p>
            <a:r>
              <a:rPr lang="en-US" dirty="0" smtClean="0"/>
              <a:t>VE</a:t>
            </a:r>
          </a:p>
          <a:p>
            <a:r>
              <a:rPr lang="en-US" dirty="0" smtClean="0"/>
              <a:t>SSSPH</a:t>
            </a:r>
          </a:p>
          <a:p>
            <a:r>
              <a:rPr lang="en-US" dirty="0" smtClean="0"/>
              <a:t>IITIIITFTTTTT</a:t>
            </a:r>
          </a:p>
          <a:p>
            <a:r>
              <a:rPr lang="en-US" dirty="0" smtClean="0"/>
              <a:t>ESEJ</a:t>
            </a:r>
          </a:p>
          <a:p>
            <a:r>
              <a:rPr lang="en-US" dirty="0" smtClean="0"/>
              <a:t>LLIILIT</a:t>
            </a:r>
          </a:p>
          <a:p>
            <a:r>
              <a:rPr lang="en-US" dirty="0" smtClean="0"/>
              <a:t>UDD</a:t>
            </a:r>
          </a:p>
          <a:p>
            <a:r>
              <a:rPr lang="en-US" dirty="0" smtClean="0"/>
              <a:t>KEF</a:t>
            </a:r>
          </a:p>
          <a:p>
            <a:r>
              <a:rPr lang="en-US" dirty="0" smtClean="0"/>
              <a:t>NRNRWHH</a:t>
            </a:r>
          </a:p>
          <a:p>
            <a:r>
              <a:rPr lang="en-US" dirty="0" smtClean="0"/>
              <a:t>HRRNRPRRRHH</a:t>
            </a:r>
          </a:p>
          <a:p>
            <a:r>
              <a:rPr lang="en-US" dirty="0" smtClean="0"/>
              <a:t>HNN</a:t>
            </a:r>
          </a:p>
          <a:p>
            <a:r>
              <a:rPr lang="en-US" dirty="0" smtClean="0"/>
              <a:t>FEEEFEVEE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77896" y="1752600"/>
            <a:ext cx="212564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94729" y="1600200"/>
            <a:ext cx="2565683" cy="4260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err="1" smtClean="0">
                <a:solidFill>
                  <a:srgbClr val="0000FF"/>
                </a:solidFill>
              </a:rPr>
              <a:t>Normalised</a:t>
            </a:r>
            <a:r>
              <a:rPr lang="en-US" sz="1300" dirty="0" smtClean="0">
                <a:solidFill>
                  <a:srgbClr val="0000FF"/>
                </a:solidFill>
              </a:rPr>
              <a:t> PCA: 58%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J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LLEE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P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PRR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KR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W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TT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EEEE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GGO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AAAAAAAA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VV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SDDGGGDCUUU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IIITTIITTTIIIT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EESEESS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LLLLLLAA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KL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NNNN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HNHHRRRRRUDDOC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HHHHK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FFFF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125645" cy="4525963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Student B:  56%</a:t>
            </a:r>
          </a:p>
          <a:p>
            <a:r>
              <a:rPr lang="en-US" dirty="0" smtClean="0"/>
              <a:t>K</a:t>
            </a:r>
          </a:p>
          <a:p>
            <a:r>
              <a:rPr lang="en-US" dirty="0" smtClean="0"/>
              <a:t>LLLL</a:t>
            </a:r>
          </a:p>
          <a:p>
            <a:r>
              <a:rPr lang="en-US" dirty="0" smtClean="0"/>
              <a:t>K</a:t>
            </a:r>
          </a:p>
          <a:p>
            <a:r>
              <a:rPr lang="en-US" dirty="0" smtClean="0"/>
              <a:t>C</a:t>
            </a:r>
          </a:p>
          <a:p>
            <a:r>
              <a:rPr lang="en-US" dirty="0" smtClean="0"/>
              <a:t>UOUC</a:t>
            </a:r>
          </a:p>
          <a:p>
            <a:r>
              <a:rPr lang="en-US" dirty="0" smtClean="0"/>
              <a:t>GGGGODUDDG</a:t>
            </a:r>
          </a:p>
          <a:p>
            <a:r>
              <a:rPr lang="en-US" dirty="0" smtClean="0"/>
              <a:t>AAAAAAAA</a:t>
            </a:r>
          </a:p>
          <a:p>
            <a:r>
              <a:rPr lang="en-US" dirty="0" smtClean="0"/>
              <a:t>LL</a:t>
            </a:r>
          </a:p>
          <a:p>
            <a:r>
              <a:rPr lang="en-US" dirty="0" smtClean="0"/>
              <a:t>AA</a:t>
            </a:r>
          </a:p>
          <a:p>
            <a:r>
              <a:rPr lang="en-US" dirty="0" smtClean="0"/>
              <a:t>VE</a:t>
            </a:r>
          </a:p>
          <a:p>
            <a:r>
              <a:rPr lang="en-US" dirty="0" smtClean="0"/>
              <a:t>SSSPH</a:t>
            </a:r>
          </a:p>
          <a:p>
            <a:r>
              <a:rPr lang="en-US" dirty="0" smtClean="0"/>
              <a:t>IITIIITFTTTTT</a:t>
            </a:r>
          </a:p>
          <a:p>
            <a:r>
              <a:rPr lang="en-US" dirty="0" smtClean="0"/>
              <a:t>ESEJ</a:t>
            </a:r>
          </a:p>
          <a:p>
            <a:r>
              <a:rPr lang="en-US" dirty="0" smtClean="0"/>
              <a:t>LLIILIT</a:t>
            </a:r>
          </a:p>
          <a:p>
            <a:r>
              <a:rPr lang="en-US" dirty="0" smtClean="0"/>
              <a:t>UDD</a:t>
            </a:r>
          </a:p>
          <a:p>
            <a:r>
              <a:rPr lang="en-US" dirty="0" smtClean="0"/>
              <a:t>KEF</a:t>
            </a:r>
          </a:p>
          <a:p>
            <a:r>
              <a:rPr lang="en-US" dirty="0" smtClean="0"/>
              <a:t>NRNRWHH</a:t>
            </a:r>
          </a:p>
          <a:p>
            <a:r>
              <a:rPr lang="en-US" dirty="0" smtClean="0"/>
              <a:t>HRRNRPRRRHH</a:t>
            </a:r>
          </a:p>
          <a:p>
            <a:r>
              <a:rPr lang="en-US" dirty="0" smtClean="0"/>
              <a:t>HNN</a:t>
            </a:r>
          </a:p>
          <a:p>
            <a:r>
              <a:rPr lang="en-US" dirty="0" smtClean="0"/>
              <a:t>FEEEFEVEE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77896" y="1752600"/>
            <a:ext cx="212564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37634" y="1600200"/>
            <a:ext cx="2565683" cy="4260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err="1" smtClean="0"/>
              <a:t>Normalised</a:t>
            </a:r>
            <a:r>
              <a:rPr lang="en-US" sz="1300" dirty="0" smtClean="0"/>
              <a:t> PCA: 58%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J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LLEE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P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PRR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KR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W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TT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EEEE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GGO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AAAAAAAA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VV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SDDGGGDCUUU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IIITTIITTTIIIT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EESEESS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LLLLLLAA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KL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NNNN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HNHHRRRRRUDDOC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HHHHK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FFFF</a:t>
            </a:r>
          </a:p>
        </p:txBody>
      </p:sp>
      <p:sp>
        <p:nvSpPr>
          <p:cNvPr id="6" name="Rectangle 5"/>
          <p:cNvSpPr/>
          <p:nvPr/>
        </p:nvSpPr>
        <p:spPr>
          <a:xfrm>
            <a:off x="5858687" y="1606723"/>
            <a:ext cx="2565683" cy="4260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Combined: 60%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J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LLEE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L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PRR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KR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W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EE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GGO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AAAAAAAAAA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VV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SEGGDDDGUUU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IIITTTIITTTIIIT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EESSSEEE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LLLLLLC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UDDOC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HHRRRRRK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HNNNNN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HHHHK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1300" dirty="0" smtClean="0"/>
              <a:t>FFPFF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PCA 1-10 Euclidean:  35%</a:t>
            </a:r>
          </a:p>
          <a:p>
            <a:r>
              <a:rPr lang="en-US" dirty="0" smtClean="0"/>
              <a:t>PCA 2-11 Euclidean: 54% </a:t>
            </a:r>
          </a:p>
          <a:p>
            <a:r>
              <a:rPr lang="en-US" dirty="0" smtClean="0"/>
              <a:t>PCA 1-10 Manhattan: 48% (Student A)</a:t>
            </a:r>
          </a:p>
          <a:p>
            <a:r>
              <a:rPr lang="en-US" dirty="0" smtClean="0"/>
              <a:t>Student B:  56%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PCA 1-10 Euclidean:  35%</a:t>
            </a:r>
          </a:p>
          <a:p>
            <a:r>
              <a:rPr lang="en-US" dirty="0" smtClean="0"/>
              <a:t>PCA 2-11 Euclidean: 54% </a:t>
            </a:r>
          </a:p>
          <a:p>
            <a:r>
              <a:rPr lang="en-US" dirty="0" smtClean="0"/>
              <a:t>PCA 1-10 Manhattan: 48% (Student A)</a:t>
            </a:r>
          </a:p>
          <a:p>
            <a:r>
              <a:rPr lang="en-US" dirty="0" smtClean="0"/>
              <a:t>Student B:  56%</a:t>
            </a:r>
          </a:p>
          <a:p>
            <a:r>
              <a:rPr lang="en-US" dirty="0" smtClean="0"/>
              <a:t>PCA 2-10 Manhattan:  62% (Student A)</a:t>
            </a:r>
          </a:p>
          <a:p>
            <a:r>
              <a:rPr lang="en-US" dirty="0" smtClean="0"/>
              <a:t>PCA 2</a:t>
            </a:r>
            <a:r>
              <a:rPr lang="en-US" smtClean="0"/>
              <a:t>-10 </a:t>
            </a:r>
            <a:r>
              <a:rPr lang="en-US" dirty="0" smtClean="0"/>
              <a:t>Manhattan </a:t>
            </a:r>
            <a:r>
              <a:rPr lang="en-US" dirty="0" err="1" smtClean="0"/>
              <a:t>Normalised</a:t>
            </a:r>
            <a:r>
              <a:rPr lang="en-US" dirty="0" smtClean="0"/>
              <a:t>: 64%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125645" cy="4525963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Student B:  56%</a:t>
            </a:r>
          </a:p>
          <a:p>
            <a:r>
              <a:rPr lang="en-US" dirty="0" smtClean="0"/>
              <a:t>K</a:t>
            </a:r>
          </a:p>
          <a:p>
            <a:r>
              <a:rPr lang="en-US" dirty="0" smtClean="0"/>
              <a:t>LLLL</a:t>
            </a:r>
          </a:p>
          <a:p>
            <a:r>
              <a:rPr lang="en-US" dirty="0" smtClean="0"/>
              <a:t>K</a:t>
            </a:r>
          </a:p>
          <a:p>
            <a:r>
              <a:rPr lang="en-US" dirty="0" smtClean="0"/>
              <a:t>C</a:t>
            </a:r>
          </a:p>
          <a:p>
            <a:r>
              <a:rPr lang="en-US" dirty="0" smtClean="0"/>
              <a:t>UOUC</a:t>
            </a:r>
          </a:p>
          <a:p>
            <a:r>
              <a:rPr lang="en-US" dirty="0" smtClean="0"/>
              <a:t>GGGGODUDDG</a:t>
            </a:r>
          </a:p>
          <a:p>
            <a:r>
              <a:rPr lang="en-US" sz="3300" dirty="0"/>
              <a:t>AAAAAAAA</a:t>
            </a:r>
          </a:p>
          <a:p>
            <a:r>
              <a:rPr lang="en-US" dirty="0" smtClean="0"/>
              <a:t>LL</a:t>
            </a:r>
          </a:p>
          <a:p>
            <a:r>
              <a:rPr lang="en-US" dirty="0" smtClean="0"/>
              <a:t>AA</a:t>
            </a:r>
          </a:p>
          <a:p>
            <a:r>
              <a:rPr lang="en-US" dirty="0" smtClean="0"/>
              <a:t>VE</a:t>
            </a:r>
          </a:p>
          <a:p>
            <a:r>
              <a:rPr lang="en-US" dirty="0" smtClean="0"/>
              <a:t>SSSPH</a:t>
            </a:r>
          </a:p>
          <a:p>
            <a:r>
              <a:rPr lang="en-US" dirty="0" smtClean="0"/>
              <a:t>IITIIITFTTTTT</a:t>
            </a:r>
          </a:p>
          <a:p>
            <a:r>
              <a:rPr lang="en-US" dirty="0" smtClean="0"/>
              <a:t>ESEJ</a:t>
            </a:r>
          </a:p>
          <a:p>
            <a:r>
              <a:rPr lang="en-US" dirty="0" smtClean="0"/>
              <a:t>LLIILIT</a:t>
            </a:r>
          </a:p>
          <a:p>
            <a:r>
              <a:rPr lang="en-US" dirty="0" smtClean="0"/>
              <a:t>UDD</a:t>
            </a:r>
          </a:p>
          <a:p>
            <a:r>
              <a:rPr lang="en-US" dirty="0" smtClean="0"/>
              <a:t>KEF</a:t>
            </a:r>
          </a:p>
          <a:p>
            <a:r>
              <a:rPr lang="en-US" dirty="0" smtClean="0"/>
              <a:t>NRNRWHH</a:t>
            </a:r>
          </a:p>
          <a:p>
            <a:r>
              <a:rPr lang="en-US" dirty="0" smtClean="0"/>
              <a:t>HRRNRPRRRHH</a:t>
            </a:r>
          </a:p>
          <a:p>
            <a:r>
              <a:rPr lang="en-US" dirty="0" smtClean="0"/>
              <a:t>HNN</a:t>
            </a:r>
          </a:p>
          <a:p>
            <a:r>
              <a:rPr lang="en-US" dirty="0" smtClean="0"/>
              <a:t>FEEEFEVEE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77896" y="1752600"/>
            <a:ext cx="212564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Screen shot 2010-12-07 at 14.58.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541" y="1786970"/>
            <a:ext cx="2260600" cy="45259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74578" y="1417638"/>
            <a:ext cx="302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 A </a:t>
            </a:r>
            <a:r>
              <a:rPr lang="en-US" dirty="0" err="1" smtClean="0"/>
              <a:t>Normalied</a:t>
            </a:r>
            <a:r>
              <a:rPr lang="en-US" dirty="0" smtClean="0"/>
              <a:t>: 64%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2011 Winning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dirty="0"/>
              <a:t>J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S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RR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TT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RPO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K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W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T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EP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GGLLE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AAAAAAA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LLLL</a:t>
            </a:r>
          </a:p>
          <a:p>
            <a:pPr>
              <a:lnSpc>
                <a:spcPct val="90000"/>
              </a:lnSpc>
            </a:pPr>
            <a:r>
              <a:rPr lang="en-US" sz="1300" dirty="0" smtClean="0"/>
              <a:t>EEEEEESSIIITTTT</a:t>
            </a:r>
            <a:endParaRPr lang="en-US" sz="1300" dirty="0"/>
          </a:p>
          <a:p>
            <a:pPr>
              <a:lnSpc>
                <a:spcPct val="90000"/>
              </a:lnSpc>
            </a:pPr>
            <a:r>
              <a:rPr lang="en-US" sz="1300" dirty="0"/>
              <a:t>KEFVVCC</a:t>
            </a:r>
          </a:p>
          <a:p>
            <a:pPr>
              <a:lnSpc>
                <a:spcPct val="90000"/>
              </a:lnSpc>
            </a:pPr>
            <a:r>
              <a:rPr lang="en-US" sz="1300" dirty="0" smtClean="0"/>
              <a:t>NNNNH</a:t>
            </a:r>
            <a:endParaRPr lang="en-US" sz="1300" dirty="0"/>
          </a:p>
          <a:p>
            <a:pPr>
              <a:lnSpc>
                <a:spcPct val="90000"/>
              </a:lnSpc>
            </a:pPr>
            <a:r>
              <a:rPr lang="en-US" sz="1300" dirty="0" smtClean="0"/>
              <a:t>HHRRRRDDDDDONGGGUUUU</a:t>
            </a:r>
            <a:endParaRPr lang="en-US" sz="1300" dirty="0"/>
          </a:p>
          <a:p>
            <a:pPr>
              <a:lnSpc>
                <a:spcPct val="90000"/>
              </a:lnSpc>
            </a:pPr>
            <a:r>
              <a:rPr lang="en-US" sz="1300" dirty="0"/>
              <a:t>HRSA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HHH</a:t>
            </a:r>
          </a:p>
          <a:p>
            <a:pPr>
              <a:lnSpc>
                <a:spcPct val="90000"/>
              </a:lnSpc>
            </a:pPr>
            <a:r>
              <a:rPr lang="en-US" sz="1300" dirty="0" smtClean="0"/>
              <a:t>FFFEIIIIIAATLLLK</a:t>
            </a:r>
            <a:endParaRPr lang="en-US" sz="13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10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2010 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: 62%  --   </a:t>
            </a:r>
            <a:r>
              <a:rPr lang="en-US" sz="2000" dirty="0" err="1" smtClean="0"/>
              <a:t>Akasha</a:t>
            </a:r>
            <a:r>
              <a:rPr lang="en-US" sz="2000" dirty="0" smtClean="0"/>
              <a:t> </a:t>
            </a:r>
            <a:r>
              <a:rPr lang="en-US" sz="2000" dirty="0" err="1" smtClean="0"/>
              <a:t>Srivastava</a:t>
            </a:r>
            <a:r>
              <a:rPr lang="en-US" sz="2000" dirty="0" smtClean="0"/>
              <a:t> (PCA + </a:t>
            </a:r>
            <a:r>
              <a:rPr lang="en-US" sz="2000" dirty="0" err="1" smtClean="0"/>
              <a:t>manhattan</a:t>
            </a:r>
            <a:r>
              <a:rPr lang="en-US" sz="2000" dirty="0" smtClean="0"/>
              <a:t> distance)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: 56% --  </a:t>
            </a:r>
            <a:r>
              <a:rPr lang="en-US" sz="2400" dirty="0" err="1" smtClean="0"/>
              <a:t>Radu</a:t>
            </a:r>
            <a:r>
              <a:rPr lang="en-US" sz="2400" dirty="0" smtClean="0"/>
              <a:t> </a:t>
            </a:r>
            <a:r>
              <a:rPr lang="en-US" sz="2400" dirty="0" err="1" smtClean="0"/>
              <a:t>Popescu</a:t>
            </a:r>
            <a:r>
              <a:rPr lang="en-US" sz="2400" dirty="0" smtClean="0"/>
              <a:t> (PCA + feature selection)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2011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:  51% -- G .Gill  (feature selection)</a:t>
            </a:r>
          </a:p>
          <a:p>
            <a:pPr marL="0" indent="0">
              <a:buNone/>
            </a:pPr>
            <a:r>
              <a:rPr lang="en-US" sz="2000" smtClean="0"/>
              <a:t>					[</a:t>
            </a:r>
            <a:r>
              <a:rPr lang="en-US" sz="2000" dirty="0"/>
              <a:t>285,311,433,454,488,491,503,588,614,638];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How many of the 25 items are in `right’ cluster? </a:t>
            </a:r>
          </a:p>
          <a:p>
            <a:r>
              <a:rPr lang="en-US" dirty="0" smtClean="0"/>
              <a:t>A:   AAABCD</a:t>
            </a:r>
          </a:p>
          <a:p>
            <a:r>
              <a:rPr lang="en-US" dirty="0" smtClean="0"/>
              <a:t>B:   BBBBCA</a:t>
            </a:r>
          </a:p>
          <a:p>
            <a:r>
              <a:rPr lang="en-US" dirty="0" smtClean="0"/>
              <a:t>C:   CCCCCAD</a:t>
            </a:r>
          </a:p>
          <a:p>
            <a:r>
              <a:rPr lang="en-US" dirty="0" smtClean="0"/>
              <a:t>D:   DDDABC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How many of the 25 items are in `right’ cluster? </a:t>
            </a:r>
          </a:p>
          <a:p>
            <a:r>
              <a:rPr lang="en-US" dirty="0" smtClean="0"/>
              <a:t>A:   AAA</a:t>
            </a:r>
            <a:r>
              <a:rPr lang="en-US" dirty="0" smtClean="0">
                <a:solidFill>
                  <a:srgbClr val="FF0000"/>
                </a:solidFill>
              </a:rPr>
              <a:t>BCD</a:t>
            </a:r>
          </a:p>
          <a:p>
            <a:r>
              <a:rPr lang="en-US" dirty="0" smtClean="0"/>
              <a:t>B:   BBBB</a:t>
            </a:r>
            <a:r>
              <a:rPr lang="en-US" dirty="0" smtClean="0">
                <a:solidFill>
                  <a:srgbClr val="FF0000"/>
                </a:solidFill>
              </a:rPr>
              <a:t>CA</a:t>
            </a:r>
          </a:p>
          <a:p>
            <a:r>
              <a:rPr lang="en-US" dirty="0" smtClean="0"/>
              <a:t>C:   CCCCC</a:t>
            </a:r>
            <a:r>
              <a:rPr lang="en-US" dirty="0" smtClean="0">
                <a:solidFill>
                  <a:srgbClr val="FF0000"/>
                </a:solidFill>
              </a:rPr>
              <a:t>AD</a:t>
            </a:r>
          </a:p>
          <a:p>
            <a:r>
              <a:rPr lang="en-US" dirty="0" smtClean="0"/>
              <a:t>D:   DDD</a:t>
            </a:r>
            <a:r>
              <a:rPr lang="en-US" dirty="0" smtClean="0">
                <a:solidFill>
                  <a:srgbClr val="FF0000"/>
                </a:solidFill>
              </a:rPr>
              <a:t>ABC</a:t>
            </a:r>
          </a:p>
          <a:p>
            <a:endParaRPr lang="en-US" dirty="0" smtClean="0"/>
          </a:p>
          <a:p>
            <a:r>
              <a:rPr lang="en-US" dirty="0" smtClean="0"/>
              <a:t>15 out of 25.   So it is 60% correct.  BUT….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But clusters don’t come with labels attached</a:t>
            </a:r>
          </a:p>
          <a:p>
            <a:r>
              <a:rPr lang="en-US" dirty="0" smtClean="0"/>
              <a:t>X:   AAABCD</a:t>
            </a:r>
          </a:p>
          <a:p>
            <a:r>
              <a:rPr lang="en-US" dirty="0" smtClean="0"/>
              <a:t>X:   </a:t>
            </a:r>
            <a:r>
              <a:rPr lang="en-US" dirty="0" smtClean="0">
                <a:solidFill>
                  <a:srgbClr val="000000"/>
                </a:solidFill>
              </a:rPr>
              <a:t>BBBB</a:t>
            </a:r>
            <a:r>
              <a:rPr lang="en-US" dirty="0" smtClean="0"/>
              <a:t>CA</a:t>
            </a:r>
          </a:p>
          <a:p>
            <a:r>
              <a:rPr lang="en-US" dirty="0" smtClean="0"/>
              <a:t>X:   </a:t>
            </a:r>
            <a:r>
              <a:rPr lang="en-US" dirty="0" smtClean="0">
                <a:solidFill>
                  <a:srgbClr val="000000"/>
                </a:solidFill>
              </a:rPr>
              <a:t>CCCCC</a:t>
            </a:r>
            <a:r>
              <a:rPr lang="en-US" dirty="0" smtClean="0"/>
              <a:t>AD</a:t>
            </a:r>
          </a:p>
          <a:p>
            <a:r>
              <a:rPr lang="en-US" dirty="0" smtClean="0"/>
              <a:t>X:   </a:t>
            </a:r>
            <a:r>
              <a:rPr lang="en-US" dirty="0" smtClean="0">
                <a:solidFill>
                  <a:srgbClr val="000000"/>
                </a:solidFill>
              </a:rPr>
              <a:t>DDD</a:t>
            </a:r>
            <a:r>
              <a:rPr lang="en-US" dirty="0" smtClean="0"/>
              <a:t>ABC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 how do we compute the score?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We could guess the labels by looking at what there is most of in each cluster</a:t>
            </a:r>
          </a:p>
          <a:p>
            <a:r>
              <a:rPr lang="en-US" dirty="0" smtClean="0"/>
              <a:t>X:   AAABCD  </a:t>
            </a:r>
            <a:r>
              <a:rPr lang="en-US" dirty="0" smtClean="0">
                <a:sym typeface="Wingdings"/>
              </a:rPr>
              <a:t>-&gt;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A</a:t>
            </a:r>
            <a:endParaRPr lang="en-US" dirty="0" smtClean="0"/>
          </a:p>
          <a:p>
            <a:r>
              <a:rPr lang="en-US" dirty="0" smtClean="0"/>
              <a:t>X:   </a:t>
            </a:r>
            <a:r>
              <a:rPr lang="en-US" dirty="0" smtClean="0">
                <a:solidFill>
                  <a:srgbClr val="000000"/>
                </a:solidFill>
              </a:rPr>
              <a:t>BBBB</a:t>
            </a:r>
            <a:r>
              <a:rPr lang="en-US" dirty="0" smtClean="0"/>
              <a:t>CA </a:t>
            </a:r>
            <a:r>
              <a:rPr lang="en-US" dirty="0" smtClean="0">
                <a:sym typeface="Wingdings"/>
              </a:rPr>
              <a:t>-&gt;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B</a:t>
            </a:r>
            <a:endParaRPr lang="en-US" dirty="0" smtClean="0"/>
          </a:p>
          <a:p>
            <a:r>
              <a:rPr lang="en-US" dirty="0" smtClean="0"/>
              <a:t>X:   </a:t>
            </a:r>
            <a:r>
              <a:rPr lang="en-US" dirty="0" smtClean="0">
                <a:solidFill>
                  <a:srgbClr val="000000"/>
                </a:solidFill>
              </a:rPr>
              <a:t>CCCCC</a:t>
            </a:r>
            <a:r>
              <a:rPr lang="en-US" dirty="0" smtClean="0"/>
              <a:t>AD </a:t>
            </a:r>
            <a:r>
              <a:rPr lang="en-US" dirty="0" smtClean="0">
                <a:sym typeface="Wingdings"/>
              </a:rPr>
              <a:t>-&gt;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C</a:t>
            </a:r>
            <a:endParaRPr lang="en-US" dirty="0" smtClean="0"/>
          </a:p>
          <a:p>
            <a:r>
              <a:rPr lang="en-US" dirty="0" smtClean="0"/>
              <a:t>X:   </a:t>
            </a:r>
            <a:r>
              <a:rPr lang="en-US" dirty="0" smtClean="0">
                <a:solidFill>
                  <a:srgbClr val="000000"/>
                </a:solidFill>
              </a:rPr>
              <a:t>DDD</a:t>
            </a:r>
            <a:r>
              <a:rPr lang="en-US" dirty="0" smtClean="0"/>
              <a:t>ABC </a:t>
            </a:r>
            <a:r>
              <a:rPr lang="en-US" dirty="0" smtClean="0">
                <a:sym typeface="Wingdings"/>
              </a:rPr>
              <a:t>-&gt;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But this can give unintuitive results…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Consider this situation ….</a:t>
            </a:r>
          </a:p>
          <a:p>
            <a:r>
              <a:rPr lang="en-US" dirty="0" smtClean="0"/>
              <a:t>X:   AAAAAAA  </a:t>
            </a:r>
            <a:r>
              <a:rPr lang="en-US" dirty="0" smtClean="0">
                <a:sym typeface="Wingdings"/>
              </a:rPr>
              <a:t>-&gt;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A</a:t>
            </a:r>
            <a:endParaRPr lang="en-US" dirty="0" smtClean="0"/>
          </a:p>
          <a:p>
            <a:r>
              <a:rPr lang="en-US" dirty="0" smtClean="0"/>
              <a:t>X:   </a:t>
            </a:r>
            <a:r>
              <a:rPr lang="en-US" dirty="0" smtClean="0">
                <a:solidFill>
                  <a:srgbClr val="000000"/>
                </a:solidFill>
              </a:rPr>
              <a:t>BB</a:t>
            </a:r>
            <a:r>
              <a:rPr lang="en-US" dirty="0" smtClean="0">
                <a:solidFill>
                  <a:srgbClr val="FF0000"/>
                </a:solidFill>
              </a:rPr>
              <a:t>CD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-&gt;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B</a:t>
            </a:r>
            <a:endParaRPr lang="en-US" dirty="0" smtClean="0"/>
          </a:p>
          <a:p>
            <a:r>
              <a:rPr lang="en-US" dirty="0" smtClean="0"/>
              <a:t>X:   </a:t>
            </a:r>
            <a:r>
              <a:rPr lang="en-US" dirty="0" smtClean="0">
                <a:solidFill>
                  <a:srgbClr val="000000"/>
                </a:solidFill>
              </a:rPr>
              <a:t>AAAAAAA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-&gt;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A</a:t>
            </a:r>
            <a:endParaRPr lang="en-US" dirty="0" smtClean="0"/>
          </a:p>
          <a:p>
            <a:r>
              <a:rPr lang="en-US" dirty="0" smtClean="0"/>
              <a:t>X:   </a:t>
            </a:r>
            <a:r>
              <a:rPr lang="en-US" dirty="0" smtClean="0">
                <a:solidFill>
                  <a:srgbClr val="000000"/>
                </a:solidFill>
              </a:rPr>
              <a:t>AAAAAAA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-&gt;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A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Now only 2 in wrong cluster, 23/25 in right cluster. 92% correct.  Is that reasonable?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Evaluation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 say every cluster must have a different label</a:t>
            </a:r>
          </a:p>
          <a:p>
            <a:endParaRPr lang="en-US" dirty="0" smtClean="0"/>
          </a:p>
          <a:p>
            <a:r>
              <a:rPr lang="en-US" dirty="0" smtClean="0"/>
              <a:t>AAA  </a:t>
            </a:r>
            <a:r>
              <a:rPr lang="en-US" dirty="0" smtClean="0">
                <a:sym typeface="Wingdings"/>
              </a:rPr>
              <a:t>-&gt;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A</a:t>
            </a:r>
            <a:endParaRPr lang="en-US" dirty="0" smtClean="0"/>
          </a:p>
          <a:p>
            <a:r>
              <a:rPr lang="en-US" dirty="0" smtClean="0"/>
              <a:t>BBB  </a:t>
            </a:r>
            <a:r>
              <a:rPr lang="en-US" dirty="0" smtClean="0">
                <a:sym typeface="Wingdings"/>
              </a:rPr>
              <a:t>-&gt;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B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 smtClean="0">
                <a:solidFill>
                  <a:srgbClr val="FF0000"/>
                </a:solidFill>
              </a:rPr>
              <a:t>AAAAAAA</a:t>
            </a:r>
            <a:r>
              <a:rPr lang="en-US" dirty="0" smtClean="0"/>
              <a:t>  </a:t>
            </a:r>
            <a:r>
              <a:rPr lang="en-US" dirty="0" smtClean="0">
                <a:sym typeface="Wingdings"/>
              </a:rPr>
              <a:t>-&gt;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C (because A and B used)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7 errors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Evaluation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 say every cluster must have a different label</a:t>
            </a:r>
          </a:p>
          <a:p>
            <a:endParaRPr lang="en-US" dirty="0" smtClean="0"/>
          </a:p>
          <a:p>
            <a:r>
              <a:rPr lang="en-US" dirty="0" smtClean="0"/>
              <a:t>AAA  </a:t>
            </a:r>
            <a:r>
              <a:rPr lang="en-US" dirty="0" smtClean="0">
                <a:sym typeface="Wingdings"/>
              </a:rPr>
              <a:t>-&gt;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A</a:t>
            </a:r>
            <a:endParaRPr lang="en-US" dirty="0" smtClean="0"/>
          </a:p>
          <a:p>
            <a:r>
              <a:rPr lang="en-US" dirty="0" smtClean="0"/>
              <a:t>BBB  </a:t>
            </a:r>
            <a:r>
              <a:rPr lang="en-US" dirty="0" smtClean="0">
                <a:sym typeface="Wingdings"/>
              </a:rPr>
              <a:t>-&gt;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B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 smtClean="0">
                <a:solidFill>
                  <a:srgbClr val="FF0000"/>
                </a:solidFill>
              </a:rPr>
              <a:t>AAAAAAA</a:t>
            </a:r>
            <a:r>
              <a:rPr lang="en-US" dirty="0" smtClean="0"/>
              <a:t>  </a:t>
            </a:r>
            <a:r>
              <a:rPr lang="en-US" dirty="0" smtClean="0">
                <a:sym typeface="Wingdings"/>
              </a:rPr>
              <a:t>-&gt;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C (because A and B used)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7 errors.    Seems a bit unfair, if we change the order…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1090</Words>
  <Application>Microsoft Macintosh PowerPoint</Application>
  <PresentationFormat>On-screen Show (4:3)</PresentationFormat>
  <Paragraphs>316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Clustering Competition</vt:lpstr>
      <vt:lpstr>Challenge </vt:lpstr>
      <vt:lpstr>Cluster Evaluation</vt:lpstr>
      <vt:lpstr>Cluster Evaluation</vt:lpstr>
      <vt:lpstr>Cluster Evaluation</vt:lpstr>
      <vt:lpstr>Cluster Evaluation</vt:lpstr>
      <vt:lpstr>Cluster Evaluation</vt:lpstr>
      <vt:lpstr>Cluster Evaluation </vt:lpstr>
      <vt:lpstr>Cluster Evaluation </vt:lpstr>
      <vt:lpstr>Cluster Evaluation </vt:lpstr>
      <vt:lpstr>Cluster Evaluation </vt:lpstr>
      <vt:lpstr>Cluster Evaluation </vt:lpstr>
      <vt:lpstr>Cluster Evaluation </vt:lpstr>
      <vt:lpstr>Hungarian Algorithm </vt:lpstr>
      <vt:lpstr>Hungarian Algorithm </vt:lpstr>
      <vt:lpstr>Clustering and Evaluation</vt:lpstr>
      <vt:lpstr>Evaluation 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2011 Winning clusters</vt:lpstr>
      <vt:lpstr>Results</vt:lpstr>
    </vt:vector>
  </TitlesOfParts>
  <Company>University of Sheffield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 Competition</dc:title>
  <dc:creator>Jon Barker</dc:creator>
  <cp:lastModifiedBy>Jon Barker</cp:lastModifiedBy>
  <cp:revision>12</cp:revision>
  <dcterms:created xsi:type="dcterms:W3CDTF">2010-12-07T14:35:33Z</dcterms:created>
  <dcterms:modified xsi:type="dcterms:W3CDTF">2012-11-23T13:36:30Z</dcterms:modified>
</cp:coreProperties>
</file>