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12.jpeg" ContentType="image/jpe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8.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1080000"/>
            <a:ext cx="9071280" cy="17276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1080000"/>
            <a:ext cx="9071280" cy="17276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504000" y="3168000"/>
            <a:ext cx="9071280" cy="3671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04000" y="1080000"/>
            <a:ext cx="9071280" cy="1727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5860" spc="-1" strike="noStrike">
                <a:solidFill>
                  <a:srgbClr val="ffffff"/>
                </a:solidFill>
                <a:latin typeface="Arial"/>
              </a:rPr>
              <a:t>Project Report</a:t>
            </a:r>
            <a:endParaRPr b="0" lang="en-US" sz="5860" spc="-1" strike="noStrike">
              <a:latin typeface="Arial"/>
            </a:endParaRPr>
          </a:p>
        </p:txBody>
      </p:sp>
      <p:sp>
        <p:nvSpPr>
          <p:cNvPr id="115" name="CustomShape 2"/>
          <p:cNvSpPr/>
          <p:nvPr/>
        </p:nvSpPr>
        <p:spPr>
          <a:xfrm>
            <a:off x="504000" y="3168000"/>
            <a:ext cx="9071280" cy="3671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ffffff"/>
                </a:solidFill>
                <a:latin typeface="Arial"/>
              </a:rPr>
              <a:t>Machine Learning for Computer Vision</a:t>
            </a: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r>
              <a:rPr b="0" lang="en-US" sz="2400" spc="-1" strike="noStrike">
                <a:solidFill>
                  <a:srgbClr val="ffffff"/>
                </a:solidFill>
                <a:latin typeface="Arial"/>
              </a:rPr>
              <a:t>Hanying Zhang</a:t>
            </a:r>
            <a:endParaRPr b="0" lang="en-US" sz="2400" spc="-1" strike="noStrike">
              <a:latin typeface="Arial"/>
            </a:endParaRPr>
          </a:p>
          <a:p>
            <a:pPr algn="ctr">
              <a:lnSpc>
                <a:spcPct val="100000"/>
              </a:lnSpc>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latin typeface="Arial"/>
              </a:rPr>
              <a:t>Visualization – Attention Matrix</a:t>
            </a:r>
            <a:endParaRPr b="0" lang="en-US" sz="4400" spc="-1" strike="noStrike">
              <a:latin typeface="Arial"/>
            </a:endParaRPr>
          </a:p>
        </p:txBody>
      </p:sp>
      <p:sp>
        <p:nvSpPr>
          <p:cNvPr id="147" name="CustomShape 2"/>
          <p:cNvSpPr/>
          <p:nvPr/>
        </p:nvSpPr>
        <p:spPr>
          <a:xfrm>
            <a:off x="504000" y="1769040"/>
            <a:ext cx="9071280" cy="4384080"/>
          </a:xfrm>
          <a:prstGeom prst="rect">
            <a:avLst/>
          </a:prstGeom>
          <a:noFill/>
          <a:ln>
            <a:noFill/>
          </a:ln>
        </p:spPr>
        <p:style>
          <a:lnRef idx="0"/>
          <a:fillRef idx="0"/>
          <a:effectRef idx="0"/>
          <a:fontRef idx="minor"/>
        </p:style>
      </p:sp>
      <p:pic>
        <p:nvPicPr>
          <p:cNvPr id="148" name="" descr=""/>
          <p:cNvPicPr/>
          <p:nvPr/>
        </p:nvPicPr>
        <p:blipFill>
          <a:blip r:embed="rId1"/>
          <a:stretch/>
        </p:blipFill>
        <p:spPr>
          <a:xfrm>
            <a:off x="548640" y="2103120"/>
            <a:ext cx="4553280" cy="3990600"/>
          </a:xfrm>
          <a:prstGeom prst="rect">
            <a:avLst/>
          </a:prstGeom>
          <a:ln>
            <a:noFill/>
          </a:ln>
        </p:spPr>
      </p:pic>
      <p:pic>
        <p:nvPicPr>
          <p:cNvPr id="149" name="" descr=""/>
          <p:cNvPicPr/>
          <p:nvPr/>
        </p:nvPicPr>
        <p:blipFill>
          <a:blip r:embed="rId2"/>
          <a:stretch/>
        </p:blipFill>
        <p:spPr>
          <a:xfrm>
            <a:off x="4642200" y="2043360"/>
            <a:ext cx="4867560" cy="42660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latin typeface="Arial"/>
              </a:rPr>
              <a:t>Visualization – Attention Matrix</a:t>
            </a:r>
            <a:endParaRPr b="0" lang="en-US" sz="4400" spc="-1" strike="noStrike">
              <a:latin typeface="Arial"/>
            </a:endParaRPr>
          </a:p>
        </p:txBody>
      </p:sp>
      <p:sp>
        <p:nvSpPr>
          <p:cNvPr id="151" name="CustomShape 2"/>
          <p:cNvSpPr/>
          <p:nvPr/>
        </p:nvSpPr>
        <p:spPr>
          <a:xfrm>
            <a:off x="504000" y="1769040"/>
            <a:ext cx="9071280" cy="4384080"/>
          </a:xfrm>
          <a:prstGeom prst="rect">
            <a:avLst/>
          </a:prstGeom>
          <a:noFill/>
          <a:ln>
            <a:noFill/>
          </a:ln>
        </p:spPr>
        <p:style>
          <a:lnRef idx="0"/>
          <a:fillRef idx="0"/>
          <a:effectRef idx="0"/>
          <a:fontRef idx="minor"/>
        </p:style>
      </p:sp>
      <p:pic>
        <p:nvPicPr>
          <p:cNvPr id="152" name="" descr=""/>
          <p:cNvPicPr/>
          <p:nvPr/>
        </p:nvPicPr>
        <p:blipFill>
          <a:blip r:embed="rId1"/>
          <a:stretch/>
        </p:blipFill>
        <p:spPr>
          <a:xfrm>
            <a:off x="618840" y="2109240"/>
            <a:ext cx="4375080" cy="3834360"/>
          </a:xfrm>
          <a:prstGeom prst="rect">
            <a:avLst/>
          </a:prstGeom>
          <a:ln>
            <a:noFill/>
          </a:ln>
        </p:spPr>
      </p:pic>
      <p:pic>
        <p:nvPicPr>
          <p:cNvPr id="153" name="" descr=""/>
          <p:cNvPicPr/>
          <p:nvPr/>
        </p:nvPicPr>
        <p:blipFill>
          <a:blip r:embed="rId2"/>
          <a:stretch/>
        </p:blipFill>
        <p:spPr>
          <a:xfrm>
            <a:off x="5060880" y="2194560"/>
            <a:ext cx="4448880" cy="38991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640080" y="3168000"/>
            <a:ext cx="8935200" cy="1261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1800" spc="-1" strike="noStrike">
                <a:solidFill>
                  <a:srgbClr val="ffffff"/>
                </a:solidFill>
                <a:latin typeface="Arial"/>
              </a:rPr>
              <a:t>Thank you for your ATTENTION.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504000" y="1080000"/>
            <a:ext cx="9071280" cy="1727640"/>
          </a:xfrm>
          <a:prstGeom prst="rect">
            <a:avLst/>
          </a:prstGeom>
          <a:noFill/>
          <a:ln>
            <a:noFill/>
          </a:ln>
        </p:spPr>
        <p:txBody>
          <a:bodyPr lIns="0" rIns="0" tIns="0" bIns="0" anchor="ctr">
            <a:noAutofit/>
          </a:bodyPr>
          <a:p>
            <a:pPr algn="ctr"/>
            <a:r>
              <a:rPr b="0" lang="en-US" sz="4400" spc="-1" strike="noStrike">
                <a:latin typeface="Arial"/>
              </a:rPr>
              <a:t>Executive Summary</a:t>
            </a:r>
            <a:endParaRPr b="0" lang="en-US" sz="4400" spc="-1" strike="noStrike">
              <a:latin typeface="Arial"/>
            </a:endParaRPr>
          </a:p>
        </p:txBody>
      </p:sp>
      <p:sp>
        <p:nvSpPr>
          <p:cNvPr id="117" name="TextShape 2"/>
          <p:cNvSpPr txBox="1"/>
          <p:nvPr/>
        </p:nvSpPr>
        <p:spPr>
          <a:xfrm>
            <a:off x="1280160" y="3348000"/>
            <a:ext cx="7680960" cy="247716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0" lang="en-US" sz="2200" spc="-1" strike="noStrike">
                <a:latin typeface="Arial"/>
              </a:rPr>
              <a:t>In this project the Vision Transformer(ViT) paper is studied and implemented. </a:t>
            </a:r>
            <a:endParaRPr b="0" lang="en-US" sz="2200" spc="-1" strike="noStrike">
              <a:latin typeface="Arial"/>
            </a:endParaRPr>
          </a:p>
          <a:p>
            <a:pPr marL="216000" indent="-216000">
              <a:buClr>
                <a:srgbClr val="000000"/>
              </a:buClr>
              <a:buSzPct val="45000"/>
              <a:buFont typeface="Wingdings" charset="2"/>
              <a:buChar char=""/>
            </a:pPr>
            <a:endParaRPr b="0" lang="en-US" sz="2200" spc="-1" strike="noStrike">
              <a:latin typeface="Arial"/>
            </a:endParaRPr>
          </a:p>
          <a:p>
            <a:pPr marL="216000" indent="-216000">
              <a:buClr>
                <a:srgbClr val="000000"/>
              </a:buClr>
              <a:buSzPct val="45000"/>
              <a:buFont typeface="Wingdings" charset="2"/>
              <a:buChar char=""/>
            </a:pPr>
            <a:r>
              <a:rPr b="0" lang="en-US" sz="2200" spc="-1" strike="noStrike">
                <a:latin typeface="Arial"/>
              </a:rPr>
              <a:t>An experiment is also carried out to test the performance of the model on a new dataset. </a:t>
            </a:r>
            <a:endParaRPr b="0" lang="en-US" sz="2200" spc="-1" strike="noStrike">
              <a:latin typeface="Arial"/>
            </a:endParaRPr>
          </a:p>
          <a:p>
            <a:pPr marL="216000" indent="-216000">
              <a:buClr>
                <a:srgbClr val="000000"/>
              </a:buClr>
              <a:buSzPct val="45000"/>
              <a:buFont typeface="Wingdings" charset="2"/>
              <a:buChar char=""/>
            </a:pPr>
            <a:endParaRPr b="0" lang="en-US" sz="2200" spc="-1" strike="noStrike">
              <a:latin typeface="Arial"/>
            </a:endParaRPr>
          </a:p>
          <a:p>
            <a:pPr marL="216000" indent="-216000">
              <a:buClr>
                <a:srgbClr val="000000"/>
              </a:buClr>
              <a:buSzPct val="45000"/>
              <a:buFont typeface="Wingdings" charset="2"/>
              <a:buChar char=""/>
            </a:pPr>
            <a:r>
              <a:rPr b="0" lang="en-US" sz="2200" spc="-1" strike="noStrike">
                <a:latin typeface="Arial"/>
              </a:rPr>
              <a:t>The positional embedding and attention matrix are also studied.</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latin typeface="Arial"/>
              </a:rPr>
              <a:t>ViT – Vision Transormer</a:t>
            </a:r>
            <a:endParaRPr b="0" lang="en-US" sz="4400" spc="-1" strike="noStrike">
              <a:latin typeface="Arial"/>
            </a:endParaRPr>
          </a:p>
        </p:txBody>
      </p:sp>
      <p:sp>
        <p:nvSpPr>
          <p:cNvPr id="119" name="CustomShape 2"/>
          <p:cNvSpPr/>
          <p:nvPr/>
        </p:nvSpPr>
        <p:spPr>
          <a:xfrm>
            <a:off x="504000" y="1769040"/>
            <a:ext cx="9071280" cy="4384080"/>
          </a:xfrm>
          <a:prstGeom prst="rect">
            <a:avLst/>
          </a:prstGeom>
          <a:noFill/>
          <a:ln>
            <a:noFill/>
          </a:ln>
        </p:spPr>
        <p:style>
          <a:lnRef idx="0"/>
          <a:fillRef idx="0"/>
          <a:effectRef idx="0"/>
          <a:fontRef idx="minor"/>
        </p:style>
      </p:sp>
      <p:pic>
        <p:nvPicPr>
          <p:cNvPr id="120" name="" descr=""/>
          <p:cNvPicPr/>
          <p:nvPr/>
        </p:nvPicPr>
        <p:blipFill>
          <a:blip r:embed="rId1"/>
          <a:stretch/>
        </p:blipFill>
        <p:spPr>
          <a:xfrm>
            <a:off x="3147480" y="1290600"/>
            <a:ext cx="4076280" cy="3098520"/>
          </a:xfrm>
          <a:prstGeom prst="rect">
            <a:avLst/>
          </a:prstGeom>
          <a:ln>
            <a:noFill/>
          </a:ln>
        </p:spPr>
      </p:pic>
      <p:pic>
        <p:nvPicPr>
          <p:cNvPr id="121" name="" descr=""/>
          <p:cNvPicPr/>
          <p:nvPr/>
        </p:nvPicPr>
        <p:blipFill>
          <a:blip r:embed="rId2"/>
          <a:stretch/>
        </p:blipFill>
        <p:spPr>
          <a:xfrm>
            <a:off x="1013040" y="4389120"/>
            <a:ext cx="8313840" cy="25603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latin typeface="Arial"/>
              </a:rPr>
              <a:t>Transformer in ViT</a:t>
            </a:r>
            <a:endParaRPr b="0" lang="en-US" sz="4400" spc="-1" strike="noStrike">
              <a:latin typeface="Arial"/>
            </a:endParaRPr>
          </a:p>
        </p:txBody>
      </p:sp>
      <p:sp>
        <p:nvSpPr>
          <p:cNvPr id="123" name="CustomShape 2"/>
          <p:cNvSpPr/>
          <p:nvPr/>
        </p:nvSpPr>
        <p:spPr>
          <a:xfrm>
            <a:off x="504000" y="1769040"/>
            <a:ext cx="9071280" cy="4384080"/>
          </a:xfrm>
          <a:prstGeom prst="rect">
            <a:avLst/>
          </a:prstGeom>
          <a:noFill/>
          <a:ln>
            <a:noFill/>
          </a:ln>
        </p:spPr>
        <p:style>
          <a:lnRef idx="0"/>
          <a:fillRef idx="0"/>
          <a:effectRef idx="0"/>
          <a:fontRef idx="minor"/>
        </p:style>
      </p:sp>
      <p:pic>
        <p:nvPicPr>
          <p:cNvPr id="124" name="" descr=""/>
          <p:cNvPicPr/>
          <p:nvPr/>
        </p:nvPicPr>
        <p:blipFill>
          <a:blip r:embed="rId1"/>
          <a:stretch/>
        </p:blipFill>
        <p:spPr>
          <a:xfrm>
            <a:off x="504000" y="2881800"/>
            <a:ext cx="2676600" cy="2503440"/>
          </a:xfrm>
          <a:prstGeom prst="rect">
            <a:avLst/>
          </a:prstGeom>
          <a:ln>
            <a:noFill/>
          </a:ln>
        </p:spPr>
      </p:pic>
      <p:pic>
        <p:nvPicPr>
          <p:cNvPr id="125" name="" descr=""/>
          <p:cNvPicPr/>
          <p:nvPr/>
        </p:nvPicPr>
        <p:blipFill>
          <a:blip r:embed="rId2"/>
          <a:stretch/>
        </p:blipFill>
        <p:spPr>
          <a:xfrm>
            <a:off x="3110400" y="1920240"/>
            <a:ext cx="2057040" cy="4105080"/>
          </a:xfrm>
          <a:prstGeom prst="rect">
            <a:avLst/>
          </a:prstGeom>
          <a:ln>
            <a:noFill/>
          </a:ln>
        </p:spPr>
      </p:pic>
      <p:pic>
        <p:nvPicPr>
          <p:cNvPr id="126" name="" descr=""/>
          <p:cNvPicPr/>
          <p:nvPr/>
        </p:nvPicPr>
        <p:blipFill>
          <a:blip r:embed="rId3"/>
          <a:stretch/>
        </p:blipFill>
        <p:spPr>
          <a:xfrm>
            <a:off x="5091840" y="2824920"/>
            <a:ext cx="4556160" cy="24102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latin typeface="Arial"/>
              </a:rPr>
              <a:t>Classification – Dataset</a:t>
            </a:r>
            <a:endParaRPr b="0" lang="en-US" sz="4400" spc="-1" strike="noStrike">
              <a:latin typeface="Arial"/>
            </a:endParaRPr>
          </a:p>
        </p:txBody>
      </p:sp>
      <p:sp>
        <p:nvSpPr>
          <p:cNvPr id="128" name="CustomShape 2"/>
          <p:cNvSpPr/>
          <p:nvPr/>
        </p:nvSpPr>
        <p:spPr>
          <a:xfrm>
            <a:off x="504000" y="1769040"/>
            <a:ext cx="9071280" cy="4384080"/>
          </a:xfrm>
          <a:prstGeom prst="rect">
            <a:avLst/>
          </a:prstGeom>
          <a:noFill/>
          <a:ln>
            <a:noFill/>
          </a:ln>
        </p:spPr>
        <p:style>
          <a:lnRef idx="0"/>
          <a:fillRef idx="0"/>
          <a:effectRef idx="0"/>
          <a:fontRef idx="minor"/>
        </p:style>
      </p:sp>
      <p:pic>
        <p:nvPicPr>
          <p:cNvPr id="129" name="" descr=""/>
          <p:cNvPicPr/>
          <p:nvPr/>
        </p:nvPicPr>
        <p:blipFill>
          <a:blip r:embed="rId1"/>
          <a:stretch/>
        </p:blipFill>
        <p:spPr>
          <a:xfrm>
            <a:off x="3200400" y="1463040"/>
            <a:ext cx="3809520" cy="2352240"/>
          </a:xfrm>
          <a:prstGeom prst="rect">
            <a:avLst/>
          </a:prstGeom>
          <a:ln>
            <a:noFill/>
          </a:ln>
        </p:spPr>
      </p:pic>
      <p:sp>
        <p:nvSpPr>
          <p:cNvPr id="130" name="TextShape 3"/>
          <p:cNvSpPr txBox="1"/>
          <p:nvPr/>
        </p:nvSpPr>
        <p:spPr>
          <a:xfrm>
            <a:off x="1280160" y="4197960"/>
            <a:ext cx="7680960" cy="278964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0" lang="en-US" sz="2200" spc="-1" strike="noStrike">
                <a:latin typeface="Arial"/>
              </a:rPr>
              <a:t>A dogs vs. cats competition that is still accepts test submissions </a:t>
            </a:r>
            <a:endParaRPr b="0" lang="en-US" sz="2200" spc="-1" strike="noStrike">
              <a:latin typeface="Arial"/>
            </a:endParaRPr>
          </a:p>
          <a:p>
            <a:pPr marL="216000" indent="-216000">
              <a:buClr>
                <a:srgbClr val="000000"/>
              </a:buClr>
              <a:buSzPct val="45000"/>
              <a:buFont typeface="Wingdings" charset="2"/>
              <a:buChar char=""/>
            </a:pPr>
            <a:endParaRPr b="0" lang="en-US" sz="2200" spc="-1" strike="noStrike">
              <a:latin typeface="Arial"/>
            </a:endParaRPr>
          </a:p>
          <a:p>
            <a:pPr marL="216000" indent="-216000">
              <a:buClr>
                <a:srgbClr val="000000"/>
              </a:buClr>
              <a:buSzPct val="45000"/>
              <a:buFont typeface="Wingdings" charset="2"/>
              <a:buChar char=""/>
            </a:pPr>
            <a:r>
              <a:rPr b="0" lang="en-US" sz="2200" spc="-1" strike="noStrike">
                <a:latin typeface="Arial"/>
              </a:rPr>
              <a:t>The dataset is slightly different from the competition on Kaggle</a:t>
            </a:r>
            <a:endParaRPr b="0" lang="en-US" sz="2200" spc="-1" strike="noStrike">
              <a:latin typeface="Arial"/>
            </a:endParaRPr>
          </a:p>
          <a:p>
            <a:pPr marL="216000" indent="-216000">
              <a:buClr>
                <a:srgbClr val="000000"/>
              </a:buClr>
              <a:buSzPct val="45000"/>
              <a:buFont typeface="Wingdings" charset="2"/>
              <a:buChar char=""/>
            </a:pPr>
            <a:endParaRPr b="0" lang="en-US" sz="2200" spc="-1" strike="noStrike">
              <a:latin typeface="Arial"/>
            </a:endParaRPr>
          </a:p>
          <a:p>
            <a:pPr marL="216000" indent="-216000">
              <a:buClr>
                <a:srgbClr val="000000"/>
              </a:buClr>
              <a:buSzPct val="45000"/>
              <a:buFont typeface="Wingdings" charset="2"/>
              <a:buChar char=""/>
            </a:pPr>
            <a:r>
              <a:rPr b="0" lang="en-US" sz="2200" spc="-1" strike="noStrike">
                <a:latin typeface="Arial"/>
              </a:rPr>
              <a:t>Train set:        20k images</a:t>
            </a:r>
            <a:endParaRPr b="0" lang="en-US" sz="2200" spc="-1" strike="noStrike">
              <a:latin typeface="Arial"/>
            </a:endParaRPr>
          </a:p>
          <a:p>
            <a:pPr marL="216000" indent="-216000">
              <a:buClr>
                <a:srgbClr val="000000"/>
              </a:buClr>
              <a:buSzPct val="45000"/>
              <a:buFont typeface="Wingdings" charset="2"/>
              <a:buChar char=""/>
            </a:pPr>
            <a:r>
              <a:rPr b="0" lang="en-US" sz="2200" spc="-1" strike="noStrike">
                <a:latin typeface="Arial"/>
              </a:rPr>
              <a:t>Validation set: 2k   images</a:t>
            </a:r>
            <a:endParaRPr b="0" lang="en-US" sz="2200" spc="-1" strike="noStrike">
              <a:latin typeface="Arial"/>
            </a:endParaRPr>
          </a:p>
          <a:p>
            <a:pPr marL="216000" indent="-216000">
              <a:buClr>
                <a:srgbClr val="000000"/>
              </a:buClr>
              <a:buSzPct val="45000"/>
              <a:buFont typeface="Wingdings" charset="2"/>
              <a:buChar char=""/>
            </a:pPr>
            <a:r>
              <a:rPr b="0" lang="en-US" sz="2200" spc="-1" strike="noStrike">
                <a:latin typeface="Arial"/>
              </a:rPr>
              <a:t>Test set:          2k   images</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latin typeface="Arial"/>
              </a:rPr>
              <a:t>Classification – Fine Tune</a:t>
            </a:r>
            <a:endParaRPr b="0" lang="en-US" sz="4400" spc="-1" strike="noStrike">
              <a:latin typeface="Arial"/>
            </a:endParaRPr>
          </a:p>
        </p:txBody>
      </p:sp>
      <p:sp>
        <p:nvSpPr>
          <p:cNvPr id="132" name="CustomShape 2"/>
          <p:cNvSpPr/>
          <p:nvPr/>
        </p:nvSpPr>
        <p:spPr>
          <a:xfrm>
            <a:off x="504000" y="1769040"/>
            <a:ext cx="9071280" cy="4384080"/>
          </a:xfrm>
          <a:prstGeom prst="rect">
            <a:avLst/>
          </a:prstGeom>
          <a:noFill/>
          <a:ln>
            <a:noFill/>
          </a:ln>
        </p:spPr>
        <p:style>
          <a:lnRef idx="0"/>
          <a:fillRef idx="0"/>
          <a:effectRef idx="0"/>
          <a:fontRef idx="minor"/>
        </p:style>
      </p:sp>
      <p:sp>
        <p:nvSpPr>
          <p:cNvPr id="133" name="TextShape 3"/>
          <p:cNvSpPr txBox="1"/>
          <p:nvPr/>
        </p:nvSpPr>
        <p:spPr>
          <a:xfrm>
            <a:off x="1280160" y="1828800"/>
            <a:ext cx="7680960" cy="515880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0" lang="en-US" sz="2200" spc="-1" strike="noStrike">
                <a:latin typeface="Arial"/>
              </a:rPr>
              <a:t>Pre-trained model: jx_vit_base_p16_224-80ecf9dd.pth </a:t>
            </a:r>
            <a:endParaRPr b="0" lang="en-US" sz="2200" spc="-1" strike="noStrike">
              <a:latin typeface="Arial"/>
            </a:endParaRPr>
          </a:p>
          <a:p>
            <a:pPr marL="216000" indent="-216000">
              <a:buClr>
                <a:srgbClr val="000000"/>
              </a:buClr>
              <a:buSzPct val="45000"/>
              <a:buFont typeface="Wingdings" charset="2"/>
              <a:buChar char=""/>
            </a:pPr>
            <a:endParaRPr b="0" lang="en-US" sz="2200" spc="-1" strike="noStrike">
              <a:latin typeface="Arial"/>
            </a:endParaRPr>
          </a:p>
          <a:p>
            <a:pPr marL="216000" indent="-216000">
              <a:buClr>
                <a:srgbClr val="000000"/>
              </a:buClr>
              <a:buSzPct val="45000"/>
              <a:buFont typeface="Wingdings" charset="2"/>
              <a:buChar char=""/>
            </a:pPr>
            <a:r>
              <a:rPr b="0" lang="en-US" sz="2200" spc="-1" strike="noStrike">
                <a:latin typeface="Arial"/>
              </a:rPr>
              <a:t>Replace the head with one FC layer, the weight is [2,768] where 768 is the dim of the output of Transformer</a:t>
            </a:r>
            <a:endParaRPr b="0" lang="en-US" sz="2200" spc="-1" strike="noStrike">
              <a:latin typeface="Arial"/>
            </a:endParaRPr>
          </a:p>
          <a:p>
            <a:pPr marL="216000" indent="-216000">
              <a:buClr>
                <a:srgbClr val="000000"/>
              </a:buClr>
              <a:buSzPct val="45000"/>
              <a:buFont typeface="Wingdings" charset="2"/>
              <a:buChar char=""/>
            </a:pPr>
            <a:endParaRPr b="0" lang="en-US" sz="2200" spc="-1" strike="noStrike">
              <a:latin typeface="Arial"/>
            </a:endParaRPr>
          </a:p>
          <a:p>
            <a:pPr marL="216000" indent="-216000">
              <a:buClr>
                <a:srgbClr val="000000"/>
              </a:buClr>
              <a:buSzPct val="45000"/>
              <a:buFont typeface="Wingdings" charset="2"/>
              <a:buChar char=""/>
            </a:pPr>
            <a:r>
              <a:rPr b="0" lang="en-US" sz="2200" spc="-1" strike="noStrike">
                <a:latin typeface="Arial"/>
              </a:rPr>
              <a:t>First experiment: All weights in the model except for the ones in the head is fixed </a:t>
            </a:r>
            <a:endParaRPr b="0" lang="en-US" sz="2200" spc="-1" strike="noStrike">
              <a:latin typeface="Arial"/>
            </a:endParaRPr>
          </a:p>
          <a:p>
            <a:pPr marL="216000" indent="-216000">
              <a:buClr>
                <a:srgbClr val="000000"/>
              </a:buClr>
              <a:buSzPct val="45000"/>
              <a:buFont typeface="Wingdings" charset="2"/>
              <a:buChar char=""/>
            </a:pPr>
            <a:endParaRPr b="0" lang="en-US" sz="2200" spc="-1" strike="noStrike">
              <a:latin typeface="Arial"/>
            </a:endParaRPr>
          </a:p>
          <a:p>
            <a:pPr marL="216000" indent="-216000">
              <a:buClr>
                <a:srgbClr val="000000"/>
              </a:buClr>
              <a:buSzPct val="45000"/>
              <a:buFont typeface="Wingdings" charset="2"/>
              <a:buChar char=""/>
            </a:pPr>
            <a:r>
              <a:rPr b="0" lang="en-US" sz="2200" spc="-1" strike="noStrike">
                <a:latin typeface="Arial"/>
              </a:rPr>
              <a:t>Fine Tune: All weights in the model are trainable </a:t>
            </a:r>
            <a:endParaRPr b="0" lang="en-US" sz="2200" spc="-1" strike="noStrike">
              <a:latin typeface="Arial"/>
            </a:endParaRPr>
          </a:p>
          <a:p>
            <a:pPr marL="216000" indent="-216000">
              <a:buClr>
                <a:srgbClr val="000000"/>
              </a:buClr>
              <a:buSzPct val="45000"/>
              <a:buFont typeface="Wingdings" charset="2"/>
              <a:buChar char=""/>
            </a:pPr>
            <a:endParaRPr b="0" lang="en-US" sz="2200" spc="-1" strike="noStrike">
              <a:latin typeface="Arial"/>
            </a:endParaRPr>
          </a:p>
          <a:p>
            <a:pPr marL="216000" indent="-216000">
              <a:buClr>
                <a:srgbClr val="000000"/>
              </a:buClr>
              <a:buSzPct val="45000"/>
              <a:buFont typeface="Wingdings" charset="2"/>
              <a:buChar char=""/>
            </a:pPr>
            <a:r>
              <a:rPr b="0" lang="en-US" sz="2200" spc="-1" strike="noStrike">
                <a:latin typeface="Arial"/>
              </a:rPr>
              <a:t>Settings</a:t>
            </a:r>
            <a:endParaRPr b="0" lang="en-US" sz="2200" spc="-1" strike="noStrike">
              <a:latin typeface="Arial"/>
            </a:endParaRPr>
          </a:p>
          <a:p>
            <a:pPr lvl="2" marL="648000" indent="-216000">
              <a:buClr>
                <a:srgbClr val="000000"/>
              </a:buClr>
              <a:buSzPct val="45000"/>
              <a:buFont typeface="Wingdings" charset="2"/>
              <a:buChar char=""/>
            </a:pPr>
            <a:r>
              <a:rPr b="0" lang="en-US" sz="2200" spc="-1" strike="noStrike">
                <a:latin typeface="Arial"/>
              </a:rPr>
              <a:t>5 epochs</a:t>
            </a:r>
            <a:endParaRPr b="0" lang="en-US" sz="2200" spc="-1" strike="noStrike">
              <a:latin typeface="Arial"/>
            </a:endParaRPr>
          </a:p>
          <a:p>
            <a:pPr lvl="2" marL="648000" indent="-216000">
              <a:buClr>
                <a:srgbClr val="000000"/>
              </a:buClr>
              <a:buSzPct val="45000"/>
              <a:buFont typeface="Wingdings" charset="2"/>
              <a:buChar char=""/>
            </a:pPr>
            <a:r>
              <a:rPr b="0" lang="en-US" sz="2200" spc="-1" strike="noStrike">
                <a:latin typeface="Arial"/>
              </a:rPr>
              <a:t>Batch size: 16</a:t>
            </a:r>
            <a:endParaRPr b="0" lang="en-US" sz="2200" spc="-1" strike="noStrike">
              <a:latin typeface="Arial"/>
            </a:endParaRPr>
          </a:p>
          <a:p>
            <a:pPr lvl="2" marL="648000" indent="-216000">
              <a:buClr>
                <a:srgbClr val="000000"/>
              </a:buClr>
              <a:buSzPct val="45000"/>
              <a:buFont typeface="Wingdings" charset="2"/>
              <a:buChar char=""/>
            </a:pPr>
            <a:r>
              <a:rPr b="0" lang="en-US" sz="2200" spc="-1" strike="noStrike">
                <a:latin typeface="Arial"/>
              </a:rPr>
              <a:t>Optimizer: Adam</a:t>
            </a:r>
            <a:endParaRPr b="0" lang="en-US" sz="2200" spc="-1" strike="noStrike">
              <a:latin typeface="Arial"/>
            </a:endParaRPr>
          </a:p>
          <a:p>
            <a:pPr lvl="2" marL="648000" indent="-216000">
              <a:buClr>
                <a:srgbClr val="000000"/>
              </a:buClr>
              <a:buSzPct val="45000"/>
              <a:buFont typeface="Wingdings" charset="2"/>
              <a:buChar char=""/>
            </a:pPr>
            <a:r>
              <a:rPr b="0" lang="en-US" sz="2200" spc="-1" strike="noStrike">
                <a:latin typeface="Arial"/>
              </a:rPr>
              <a:t>Learning rate: 0.0001</a:t>
            </a:r>
            <a:endParaRPr b="0" lang="en-US" sz="2200" spc="-1" strike="noStrike">
              <a:latin typeface="Arial"/>
            </a:endParaRPr>
          </a:p>
          <a:p>
            <a:pPr lvl="2" marL="648000" indent="-216000">
              <a:buClr>
                <a:srgbClr val="000000"/>
              </a:buClr>
              <a:buSzPct val="45000"/>
              <a:buFont typeface="Wingdings" charset="2"/>
              <a:buChar char=""/>
            </a:pPr>
            <a:r>
              <a:rPr b="0" lang="en-US" sz="2200" spc="-1" strike="noStrike">
                <a:latin typeface="Arial"/>
              </a:rPr>
              <a:t>CosineAnneallingLR decay</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latin typeface="Arial"/>
              </a:rPr>
              <a:t>Classification – Results</a:t>
            </a:r>
            <a:endParaRPr b="0" lang="en-US" sz="4400" spc="-1" strike="noStrike">
              <a:latin typeface="Arial"/>
            </a:endParaRPr>
          </a:p>
        </p:txBody>
      </p:sp>
      <p:sp>
        <p:nvSpPr>
          <p:cNvPr id="135" name="CustomShape 2"/>
          <p:cNvSpPr/>
          <p:nvPr/>
        </p:nvSpPr>
        <p:spPr>
          <a:xfrm>
            <a:off x="504000" y="1769040"/>
            <a:ext cx="9071280" cy="4384080"/>
          </a:xfrm>
          <a:prstGeom prst="rect">
            <a:avLst/>
          </a:prstGeom>
          <a:noFill/>
          <a:ln>
            <a:noFill/>
          </a:ln>
        </p:spPr>
        <p:style>
          <a:lnRef idx="0"/>
          <a:fillRef idx="0"/>
          <a:effectRef idx="0"/>
          <a:fontRef idx="minor"/>
        </p:style>
      </p:sp>
      <p:sp>
        <p:nvSpPr>
          <p:cNvPr id="136" name="TextShape 3"/>
          <p:cNvSpPr txBox="1"/>
          <p:nvPr/>
        </p:nvSpPr>
        <p:spPr>
          <a:xfrm>
            <a:off x="1280160" y="1828800"/>
            <a:ext cx="7680960" cy="278964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0" lang="en-US" sz="2200" spc="-1" strike="noStrike">
                <a:latin typeface="Arial"/>
              </a:rPr>
              <a:t>Test Accuracy: </a:t>
            </a:r>
            <a:endParaRPr b="0" lang="en-US" sz="2200" spc="-1" strike="noStrike">
              <a:latin typeface="Arial"/>
            </a:endParaRPr>
          </a:p>
          <a:p>
            <a:pPr lvl="2" marL="648000" indent="-216000">
              <a:buClr>
                <a:srgbClr val="000000"/>
              </a:buClr>
              <a:buSzPct val="45000"/>
              <a:buFont typeface="Wingdings" charset="2"/>
              <a:buChar char=""/>
            </a:pPr>
            <a:r>
              <a:rPr b="0" lang="en-US" sz="2200" spc="-1" strike="noStrike">
                <a:latin typeface="Arial"/>
              </a:rPr>
              <a:t>96.5%   before Fine Tune </a:t>
            </a:r>
            <a:endParaRPr b="0" lang="en-US" sz="2200" spc="-1" strike="noStrike">
              <a:latin typeface="Arial"/>
            </a:endParaRPr>
          </a:p>
          <a:p>
            <a:pPr lvl="2" marL="648000" indent="-216000">
              <a:buClr>
                <a:srgbClr val="000000"/>
              </a:buClr>
              <a:buSzPct val="45000"/>
              <a:buFont typeface="Wingdings" charset="2"/>
              <a:buChar char=""/>
            </a:pPr>
            <a:r>
              <a:rPr b="0" lang="en-US" sz="2200" spc="-1" strike="noStrike">
                <a:latin typeface="Arial"/>
              </a:rPr>
              <a:t>98.65% after Fine Tune</a:t>
            </a:r>
            <a:endParaRPr b="0" lang="en-US" sz="2200" spc="-1" strike="noStrike">
              <a:latin typeface="Arial"/>
            </a:endParaRPr>
          </a:p>
          <a:p>
            <a:pPr marL="216000" indent="-216000">
              <a:buClr>
                <a:srgbClr val="000000"/>
              </a:buClr>
              <a:buSzPct val="45000"/>
              <a:buFont typeface="Wingdings" charset="2"/>
              <a:buChar char=""/>
            </a:pPr>
            <a:endParaRPr b="0" lang="en-US" sz="2200" spc="-1" strike="noStrike">
              <a:latin typeface="Arial"/>
            </a:endParaRPr>
          </a:p>
          <a:p>
            <a:pPr marL="216000" indent="-216000">
              <a:buClr>
                <a:srgbClr val="000000"/>
              </a:buClr>
              <a:buSzPct val="45000"/>
              <a:buFont typeface="Wingdings" charset="2"/>
              <a:buChar char=""/>
            </a:pPr>
            <a:r>
              <a:rPr b="0" lang="en-US" sz="2200" spc="-1" strike="noStrike">
                <a:latin typeface="Arial"/>
              </a:rPr>
              <a:t>obvious that the accuracy becomes better after fine-tune</a:t>
            </a:r>
            <a:endParaRPr b="0" lang="en-US" sz="2200" spc="-1" strike="noStrike">
              <a:latin typeface="Arial"/>
            </a:endParaRPr>
          </a:p>
          <a:p>
            <a:pPr marL="216000" indent="-216000">
              <a:buClr>
                <a:srgbClr val="000000"/>
              </a:buClr>
              <a:buSzPct val="45000"/>
              <a:buFont typeface="Wingdings" charset="2"/>
              <a:buChar char=""/>
            </a:pPr>
            <a:endParaRPr b="0" lang="en-US" sz="2200" spc="-1" strike="noStrike">
              <a:latin typeface="Arial"/>
            </a:endParaRPr>
          </a:p>
          <a:p>
            <a:pPr marL="216000" indent="-216000">
              <a:buClr>
                <a:srgbClr val="000000"/>
              </a:buClr>
              <a:buSzPct val="45000"/>
              <a:buFont typeface="Wingdings" charset="2"/>
              <a:buChar char=""/>
            </a:pPr>
            <a:r>
              <a:rPr b="0" lang="en-US" sz="2200" spc="-1" strike="noStrike">
                <a:latin typeface="Arial"/>
              </a:rPr>
              <a:t>Training with more epochs and bigger learning rates are also explored, but these parameters failed to give better results</a:t>
            </a:r>
            <a:endParaRPr b="0" lang="en-US" sz="2200" spc="-1" strike="noStrike">
              <a:latin typeface="Arial"/>
            </a:endParaRPr>
          </a:p>
        </p:txBody>
      </p:sp>
      <p:pic>
        <p:nvPicPr>
          <p:cNvPr id="137" name="" descr=""/>
          <p:cNvPicPr/>
          <p:nvPr/>
        </p:nvPicPr>
        <p:blipFill>
          <a:blip r:embed="rId1"/>
          <a:stretch/>
        </p:blipFill>
        <p:spPr>
          <a:xfrm>
            <a:off x="2103120" y="4677840"/>
            <a:ext cx="6035040" cy="23630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latin typeface="Arial"/>
              </a:rPr>
              <a:t>Visualization – Positional Embedding</a:t>
            </a:r>
            <a:endParaRPr b="0" lang="en-US" sz="4400" spc="-1" strike="noStrike">
              <a:latin typeface="Arial"/>
            </a:endParaRPr>
          </a:p>
        </p:txBody>
      </p:sp>
      <p:sp>
        <p:nvSpPr>
          <p:cNvPr id="139" name="CustomShape 2"/>
          <p:cNvSpPr/>
          <p:nvPr/>
        </p:nvSpPr>
        <p:spPr>
          <a:xfrm>
            <a:off x="504000" y="1769040"/>
            <a:ext cx="9071280" cy="4384080"/>
          </a:xfrm>
          <a:prstGeom prst="rect">
            <a:avLst/>
          </a:prstGeom>
          <a:noFill/>
          <a:ln>
            <a:noFill/>
          </a:ln>
        </p:spPr>
        <p:style>
          <a:lnRef idx="0"/>
          <a:fillRef idx="0"/>
          <a:effectRef idx="0"/>
          <a:fontRef idx="minor"/>
        </p:style>
      </p:sp>
      <p:sp>
        <p:nvSpPr>
          <p:cNvPr id="140" name="TextShape 3"/>
          <p:cNvSpPr txBox="1"/>
          <p:nvPr/>
        </p:nvSpPr>
        <p:spPr>
          <a:xfrm>
            <a:off x="4023360" y="1828800"/>
            <a:ext cx="5577840" cy="528948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0" lang="en-US" sz="2000" spc="-1" strike="noStrike">
                <a:latin typeface="Arial"/>
              </a:rPr>
              <a:t>Several variations of position embedding methods were tried in the original paper</a:t>
            </a:r>
            <a:endParaRPr b="0" lang="en-US" sz="2000" spc="-1" strike="noStrike">
              <a:latin typeface="Arial"/>
            </a:endParaRPr>
          </a:p>
          <a:p>
            <a:pPr lvl="2" marL="648000" indent="-216000">
              <a:buClr>
                <a:srgbClr val="000000"/>
              </a:buClr>
              <a:buSzPct val="45000"/>
              <a:buFont typeface="Wingdings" charset="2"/>
              <a:buChar char=""/>
            </a:pPr>
            <a:r>
              <a:rPr b="0" lang="en-US" sz="2000" spc="-1" strike="noStrike">
                <a:latin typeface="Arial"/>
              </a:rPr>
              <a:t>No positional embedding</a:t>
            </a:r>
            <a:endParaRPr b="0" lang="en-US" sz="2000" spc="-1" strike="noStrike">
              <a:latin typeface="Arial"/>
            </a:endParaRPr>
          </a:p>
          <a:p>
            <a:pPr lvl="2" marL="648000" indent="-216000">
              <a:buClr>
                <a:srgbClr val="000000"/>
              </a:buClr>
              <a:buSzPct val="45000"/>
              <a:buFont typeface="Wingdings" charset="2"/>
              <a:buChar char=""/>
            </a:pPr>
            <a:r>
              <a:rPr b="0" lang="en-US" sz="2000" spc="-1" strike="noStrike">
                <a:latin typeface="Arial"/>
              </a:rPr>
              <a:t>1D positional embedding</a:t>
            </a:r>
            <a:endParaRPr b="0" lang="en-US" sz="2000" spc="-1" strike="noStrike">
              <a:latin typeface="Arial"/>
            </a:endParaRPr>
          </a:p>
          <a:p>
            <a:pPr lvl="2" marL="648000" indent="-216000">
              <a:buClr>
                <a:srgbClr val="000000"/>
              </a:buClr>
              <a:buSzPct val="45000"/>
              <a:buFont typeface="Wingdings" charset="2"/>
              <a:buChar char=""/>
            </a:pPr>
            <a:r>
              <a:rPr b="0" lang="en-US" sz="2000" spc="-1" strike="noStrike">
                <a:latin typeface="Arial"/>
              </a:rPr>
              <a:t>2D positional embedding</a:t>
            </a:r>
            <a:endParaRPr b="0" lang="en-US" sz="2000" spc="-1" strike="noStrike">
              <a:latin typeface="Arial"/>
            </a:endParaRPr>
          </a:p>
          <a:p>
            <a:pPr lvl="2" marL="648000" indent="-216000">
              <a:buClr>
                <a:srgbClr val="000000"/>
              </a:buClr>
              <a:buSzPct val="45000"/>
              <a:buFont typeface="Wingdings" charset="2"/>
              <a:buChar char=""/>
            </a:pPr>
            <a:r>
              <a:rPr b="0" lang="en-US" sz="2000" spc="-1" strike="noStrike">
                <a:latin typeface="Arial"/>
              </a:rPr>
              <a:t>Relative positional embedding</a:t>
            </a:r>
            <a:endParaRPr b="0" lang="en-US" sz="2000" spc="-1" strike="noStrike">
              <a:latin typeface="Arial"/>
            </a:endParaRPr>
          </a:p>
          <a:p>
            <a:pPr marL="216000" indent="-216000">
              <a:buClr>
                <a:srgbClr val="000000"/>
              </a:buClr>
              <a:buSzPct val="45000"/>
              <a:buFont typeface="Wingdings" charset="2"/>
              <a:buChar char=""/>
            </a:pPr>
            <a:endParaRPr b="0" lang="en-US" sz="2000" spc="-1" strike="noStrike">
              <a:latin typeface="Arial"/>
            </a:endParaRPr>
          </a:p>
          <a:p>
            <a:pPr marL="216000" indent="-216000">
              <a:buClr>
                <a:srgbClr val="000000"/>
              </a:buClr>
              <a:buSzPct val="45000"/>
              <a:buFont typeface="Wingdings" charset="2"/>
              <a:buChar char=""/>
            </a:pPr>
            <a:r>
              <a:rPr b="0" lang="en-US" sz="2000" spc="-1" strike="noStrike">
                <a:latin typeface="Arial"/>
              </a:rPr>
              <a:t>The latter 3 ones give similar performance</a:t>
            </a:r>
            <a:endParaRPr b="0" lang="en-US" sz="2000" spc="-1" strike="noStrike">
              <a:latin typeface="Arial"/>
            </a:endParaRPr>
          </a:p>
          <a:p>
            <a:pPr marL="216000" indent="-216000">
              <a:buClr>
                <a:srgbClr val="000000"/>
              </a:buClr>
              <a:buSzPct val="45000"/>
              <a:buFont typeface="Wingdings" charset="2"/>
              <a:buChar char=""/>
            </a:pPr>
            <a:endParaRPr b="0" lang="en-US" sz="2000" spc="-1" strike="noStrike">
              <a:latin typeface="Arial"/>
            </a:endParaRPr>
          </a:p>
          <a:p>
            <a:pPr marL="216000" indent="-216000">
              <a:buClr>
                <a:srgbClr val="000000"/>
              </a:buClr>
              <a:buSzPct val="45000"/>
              <a:buFont typeface="Wingdings" charset="2"/>
              <a:buChar char=""/>
            </a:pPr>
            <a:r>
              <a:rPr b="0" lang="en-US" sz="2000" spc="-1" strike="noStrike">
                <a:latin typeface="Arial"/>
              </a:rPr>
              <a:t>Visualize the 1D positional embedding for explanation - computing the cosine similarity between the i-th embedding and all the embeddings(except for the class_token one)</a:t>
            </a:r>
            <a:endParaRPr b="0" lang="en-US" sz="2000" spc="-1" strike="noStrike">
              <a:latin typeface="Arial"/>
            </a:endParaRPr>
          </a:p>
          <a:p>
            <a:pPr marL="216000" indent="-216000">
              <a:buClr>
                <a:srgbClr val="000000"/>
              </a:buClr>
              <a:buSzPct val="45000"/>
              <a:buFont typeface="Wingdings" charset="2"/>
              <a:buChar char=""/>
            </a:pPr>
            <a:r>
              <a:rPr b="0" lang="en-US" sz="2000" spc="-1" strike="noStrike">
                <a:latin typeface="Arial"/>
              </a:rPr>
              <a:t>we can see that each patch of the image has the embedding correctly representing the positions in the image. Thus we can say that 1D positional embedding is enough for this model.</a:t>
            </a:r>
            <a:endParaRPr b="0" lang="en-US" sz="2000" spc="-1" strike="noStrike">
              <a:latin typeface="Arial"/>
            </a:endParaRPr>
          </a:p>
        </p:txBody>
      </p:sp>
      <p:pic>
        <p:nvPicPr>
          <p:cNvPr id="141" name="" descr=""/>
          <p:cNvPicPr/>
          <p:nvPr/>
        </p:nvPicPr>
        <p:blipFill>
          <a:blip r:embed="rId1"/>
          <a:stretch/>
        </p:blipFill>
        <p:spPr>
          <a:xfrm>
            <a:off x="457200" y="2205720"/>
            <a:ext cx="3600360" cy="34635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latin typeface="Arial"/>
              </a:rPr>
              <a:t>Visualization – Attention Matrix</a:t>
            </a:r>
            <a:endParaRPr b="0" lang="en-US" sz="4400" spc="-1" strike="noStrike">
              <a:latin typeface="Arial"/>
            </a:endParaRPr>
          </a:p>
        </p:txBody>
      </p:sp>
      <p:sp>
        <p:nvSpPr>
          <p:cNvPr id="143" name="CustomShape 2"/>
          <p:cNvSpPr/>
          <p:nvPr/>
        </p:nvSpPr>
        <p:spPr>
          <a:xfrm>
            <a:off x="504000" y="1769040"/>
            <a:ext cx="9071280" cy="4384080"/>
          </a:xfrm>
          <a:prstGeom prst="rect">
            <a:avLst/>
          </a:prstGeom>
          <a:noFill/>
          <a:ln>
            <a:noFill/>
          </a:ln>
        </p:spPr>
        <p:style>
          <a:lnRef idx="0"/>
          <a:fillRef idx="0"/>
          <a:effectRef idx="0"/>
          <a:fontRef idx="minor"/>
        </p:style>
      </p:sp>
      <p:sp>
        <p:nvSpPr>
          <p:cNvPr id="144" name="TextShape 3"/>
          <p:cNvSpPr txBox="1"/>
          <p:nvPr/>
        </p:nvSpPr>
        <p:spPr>
          <a:xfrm>
            <a:off x="1280160" y="1645920"/>
            <a:ext cx="7955280" cy="201168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0" lang="en-US" sz="2000" spc="-1" strike="noStrike">
                <a:latin typeface="Arial"/>
              </a:rPr>
              <a:t>The attention matrix, i.e., matmul(Q,K^T)/_(sqrt(D_K))</a:t>
            </a:r>
            <a:endParaRPr b="0" lang="en-US" sz="2000" spc="-1" strike="noStrike">
              <a:latin typeface="Arial"/>
            </a:endParaRPr>
          </a:p>
          <a:p>
            <a:pPr marL="216000" indent="-216000">
              <a:buClr>
                <a:srgbClr val="000000"/>
              </a:buClr>
              <a:buSzPct val="45000"/>
              <a:buFont typeface="Wingdings" charset="2"/>
              <a:buChar char=""/>
            </a:pPr>
            <a:endParaRPr b="0" lang="en-US" sz="2000" spc="-1" strike="noStrike">
              <a:latin typeface="Arial"/>
            </a:endParaRPr>
          </a:p>
          <a:p>
            <a:pPr marL="216000" indent="-216000">
              <a:buClr>
                <a:srgbClr val="000000"/>
              </a:buClr>
              <a:buSzPct val="45000"/>
              <a:buFont typeface="Wingdings" charset="2"/>
              <a:buChar char=""/>
            </a:pPr>
            <a:r>
              <a:rPr b="0" lang="en-US" sz="2000" spc="-1" strike="noStrike">
                <a:latin typeface="Arial"/>
              </a:rPr>
              <a:t>To see how the attention mechanism works</a:t>
            </a:r>
            <a:endParaRPr b="0" lang="en-US" sz="2000" spc="-1" strike="noStrike">
              <a:latin typeface="Arial"/>
            </a:endParaRPr>
          </a:p>
          <a:p>
            <a:pPr marL="216000" indent="-216000">
              <a:buClr>
                <a:srgbClr val="000000"/>
              </a:buClr>
              <a:buSzPct val="45000"/>
              <a:buFont typeface="Wingdings" charset="2"/>
              <a:buChar char=""/>
            </a:pPr>
            <a:endParaRPr b="0" lang="en-US" sz="2000" spc="-1" strike="noStrike">
              <a:latin typeface="Arial"/>
            </a:endParaRPr>
          </a:p>
          <a:p>
            <a:pPr marL="216000" indent="-216000">
              <a:buClr>
                <a:srgbClr val="000000"/>
              </a:buClr>
              <a:buSzPct val="45000"/>
              <a:buFont typeface="Wingdings" charset="2"/>
              <a:buChar char=""/>
            </a:pPr>
            <a:r>
              <a:rPr b="0" lang="en-US" sz="2000" spc="-1" strike="noStrike">
                <a:latin typeface="Arial"/>
              </a:rPr>
              <a:t>One image from the test set which contains two objects is selected to show the attentions</a:t>
            </a:r>
            <a:endParaRPr b="0" lang="en-US" sz="2000" spc="-1" strike="noStrike">
              <a:latin typeface="Arial"/>
            </a:endParaRPr>
          </a:p>
        </p:txBody>
      </p:sp>
      <p:pic>
        <p:nvPicPr>
          <p:cNvPr id="145" name="" descr=""/>
          <p:cNvPicPr/>
          <p:nvPr/>
        </p:nvPicPr>
        <p:blipFill>
          <a:blip r:embed="rId1"/>
          <a:stretch/>
        </p:blipFill>
        <p:spPr>
          <a:xfrm rot="17400">
            <a:off x="3384360" y="3912480"/>
            <a:ext cx="3193200" cy="23886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2022-06-09T21:06:52Z</dcterms:created>
  <dc:creator/>
  <dc:description/>
  <dc:language>en-US</dc:language>
  <cp:lastModifiedBy/>
  <dcterms:modified xsi:type="dcterms:W3CDTF">2022-06-11T21:33:21Z</dcterms:modified>
  <cp:revision>10</cp:revision>
  <dc:subject/>
  <dc:title>Blueprint Plans</dc:title>
</cp:coreProperties>
</file>