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1" name="Shape 3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96" name="正文级别 1…"/>
          <p:cNvSpPr txBox="1"/>
          <p:nvPr>
            <p:ph type="body" sz="half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" name="PlaceHolder 3"/>
          <p:cNvSpPr/>
          <p:nvPr>
            <p:ph type="body" sz="half" idx="21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06" name="正文级别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8" name="PlaceHolder 4"/>
          <p:cNvSpPr/>
          <p:nvPr/>
        </p:nvSpPr>
        <p:spPr>
          <a:xfrm>
            <a:off x="503999" y="4058639"/>
            <a:ext cx="442692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9" name="PlaceHolder 5"/>
          <p:cNvSpPr/>
          <p:nvPr>
            <p:ph type="body" sz="quarter" idx="21"/>
          </p:nvPr>
        </p:nvSpPr>
        <p:spPr>
          <a:xfrm>
            <a:off x="5152680" y="4058639"/>
            <a:ext cx="4426921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571559" y="1768680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0" name="PlaceHolder 4"/>
          <p:cNvSpPr/>
          <p:nvPr/>
        </p:nvSpPr>
        <p:spPr>
          <a:xfrm>
            <a:off x="6639120" y="1768680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1" name="PlaceHolder 5"/>
          <p:cNvSpPr/>
          <p:nvPr/>
        </p:nvSpPr>
        <p:spPr>
          <a:xfrm>
            <a:off x="503999" y="4058639"/>
            <a:ext cx="292104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2" name="PlaceHolder 6"/>
          <p:cNvSpPr/>
          <p:nvPr/>
        </p:nvSpPr>
        <p:spPr>
          <a:xfrm>
            <a:off x="3571559" y="4058639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3" name="PlaceHolder 7"/>
          <p:cNvSpPr/>
          <p:nvPr>
            <p:ph type="body" sz="quarter" idx="21"/>
          </p:nvPr>
        </p:nvSpPr>
        <p:spPr>
          <a:xfrm>
            <a:off x="6639120" y="4058639"/>
            <a:ext cx="2921041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9" name="正文级别 1…"/>
          <p:cNvSpPr txBox="1"/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8" name="正文级别 1…"/>
          <p:cNvSpPr txBox="1"/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7" name="正文级别 1…"/>
          <p:cNvSpPr txBox="1"/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8" name="PlaceHolder 3"/>
          <p:cNvSpPr/>
          <p:nvPr>
            <p:ph type="body" sz="half" idx="21"/>
          </p:nvPr>
        </p:nvSpPr>
        <p:spPr>
          <a:xfrm>
            <a:off x="5152680" y="1768679"/>
            <a:ext cx="4426921" cy="438408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正文级别 1…"/>
          <p:cNvSpPr txBox="1"/>
          <p:nvPr>
            <p:ph type="body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3" name="正文级别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PlaceHolder 3"/>
          <p:cNvSpPr/>
          <p:nvPr/>
        </p:nvSpPr>
        <p:spPr>
          <a:xfrm>
            <a:off x="5152680" y="1768679"/>
            <a:ext cx="4426921" cy="4384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5" name="PlaceHolder 4"/>
          <p:cNvSpPr/>
          <p:nvPr>
            <p:ph type="body" sz="quarter" idx="21"/>
          </p:nvPr>
        </p:nvSpPr>
        <p:spPr>
          <a:xfrm>
            <a:off x="503999" y="4058639"/>
            <a:ext cx="4426922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9" name="正文级别 1…"/>
          <p:cNvSpPr txBox="1"/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 anchor="ctr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4" name="正文级别 1…"/>
          <p:cNvSpPr txBox="1"/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6" name="PlaceHolder 4"/>
          <p:cNvSpPr/>
          <p:nvPr>
            <p:ph type="body" sz="quarter" idx="21"/>
          </p:nvPr>
        </p:nvSpPr>
        <p:spPr>
          <a:xfrm>
            <a:off x="5152680" y="4058639"/>
            <a:ext cx="442692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5" name="正文级别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7" name="PlaceHolder 4"/>
          <p:cNvSpPr/>
          <p:nvPr>
            <p:ph type="body" sz="half" idx="21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16" name="正文级别 1…"/>
          <p:cNvSpPr txBox="1"/>
          <p:nvPr>
            <p:ph type="body" sz="half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" name="PlaceHolder 3"/>
          <p:cNvSpPr/>
          <p:nvPr>
            <p:ph type="body" sz="half" idx="21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6" name="正文级别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7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8" name="PlaceHolder 4"/>
          <p:cNvSpPr/>
          <p:nvPr/>
        </p:nvSpPr>
        <p:spPr>
          <a:xfrm>
            <a:off x="503999" y="4058639"/>
            <a:ext cx="442692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9" name="PlaceHolder 5"/>
          <p:cNvSpPr/>
          <p:nvPr>
            <p:ph type="body" sz="quarter" idx="21"/>
          </p:nvPr>
        </p:nvSpPr>
        <p:spPr>
          <a:xfrm>
            <a:off x="5152680" y="4058639"/>
            <a:ext cx="442692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38" name="正文级别 1…"/>
          <p:cNvSpPr txBox="1"/>
          <p:nvPr>
            <p:ph type="body" sz="quarter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9" name="PlaceHolder 3"/>
          <p:cNvSpPr/>
          <p:nvPr/>
        </p:nvSpPr>
        <p:spPr>
          <a:xfrm>
            <a:off x="3571559" y="1768680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0" name="PlaceHolder 4"/>
          <p:cNvSpPr/>
          <p:nvPr/>
        </p:nvSpPr>
        <p:spPr>
          <a:xfrm>
            <a:off x="6639120" y="1768680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1" name="PlaceHolder 5"/>
          <p:cNvSpPr/>
          <p:nvPr/>
        </p:nvSpPr>
        <p:spPr>
          <a:xfrm>
            <a:off x="503999" y="4058639"/>
            <a:ext cx="292104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2" name="PlaceHolder 6"/>
          <p:cNvSpPr/>
          <p:nvPr/>
        </p:nvSpPr>
        <p:spPr>
          <a:xfrm>
            <a:off x="3571559" y="4058639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3" name="PlaceHolder 7"/>
          <p:cNvSpPr/>
          <p:nvPr>
            <p:ph type="body" sz="quarter" idx="21"/>
          </p:nvPr>
        </p:nvSpPr>
        <p:spPr>
          <a:xfrm>
            <a:off x="6639120" y="4058639"/>
            <a:ext cx="292104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59" name="正文级别 1…"/>
          <p:cNvSpPr txBox="1"/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68" name="正文级别 1…"/>
          <p:cNvSpPr txBox="1"/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77" name="正文级别 1…"/>
          <p:cNvSpPr txBox="1"/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8" name="PlaceHolder 3"/>
          <p:cNvSpPr/>
          <p:nvPr>
            <p:ph type="body" sz="half" idx="21"/>
          </p:nvPr>
        </p:nvSpPr>
        <p:spPr>
          <a:xfrm>
            <a:off x="5152680" y="1768679"/>
            <a:ext cx="4426921" cy="438408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8" name="正文级别 1…"/>
          <p:cNvSpPr txBox="1"/>
          <p:nvPr>
            <p:ph type="body" idx="1"/>
          </p:nvPr>
        </p:nvSpPr>
        <p:spPr>
          <a:xfrm>
            <a:off x="504000" y="1768680"/>
            <a:ext cx="9072000" cy="438408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正文级别 1…"/>
          <p:cNvSpPr txBox="1"/>
          <p:nvPr>
            <p:ph type="body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03" name="正文级别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4" name="PlaceHolder 3"/>
          <p:cNvSpPr/>
          <p:nvPr/>
        </p:nvSpPr>
        <p:spPr>
          <a:xfrm>
            <a:off x="5152680" y="1768679"/>
            <a:ext cx="4426921" cy="4384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05" name="PlaceHolder 4"/>
          <p:cNvSpPr/>
          <p:nvPr>
            <p:ph type="body" sz="quarter" idx="21"/>
          </p:nvPr>
        </p:nvSpPr>
        <p:spPr>
          <a:xfrm>
            <a:off x="503999" y="4058639"/>
            <a:ext cx="4426922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30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4" name="正文级别 1…"/>
          <p:cNvSpPr txBox="1"/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5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16" name="PlaceHolder 4"/>
          <p:cNvSpPr/>
          <p:nvPr>
            <p:ph type="body" sz="quarter" idx="21"/>
          </p:nvPr>
        </p:nvSpPr>
        <p:spPr>
          <a:xfrm>
            <a:off x="5152680" y="4058639"/>
            <a:ext cx="442692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3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25" name="正文级别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6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27" name="PlaceHolder 4"/>
          <p:cNvSpPr/>
          <p:nvPr>
            <p:ph type="body" sz="half" idx="21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3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36" name="正文级别 1…"/>
          <p:cNvSpPr txBox="1"/>
          <p:nvPr>
            <p:ph type="body" sz="half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7" name="PlaceHolder 3"/>
          <p:cNvSpPr/>
          <p:nvPr>
            <p:ph type="body" sz="half" idx="21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3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46" name="正文级别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7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48" name="PlaceHolder 4"/>
          <p:cNvSpPr/>
          <p:nvPr/>
        </p:nvSpPr>
        <p:spPr>
          <a:xfrm>
            <a:off x="503999" y="4058639"/>
            <a:ext cx="442692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49" name="PlaceHolder 5"/>
          <p:cNvSpPr/>
          <p:nvPr>
            <p:ph type="body" sz="quarter" idx="21"/>
          </p:nvPr>
        </p:nvSpPr>
        <p:spPr>
          <a:xfrm>
            <a:off x="5152680" y="4058639"/>
            <a:ext cx="442692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3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58" name="正文级别 1…"/>
          <p:cNvSpPr txBox="1"/>
          <p:nvPr>
            <p:ph type="body" sz="quarter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9" name="PlaceHolder 3"/>
          <p:cNvSpPr/>
          <p:nvPr/>
        </p:nvSpPr>
        <p:spPr>
          <a:xfrm>
            <a:off x="3571559" y="1768680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60" name="PlaceHolder 4"/>
          <p:cNvSpPr/>
          <p:nvPr/>
        </p:nvSpPr>
        <p:spPr>
          <a:xfrm>
            <a:off x="6639120" y="1768680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61" name="PlaceHolder 5"/>
          <p:cNvSpPr/>
          <p:nvPr/>
        </p:nvSpPr>
        <p:spPr>
          <a:xfrm>
            <a:off x="503999" y="4058639"/>
            <a:ext cx="292104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62" name="PlaceHolder 6"/>
          <p:cNvSpPr/>
          <p:nvPr/>
        </p:nvSpPr>
        <p:spPr>
          <a:xfrm>
            <a:off x="3571559" y="4058639"/>
            <a:ext cx="292104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63" name="PlaceHolder 7"/>
          <p:cNvSpPr/>
          <p:nvPr>
            <p:ph type="body" sz="quarter" idx="21"/>
          </p:nvPr>
        </p:nvSpPr>
        <p:spPr>
          <a:xfrm>
            <a:off x="6639120" y="4058639"/>
            <a:ext cx="2921041" cy="209088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3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7" name="正文级别 1…"/>
          <p:cNvSpPr txBox="1"/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PlaceHolder 3"/>
          <p:cNvSpPr/>
          <p:nvPr>
            <p:ph type="body" sz="half" idx="21"/>
          </p:nvPr>
        </p:nvSpPr>
        <p:spPr>
          <a:xfrm>
            <a:off x="5152680" y="1768679"/>
            <a:ext cx="4426921" cy="438408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文级别 1…"/>
          <p:cNvSpPr txBox="1"/>
          <p:nvPr>
            <p:ph type="body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anchor="ctr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3" name="正文级别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152680" y="1768679"/>
            <a:ext cx="4426921" cy="4384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65" name="PlaceHolder 4"/>
          <p:cNvSpPr/>
          <p:nvPr>
            <p:ph type="body" sz="quarter" idx="21"/>
          </p:nvPr>
        </p:nvSpPr>
        <p:spPr>
          <a:xfrm>
            <a:off x="503999" y="4058639"/>
            <a:ext cx="442692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sz="half" idx="1"/>
          </p:nvPr>
        </p:nvSpPr>
        <p:spPr>
          <a:xfrm>
            <a:off x="504000" y="1768680"/>
            <a:ext cx="4426921" cy="438408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76" name="PlaceHolder 4"/>
          <p:cNvSpPr/>
          <p:nvPr>
            <p:ph type="body" sz="quarter" idx="21"/>
          </p:nvPr>
        </p:nvSpPr>
        <p:spPr>
          <a:xfrm>
            <a:off x="5152680" y="4058639"/>
            <a:ext cx="4426921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/>
          <p:nvPr>
            <p:ph type="title"/>
          </p:nvPr>
        </p:nvSpPr>
        <p:spPr>
          <a:xfrm>
            <a:off x="504000" y="301320"/>
            <a:ext cx="9072000" cy="1261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85" name="正文级别 1…"/>
          <p:cNvSpPr txBox="1"/>
          <p:nvPr>
            <p:ph type="body" sz="quarter" idx="1"/>
          </p:nvPr>
        </p:nvSpPr>
        <p:spPr>
          <a:xfrm>
            <a:off x="504000" y="1768680"/>
            <a:ext cx="4426921" cy="209088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2680" y="1768680"/>
            <a:ext cx="442692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87" name="PlaceHolder 4"/>
          <p:cNvSpPr/>
          <p:nvPr>
            <p:ph type="body" sz="half" idx="21"/>
          </p:nvPr>
        </p:nvSpPr>
        <p:spPr>
          <a:xfrm>
            <a:off x="503999" y="4058639"/>
            <a:ext cx="9072002" cy="2090880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503555" y="101453"/>
            <a:ext cx="9063990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503555" y="1763183"/>
            <a:ext cx="9063990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 txBox="1"/>
          <p:nvPr/>
        </p:nvSpPr>
        <p:spPr>
          <a:xfrm>
            <a:off x="504000" y="1530418"/>
            <a:ext cx="9071280" cy="826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5800">
                <a:solidFill>
                  <a:srgbClr val="FFFFFF"/>
                </a:solidFill>
              </a:defRPr>
            </a:lvl1pPr>
          </a:lstStyle>
          <a:p>
            <a:pPr/>
            <a:r>
              <a:t>Project Report</a:t>
            </a:r>
          </a:p>
        </p:txBody>
      </p:sp>
      <p:sp>
        <p:nvSpPr>
          <p:cNvPr id="374" name="CustomShape 2"/>
          <p:cNvSpPr txBox="1"/>
          <p:nvPr/>
        </p:nvSpPr>
        <p:spPr>
          <a:xfrm>
            <a:off x="504000" y="4183305"/>
            <a:ext cx="9071280" cy="1641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3200">
                <a:solidFill>
                  <a:srgbClr val="FFFFFF"/>
                </a:solidFill>
              </a:defRPr>
            </a:pPr>
            <a:r>
              <a:t>Machine Learning for Computer Vision</a:t>
            </a:r>
          </a:p>
          <a:p>
            <a:pPr algn="ctr">
              <a:defRPr spc="-1" sz="3200"/>
            </a:pPr>
          </a:p>
          <a:p>
            <a:pPr algn="ctr">
              <a:defRPr spc="-1" sz="2400">
                <a:solidFill>
                  <a:srgbClr val="FFFFFF"/>
                </a:solidFill>
              </a:defRPr>
            </a:pPr>
            <a:r>
              <a:t>Hanying Zhang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 txBox="1"/>
          <p:nvPr/>
        </p:nvSpPr>
        <p:spPr>
          <a:xfrm>
            <a:off x="504000" y="623860"/>
            <a:ext cx="907128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Visualization – Attention Matrix</a:t>
            </a:r>
          </a:p>
        </p:txBody>
      </p:sp>
      <p:pic>
        <p:nvPicPr>
          <p:cNvPr id="409" name="image13.png" descr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895" y="1782950"/>
            <a:ext cx="4826001" cy="4229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image14.png" descr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6797" y="1780331"/>
            <a:ext cx="4826001" cy="4229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 txBox="1"/>
          <p:nvPr/>
        </p:nvSpPr>
        <p:spPr>
          <a:xfrm>
            <a:off x="504000" y="623860"/>
            <a:ext cx="907128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Visualization – Attention Matrix</a:t>
            </a:r>
          </a:p>
        </p:txBody>
      </p:sp>
      <p:pic>
        <p:nvPicPr>
          <p:cNvPr id="413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433" y="1663474"/>
            <a:ext cx="4826001" cy="4229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image16.png" descr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2473" y="1663409"/>
            <a:ext cx="4826001" cy="4229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 txBox="1"/>
          <p:nvPr/>
        </p:nvSpPr>
        <p:spPr>
          <a:xfrm>
            <a:off x="640079" y="3589232"/>
            <a:ext cx="8935202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3000">
                <a:solidFill>
                  <a:srgbClr val="FFFFFF"/>
                </a:solidFill>
              </a:defRPr>
            </a:lvl1pPr>
          </a:lstStyle>
          <a:p>
            <a:pPr/>
            <a:r>
              <a:t>Thank you for your ATTENTION.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504000" y="1635460"/>
            <a:ext cx="907128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Executive Summary</a:t>
            </a:r>
          </a:p>
        </p:txBody>
      </p:sp>
      <p:sp>
        <p:nvSpPr>
          <p:cNvPr id="377" name="TextShape 2"/>
          <p:cNvSpPr txBox="1"/>
          <p:nvPr/>
        </p:nvSpPr>
        <p:spPr>
          <a:xfrm>
            <a:off x="1325160" y="3347999"/>
            <a:ext cx="7590960" cy="272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In this project the Vision Transformer(ViT) paper is studied and implemented. 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An experiment is also carried out to test the performance of the model on a new dataset. 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The positional embedding and attention matrix are also studied.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 txBox="1"/>
          <p:nvPr/>
        </p:nvSpPr>
        <p:spPr>
          <a:xfrm>
            <a:off x="504000" y="623860"/>
            <a:ext cx="907128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ViT – Vision Transormer</a:t>
            </a:r>
          </a:p>
        </p:txBody>
      </p:sp>
      <p:pic>
        <p:nvPicPr>
          <p:cNvPr id="380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1819" y="4216976"/>
            <a:ext cx="4076281" cy="3098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3040" y="1832377"/>
            <a:ext cx="8313840" cy="2560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 txBox="1"/>
          <p:nvPr/>
        </p:nvSpPr>
        <p:spPr>
          <a:xfrm>
            <a:off x="504000" y="623860"/>
            <a:ext cx="907128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Transformer in ViT</a:t>
            </a:r>
          </a:p>
        </p:txBody>
      </p:sp>
      <p:pic>
        <p:nvPicPr>
          <p:cNvPr id="384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063" y="2721059"/>
            <a:ext cx="2676601" cy="2503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7.png" descr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2145" y="1920239"/>
            <a:ext cx="2057041" cy="4105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8.png" descr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91839" y="2767679"/>
            <a:ext cx="4556161" cy="241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 txBox="1"/>
          <p:nvPr/>
        </p:nvSpPr>
        <p:spPr>
          <a:xfrm>
            <a:off x="504000" y="623860"/>
            <a:ext cx="907128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Classification – Dataset</a:t>
            </a:r>
          </a:p>
        </p:txBody>
      </p:sp>
      <p:pic>
        <p:nvPicPr>
          <p:cNvPr id="389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5879" y="1407486"/>
            <a:ext cx="3809522" cy="2352241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TextShape 3"/>
          <p:cNvSpPr txBox="1"/>
          <p:nvPr/>
        </p:nvSpPr>
        <p:spPr>
          <a:xfrm>
            <a:off x="1325160" y="3926632"/>
            <a:ext cx="7590960" cy="3052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A dogs vs. cats competition that still accepts test submissions 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The dataset is slightly different from the competition on Kaggle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Train set:        20k images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Validation set: 2k   images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Test set:          2k   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 txBox="1"/>
          <p:nvPr/>
        </p:nvSpPr>
        <p:spPr>
          <a:xfrm>
            <a:off x="504000" y="623860"/>
            <a:ext cx="907128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Classification – Fine Tune</a:t>
            </a:r>
          </a:p>
        </p:txBody>
      </p:sp>
      <p:sp>
        <p:nvSpPr>
          <p:cNvPr id="393" name="TextShape 3"/>
          <p:cNvSpPr txBox="1"/>
          <p:nvPr/>
        </p:nvSpPr>
        <p:spPr>
          <a:xfrm>
            <a:off x="1240070" y="1574839"/>
            <a:ext cx="7590960" cy="536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Pre-trained model: jx_vit_base_p16_224-80ecf9dd.pth 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Replace the head with one FC layer, the weight is [2,768] where 768 is the dim of the output of Transformer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First experiment: All weights in the model except for the ones in the head is fixed 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Fine Tune: All weights in the model are trainable 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Settings</a:t>
            </a:r>
          </a:p>
          <a:p>
            <a:pPr lvl="2" marL="647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5 epochs</a:t>
            </a:r>
          </a:p>
          <a:p>
            <a:pPr lvl="2" marL="647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Batch size: 16</a:t>
            </a:r>
          </a:p>
          <a:p>
            <a:pPr lvl="2" marL="647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Optimizer: Adam</a:t>
            </a:r>
          </a:p>
          <a:p>
            <a:pPr lvl="2" marL="647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Learning rate: 0.0001</a:t>
            </a:r>
          </a:p>
          <a:p>
            <a:pPr lvl="2" marL="647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CosineAnneallingLR decay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 txBox="1"/>
          <p:nvPr/>
        </p:nvSpPr>
        <p:spPr>
          <a:xfrm>
            <a:off x="504000" y="623860"/>
            <a:ext cx="907128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Classification – Results</a:t>
            </a:r>
          </a:p>
        </p:txBody>
      </p:sp>
      <p:sp>
        <p:nvSpPr>
          <p:cNvPr id="396" name="TextShape 3"/>
          <p:cNvSpPr txBox="1"/>
          <p:nvPr/>
        </p:nvSpPr>
        <p:spPr>
          <a:xfrm>
            <a:off x="1325160" y="1432879"/>
            <a:ext cx="7590961" cy="3052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Test Accuracy: </a:t>
            </a:r>
          </a:p>
          <a:p>
            <a:pPr lvl="2" marL="647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96.5%   before Fine Tune </a:t>
            </a:r>
          </a:p>
          <a:p>
            <a:pPr lvl="2" marL="647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98.65% after Fine Tune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obvious that the accuracy becomes better after fine-tune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200"/>
            </a:pPr>
            <a:r>
              <a:t>Training with more epochs and bigger learning rates are also explored, but these parameters failed to give better results</a:t>
            </a:r>
          </a:p>
        </p:txBody>
      </p:sp>
      <p:pic>
        <p:nvPicPr>
          <p:cNvPr id="397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3120" y="4677840"/>
            <a:ext cx="6035041" cy="2363041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矩形"/>
          <p:cNvSpPr/>
          <p:nvPr/>
        </p:nvSpPr>
        <p:spPr>
          <a:xfrm>
            <a:off x="2146655" y="5594190"/>
            <a:ext cx="5777790" cy="530340"/>
          </a:xfrm>
          <a:prstGeom prst="rect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 txBox="1"/>
          <p:nvPr/>
        </p:nvSpPr>
        <p:spPr>
          <a:xfrm>
            <a:off x="504000" y="306360"/>
            <a:ext cx="9071280" cy="125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Visualization – Positional Embedding</a:t>
            </a:r>
          </a:p>
        </p:txBody>
      </p:sp>
      <p:sp>
        <p:nvSpPr>
          <p:cNvPr id="401" name="TextShape 3"/>
          <p:cNvSpPr txBox="1"/>
          <p:nvPr/>
        </p:nvSpPr>
        <p:spPr>
          <a:xfrm>
            <a:off x="4012782" y="1614805"/>
            <a:ext cx="5487841" cy="533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999">
              <a:buClr>
                <a:srgbClr val="000000"/>
              </a:buClr>
              <a:buSzPct val="45000"/>
              <a:buChar char="➔"/>
              <a:defRPr spc="-1" sz="2000"/>
            </a:pPr>
            <a:r>
              <a:t>Several variations of position embedding methods were tried in the original paper</a:t>
            </a:r>
          </a:p>
          <a:p>
            <a:pPr lvl="2" marL="647999" indent="-215999">
              <a:buClr>
                <a:srgbClr val="000000"/>
              </a:buClr>
              <a:buSzPct val="45000"/>
              <a:buChar char="➔"/>
              <a:defRPr spc="-1" sz="2000"/>
            </a:pPr>
            <a:r>
              <a:t>No positional embedding</a:t>
            </a:r>
          </a:p>
          <a:p>
            <a:pPr lvl="2" marL="647999" indent="-215999">
              <a:buClr>
                <a:srgbClr val="000000"/>
              </a:buClr>
              <a:buSzPct val="45000"/>
              <a:buChar char="➔"/>
              <a:defRPr spc="-1" sz="2000"/>
            </a:pPr>
            <a:r>
              <a:t>1D positional embedding</a:t>
            </a:r>
          </a:p>
          <a:p>
            <a:pPr lvl="2" marL="647999" indent="-215999">
              <a:buClr>
                <a:srgbClr val="000000"/>
              </a:buClr>
              <a:buSzPct val="45000"/>
              <a:buChar char="➔"/>
              <a:defRPr spc="-1" sz="2000"/>
            </a:pPr>
            <a:r>
              <a:t>2D positional embedding</a:t>
            </a:r>
          </a:p>
          <a:p>
            <a:pPr lvl="2" marL="647999" indent="-215999">
              <a:buClr>
                <a:srgbClr val="000000"/>
              </a:buClr>
              <a:buSzPct val="45000"/>
              <a:buChar char="➔"/>
              <a:defRPr spc="-1" sz="2000"/>
            </a:pPr>
            <a:r>
              <a:t>Relative positional embedding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0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000"/>
            </a:pPr>
            <a:r>
              <a:t>The latter 3 ones give similar performance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0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000"/>
            </a:pPr>
            <a:r>
              <a:t>Visualize the 1D positional embedding for explanation - computing the cosine similarity between the i-th embedding and all the embeddings(except for the class_token one)</a:t>
            </a:r>
          </a:p>
          <a:p>
            <a:pPr>
              <a:defRPr spc="-1" sz="20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000"/>
            </a:pPr>
            <a:r>
              <a:t>Each patch of the image has the embedding correctly represents the positions in the image. Thus we can say that 1D positional embedding is enough for this model</a:t>
            </a:r>
          </a:p>
        </p:txBody>
      </p:sp>
      <p:pic>
        <p:nvPicPr>
          <p:cNvPr id="402" name="image11.png" descr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582" y="2046470"/>
            <a:ext cx="3600361" cy="3463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 txBox="1"/>
          <p:nvPr/>
        </p:nvSpPr>
        <p:spPr>
          <a:xfrm>
            <a:off x="504000" y="623860"/>
            <a:ext cx="907128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Visualization – Attention Matrix</a:t>
            </a:r>
          </a:p>
        </p:txBody>
      </p:sp>
      <p:sp>
        <p:nvSpPr>
          <p:cNvPr id="405" name="TextShape 3"/>
          <p:cNvSpPr txBox="1"/>
          <p:nvPr/>
        </p:nvSpPr>
        <p:spPr>
          <a:xfrm>
            <a:off x="1102909" y="1655351"/>
            <a:ext cx="7865282" cy="183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15999" indent="-215999">
              <a:buClr>
                <a:srgbClr val="000000"/>
              </a:buClr>
              <a:buSzPct val="45000"/>
              <a:buChar char="➔"/>
              <a:defRPr spc="-1" sz="2000"/>
            </a:pPr>
            <a:r>
              <a:t>The attention matrix,  matmul(Q, K^T) / (sqrt(D_K))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0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000"/>
            </a:pPr>
            <a:r>
              <a:t>To see how the attention mechanism works</a:t>
            </a: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000"/>
            </a:pPr>
          </a:p>
          <a:p>
            <a:pPr marL="215999" indent="-215999">
              <a:buClr>
                <a:srgbClr val="000000"/>
              </a:buClr>
              <a:buSzPct val="45000"/>
              <a:buChar char="➔"/>
              <a:defRPr spc="-1" sz="2000"/>
            </a:pPr>
            <a:r>
              <a:t>One image from the test set which contains two objects is selected to show the attentions</a:t>
            </a:r>
          </a:p>
        </p:txBody>
      </p:sp>
      <p:pic>
        <p:nvPicPr>
          <p:cNvPr id="406" name="image12.jpeg" descr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7400">
            <a:off x="3384360" y="3912480"/>
            <a:ext cx="3193201" cy="238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