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4" name="Shape 3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sz="half" idx="1"/>
          </p:nvPr>
        </p:nvSpPr>
        <p:spPr>
          <a:xfrm>
            <a:off x="503279" y="1767958"/>
            <a:ext cx="9063361" cy="2090162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PlaceHolder 3"/>
          <p:cNvSpPr/>
          <p:nvPr>
            <p:ph type="body" sz="half" idx="21"/>
          </p:nvPr>
        </p:nvSpPr>
        <p:spPr>
          <a:xfrm>
            <a:off x="503280" y="4057200"/>
            <a:ext cx="9063360" cy="209016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3" name="正文级别 1…"/>
          <p:cNvSpPr txBox="1"/>
          <p:nvPr>
            <p:ph type="body" sz="quarter" idx="1"/>
          </p:nvPr>
        </p:nvSpPr>
        <p:spPr>
          <a:xfrm>
            <a:off x="503279" y="1767958"/>
            <a:ext cx="4422601" cy="2090162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PlaceHolder 5"/>
          <p:cNvSpPr/>
          <p:nvPr>
            <p:ph type="body" sz="quarter" idx="21"/>
          </p:nvPr>
        </p:nvSpPr>
        <p:spPr>
          <a:xfrm>
            <a:off x="5147280" y="4057200"/>
            <a:ext cx="4422600" cy="209016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0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13" name="正文级别 1…"/>
          <p:cNvSpPr txBox="1"/>
          <p:nvPr>
            <p:ph type="body" sz="quarter" idx="1"/>
          </p:nvPr>
        </p:nvSpPr>
        <p:spPr>
          <a:xfrm>
            <a:off x="503279" y="1767958"/>
            <a:ext cx="2918163" cy="2090162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4" name="PlaceHolder 7"/>
          <p:cNvSpPr/>
          <p:nvPr>
            <p:ph type="body" sz="quarter" idx="21"/>
          </p:nvPr>
        </p:nvSpPr>
        <p:spPr>
          <a:xfrm>
            <a:off x="6632278" y="4057200"/>
            <a:ext cx="2918162" cy="209016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0" name="正文级别 1…"/>
          <p:cNvSpPr txBox="1"/>
          <p:nvPr>
            <p:ph type="body" idx="1"/>
          </p:nvPr>
        </p:nvSpPr>
        <p:spPr>
          <a:xfrm>
            <a:off x="503279" y="1767958"/>
            <a:ext cx="9063361" cy="4382284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9" name="正文级别 1…"/>
          <p:cNvSpPr txBox="1"/>
          <p:nvPr>
            <p:ph type="body" idx="1"/>
          </p:nvPr>
        </p:nvSpPr>
        <p:spPr>
          <a:xfrm>
            <a:off x="503279" y="1767958"/>
            <a:ext cx="9063361" cy="4382284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8" name="正文级别 1…"/>
          <p:cNvSpPr txBox="1"/>
          <p:nvPr>
            <p:ph type="body" sz="half" idx="1"/>
          </p:nvPr>
        </p:nvSpPr>
        <p:spPr>
          <a:xfrm>
            <a:off x="503279" y="1767958"/>
            <a:ext cx="4422601" cy="4382284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9" name="PlaceHolder 3"/>
          <p:cNvSpPr/>
          <p:nvPr>
            <p:ph type="body" sz="half" idx="21"/>
          </p:nvPr>
        </p:nvSpPr>
        <p:spPr>
          <a:xfrm>
            <a:off x="5147280" y="1767958"/>
            <a:ext cx="4422600" cy="438228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74" name="正文级别 1…"/>
          <p:cNvSpPr txBox="1"/>
          <p:nvPr>
            <p:ph type="body" sz="quarter" idx="1"/>
          </p:nvPr>
        </p:nvSpPr>
        <p:spPr>
          <a:xfrm>
            <a:off x="503279" y="1767958"/>
            <a:ext cx="4422601" cy="2090162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5" name="PlaceHolder 4"/>
          <p:cNvSpPr/>
          <p:nvPr>
            <p:ph type="body" sz="quarter" idx="21"/>
          </p:nvPr>
        </p:nvSpPr>
        <p:spPr>
          <a:xfrm>
            <a:off x="503280" y="4057200"/>
            <a:ext cx="4422600" cy="209016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9" name="正文级别 1…"/>
          <p:cNvSpPr txBox="1"/>
          <p:nvPr>
            <p:ph type="body" idx="1"/>
          </p:nvPr>
        </p:nvSpPr>
        <p:spPr>
          <a:xfrm>
            <a:off x="503279" y="1767958"/>
            <a:ext cx="9063361" cy="4382284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84" name="正文级别 1…"/>
          <p:cNvSpPr txBox="1"/>
          <p:nvPr>
            <p:ph type="body" sz="half" idx="1"/>
          </p:nvPr>
        </p:nvSpPr>
        <p:spPr>
          <a:xfrm>
            <a:off x="503279" y="1767958"/>
            <a:ext cx="4422601" cy="4382284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" name="PlaceHolder 4"/>
          <p:cNvSpPr/>
          <p:nvPr>
            <p:ph type="body" sz="quarter" idx="21"/>
          </p:nvPr>
        </p:nvSpPr>
        <p:spPr>
          <a:xfrm>
            <a:off x="5147280" y="4057200"/>
            <a:ext cx="4422600" cy="209016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94" name="正文级别 1…"/>
          <p:cNvSpPr txBox="1"/>
          <p:nvPr>
            <p:ph type="body" sz="quarter" idx="1"/>
          </p:nvPr>
        </p:nvSpPr>
        <p:spPr>
          <a:xfrm>
            <a:off x="503279" y="1767958"/>
            <a:ext cx="4422601" cy="2090162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" name="PlaceHolder 4"/>
          <p:cNvSpPr/>
          <p:nvPr>
            <p:ph type="body" sz="half" idx="21"/>
          </p:nvPr>
        </p:nvSpPr>
        <p:spPr>
          <a:xfrm>
            <a:off x="503280" y="4057200"/>
            <a:ext cx="9063360" cy="209016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9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04" name="正文级别 1…"/>
          <p:cNvSpPr txBox="1"/>
          <p:nvPr>
            <p:ph type="body" sz="half" idx="1"/>
          </p:nvPr>
        </p:nvSpPr>
        <p:spPr>
          <a:xfrm>
            <a:off x="503279" y="1767958"/>
            <a:ext cx="9063361" cy="2090162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5" name="PlaceHolder 3"/>
          <p:cNvSpPr/>
          <p:nvPr>
            <p:ph type="body" sz="half" idx="21"/>
          </p:nvPr>
        </p:nvSpPr>
        <p:spPr>
          <a:xfrm>
            <a:off x="503280" y="4057200"/>
            <a:ext cx="9063360" cy="209016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0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14" name="正文级别 1…"/>
          <p:cNvSpPr txBox="1"/>
          <p:nvPr>
            <p:ph type="body" sz="quarter" idx="1"/>
          </p:nvPr>
        </p:nvSpPr>
        <p:spPr>
          <a:xfrm>
            <a:off x="503279" y="1767958"/>
            <a:ext cx="4422601" cy="2090162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" name="PlaceHolder 5"/>
          <p:cNvSpPr/>
          <p:nvPr>
            <p:ph type="body" sz="quarter" idx="21"/>
          </p:nvPr>
        </p:nvSpPr>
        <p:spPr>
          <a:xfrm>
            <a:off x="5147280" y="4057200"/>
            <a:ext cx="4422600" cy="209016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1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24" name="正文级别 1…"/>
          <p:cNvSpPr txBox="1"/>
          <p:nvPr>
            <p:ph type="body" sz="quarter" idx="1"/>
          </p:nvPr>
        </p:nvSpPr>
        <p:spPr>
          <a:xfrm>
            <a:off x="503279" y="1767958"/>
            <a:ext cx="2918163" cy="2090162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5" name="PlaceHolder 7"/>
          <p:cNvSpPr/>
          <p:nvPr>
            <p:ph type="body" sz="quarter" idx="21"/>
          </p:nvPr>
        </p:nvSpPr>
        <p:spPr>
          <a:xfrm>
            <a:off x="6632278" y="4057200"/>
            <a:ext cx="2918162" cy="209016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41" name="正文级别 1…"/>
          <p:cNvSpPr txBox="1"/>
          <p:nvPr>
            <p:ph type="body" idx="1"/>
          </p:nvPr>
        </p:nvSpPr>
        <p:spPr>
          <a:xfrm>
            <a:off x="503279" y="1767958"/>
            <a:ext cx="9063361" cy="4382284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50" name="正文级别 1…"/>
          <p:cNvSpPr txBox="1"/>
          <p:nvPr>
            <p:ph type="body" idx="1"/>
          </p:nvPr>
        </p:nvSpPr>
        <p:spPr>
          <a:xfrm>
            <a:off x="503279" y="1767958"/>
            <a:ext cx="9063361" cy="4382284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59" name="正文级别 1…"/>
          <p:cNvSpPr txBox="1"/>
          <p:nvPr>
            <p:ph type="body" sz="half" idx="1"/>
          </p:nvPr>
        </p:nvSpPr>
        <p:spPr>
          <a:xfrm>
            <a:off x="503279" y="1767958"/>
            <a:ext cx="4422601" cy="4382284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0" name="PlaceHolder 3"/>
          <p:cNvSpPr/>
          <p:nvPr>
            <p:ph type="body" sz="half" idx="21"/>
          </p:nvPr>
        </p:nvSpPr>
        <p:spPr>
          <a:xfrm>
            <a:off x="5147280" y="1767958"/>
            <a:ext cx="4422600" cy="438228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6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8" name="正文级别 1…"/>
          <p:cNvSpPr txBox="1"/>
          <p:nvPr>
            <p:ph type="body" idx="1"/>
          </p:nvPr>
        </p:nvSpPr>
        <p:spPr>
          <a:xfrm>
            <a:off x="503279" y="1767958"/>
            <a:ext cx="9063361" cy="4382284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85" name="正文级别 1…"/>
          <p:cNvSpPr txBox="1"/>
          <p:nvPr>
            <p:ph type="body" sz="quarter" idx="1"/>
          </p:nvPr>
        </p:nvSpPr>
        <p:spPr>
          <a:xfrm>
            <a:off x="503279" y="1767958"/>
            <a:ext cx="4422601" cy="2090162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6" name="PlaceHolder 4"/>
          <p:cNvSpPr/>
          <p:nvPr>
            <p:ph type="body" sz="quarter" idx="21"/>
          </p:nvPr>
        </p:nvSpPr>
        <p:spPr>
          <a:xfrm>
            <a:off x="503280" y="4057200"/>
            <a:ext cx="4422600" cy="209016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8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95" name="正文级别 1…"/>
          <p:cNvSpPr txBox="1"/>
          <p:nvPr>
            <p:ph type="body" sz="half" idx="1"/>
          </p:nvPr>
        </p:nvSpPr>
        <p:spPr>
          <a:xfrm>
            <a:off x="503279" y="1767958"/>
            <a:ext cx="4422601" cy="4382284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6" name="PlaceHolder 4"/>
          <p:cNvSpPr/>
          <p:nvPr>
            <p:ph type="body" sz="quarter" idx="21"/>
          </p:nvPr>
        </p:nvSpPr>
        <p:spPr>
          <a:xfrm>
            <a:off x="5147280" y="4057200"/>
            <a:ext cx="4422600" cy="209016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9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05" name="正文级别 1…"/>
          <p:cNvSpPr txBox="1"/>
          <p:nvPr>
            <p:ph type="body" sz="quarter" idx="1"/>
          </p:nvPr>
        </p:nvSpPr>
        <p:spPr>
          <a:xfrm>
            <a:off x="503279" y="1767958"/>
            <a:ext cx="4422601" cy="2090162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6" name="PlaceHolder 4"/>
          <p:cNvSpPr/>
          <p:nvPr>
            <p:ph type="body" sz="half" idx="21"/>
          </p:nvPr>
        </p:nvSpPr>
        <p:spPr>
          <a:xfrm>
            <a:off x="503280" y="4057200"/>
            <a:ext cx="9063360" cy="209016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30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15" name="正文级别 1…"/>
          <p:cNvSpPr txBox="1"/>
          <p:nvPr>
            <p:ph type="body" sz="half" idx="1"/>
          </p:nvPr>
        </p:nvSpPr>
        <p:spPr>
          <a:xfrm>
            <a:off x="503279" y="1767958"/>
            <a:ext cx="9063361" cy="2090162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6" name="PlaceHolder 3"/>
          <p:cNvSpPr/>
          <p:nvPr>
            <p:ph type="body" sz="half" idx="21"/>
          </p:nvPr>
        </p:nvSpPr>
        <p:spPr>
          <a:xfrm>
            <a:off x="503280" y="4057200"/>
            <a:ext cx="9063360" cy="209016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3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25" name="正文级别 1…"/>
          <p:cNvSpPr txBox="1"/>
          <p:nvPr>
            <p:ph type="body" sz="quarter" idx="1"/>
          </p:nvPr>
        </p:nvSpPr>
        <p:spPr>
          <a:xfrm>
            <a:off x="503279" y="1767958"/>
            <a:ext cx="4422601" cy="2090162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6" name="PlaceHolder 5"/>
          <p:cNvSpPr/>
          <p:nvPr>
            <p:ph type="body" sz="quarter" idx="21"/>
          </p:nvPr>
        </p:nvSpPr>
        <p:spPr>
          <a:xfrm>
            <a:off x="5147280" y="4057200"/>
            <a:ext cx="4422600" cy="209016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3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35" name="正文级别 1…"/>
          <p:cNvSpPr txBox="1"/>
          <p:nvPr>
            <p:ph type="body" sz="quarter" idx="1"/>
          </p:nvPr>
        </p:nvSpPr>
        <p:spPr>
          <a:xfrm>
            <a:off x="503279" y="1767958"/>
            <a:ext cx="2918163" cy="2090162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6" name="PlaceHolder 7"/>
          <p:cNvSpPr/>
          <p:nvPr>
            <p:ph type="body" sz="quarter" idx="21"/>
          </p:nvPr>
        </p:nvSpPr>
        <p:spPr>
          <a:xfrm>
            <a:off x="6632278" y="4057200"/>
            <a:ext cx="2918162" cy="209016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3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7" name="正文级别 1…"/>
          <p:cNvSpPr txBox="1"/>
          <p:nvPr>
            <p:ph type="body" sz="half" idx="1"/>
          </p:nvPr>
        </p:nvSpPr>
        <p:spPr>
          <a:xfrm>
            <a:off x="503279" y="1767958"/>
            <a:ext cx="4422601" cy="4382284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" name="PlaceHolder 3"/>
          <p:cNvSpPr/>
          <p:nvPr>
            <p:ph type="body" sz="half" idx="21"/>
          </p:nvPr>
        </p:nvSpPr>
        <p:spPr>
          <a:xfrm>
            <a:off x="5147280" y="1767958"/>
            <a:ext cx="4422600" cy="438228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3" name="正文级别 1…"/>
          <p:cNvSpPr txBox="1"/>
          <p:nvPr>
            <p:ph type="body" sz="quarter" idx="1"/>
          </p:nvPr>
        </p:nvSpPr>
        <p:spPr>
          <a:xfrm>
            <a:off x="503279" y="1767958"/>
            <a:ext cx="4422601" cy="2090162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4" name="PlaceHolder 4"/>
          <p:cNvSpPr/>
          <p:nvPr>
            <p:ph type="body" sz="quarter" idx="21"/>
          </p:nvPr>
        </p:nvSpPr>
        <p:spPr>
          <a:xfrm>
            <a:off x="503280" y="4057200"/>
            <a:ext cx="4422600" cy="209016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03279" y="1767958"/>
            <a:ext cx="4422601" cy="4382284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PlaceHolder 4"/>
          <p:cNvSpPr/>
          <p:nvPr>
            <p:ph type="body" sz="quarter" idx="21"/>
          </p:nvPr>
        </p:nvSpPr>
        <p:spPr>
          <a:xfrm>
            <a:off x="5147280" y="4057200"/>
            <a:ext cx="4422600" cy="209016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503279" y="301320"/>
            <a:ext cx="9063361" cy="126144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3" name="正文级别 1…"/>
          <p:cNvSpPr txBox="1"/>
          <p:nvPr>
            <p:ph type="body" sz="quarter" idx="1"/>
          </p:nvPr>
        </p:nvSpPr>
        <p:spPr>
          <a:xfrm>
            <a:off x="503279" y="1767958"/>
            <a:ext cx="4422601" cy="2090162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PlaceHolder 4"/>
          <p:cNvSpPr/>
          <p:nvPr>
            <p:ph type="body" sz="half" idx="21"/>
          </p:nvPr>
        </p:nvSpPr>
        <p:spPr>
          <a:xfrm>
            <a:off x="503280" y="4057200"/>
            <a:ext cx="9063360" cy="209016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503279" y="301320"/>
            <a:ext cx="9063361" cy="5848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1508916" y="1511300"/>
            <a:ext cx="8056881" cy="512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7217620" y="6819057"/>
            <a:ext cx="356972" cy="369399"/>
          </a:xfrm>
          <a:prstGeom prst="rect">
            <a:avLst/>
          </a:prstGeom>
          <a:ln w="12700">
            <a:miter lim="400000"/>
          </a:ln>
        </p:spPr>
        <p:txBody>
          <a:bodyPr wrap="none" lIns="44999" tIns="44999" rIns="44999" bIns="44999" anchor="ctr"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 txBox="1"/>
          <p:nvPr/>
        </p:nvSpPr>
        <p:spPr>
          <a:xfrm>
            <a:off x="504000" y="1530418"/>
            <a:ext cx="9070920" cy="826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5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Project Report</a:t>
            </a:r>
          </a:p>
        </p:txBody>
      </p:sp>
      <p:sp>
        <p:nvSpPr>
          <p:cNvPr id="347" name="CustomShape 2"/>
          <p:cNvSpPr txBox="1"/>
          <p:nvPr/>
        </p:nvSpPr>
        <p:spPr>
          <a:xfrm>
            <a:off x="504000" y="4360564"/>
            <a:ext cx="9070920" cy="1285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pc="-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Machine Learning for Computer Vision</a:t>
            </a:r>
          </a:p>
          <a:p>
            <a:pPr algn="ctr">
              <a:defRPr spc="-1" sz="32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defRPr spc="-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Hanying Zhang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 txBox="1"/>
          <p:nvPr/>
        </p:nvSpPr>
        <p:spPr>
          <a:xfrm>
            <a:off x="504000" y="623679"/>
            <a:ext cx="907092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Visualization – Attention Matrix</a:t>
            </a:r>
          </a:p>
        </p:txBody>
      </p:sp>
      <p:pic>
        <p:nvPicPr>
          <p:cNvPr id="381" name="image13.png" descr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560" y="1783078"/>
            <a:ext cx="4825802" cy="4229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image14.png" descr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6800" y="1780200"/>
            <a:ext cx="4825802" cy="4229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 txBox="1"/>
          <p:nvPr/>
        </p:nvSpPr>
        <p:spPr>
          <a:xfrm>
            <a:off x="504000" y="623679"/>
            <a:ext cx="907092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Visualization – Attention Matrix</a:t>
            </a:r>
          </a:p>
        </p:txBody>
      </p:sp>
      <p:pic>
        <p:nvPicPr>
          <p:cNvPr id="385" name="image15.png" descr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480" y="1663560"/>
            <a:ext cx="4825802" cy="4229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image16.png" descr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62519" y="1663560"/>
            <a:ext cx="4825802" cy="4229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 txBox="1"/>
          <p:nvPr/>
        </p:nvSpPr>
        <p:spPr>
          <a:xfrm>
            <a:off x="640080" y="3589230"/>
            <a:ext cx="893484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 you for your ATTENTION.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 txBox="1"/>
          <p:nvPr/>
        </p:nvSpPr>
        <p:spPr>
          <a:xfrm>
            <a:off x="504000" y="1635280"/>
            <a:ext cx="9070920" cy="616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Executive Summary</a:t>
            </a:r>
          </a:p>
        </p:txBody>
      </p:sp>
      <p:sp>
        <p:nvSpPr>
          <p:cNvPr id="350" name="CustomShape 2"/>
          <p:cNvSpPr txBox="1"/>
          <p:nvPr/>
        </p:nvSpPr>
        <p:spPr>
          <a:xfrm>
            <a:off x="1325159" y="3347999"/>
            <a:ext cx="7590602" cy="2722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15999" indent="-215640">
              <a:buClr>
                <a:srgbClr val="000000"/>
              </a:buClr>
              <a:buSzPct val="45000"/>
              <a:buFont typeface="Arial"/>
              <a:buChar char="➔"/>
              <a:defRPr spc="-1" sz="2200">
                <a:latin typeface="Arial"/>
                <a:ea typeface="Arial"/>
                <a:cs typeface="Arial"/>
                <a:sym typeface="Arial"/>
              </a:defRPr>
            </a:pPr>
            <a:r>
              <a:t>In this project the Vision Transformer(ViT) paper is studied and implemented. </a:t>
            </a:r>
          </a:p>
          <a:p>
            <a:pPr>
              <a:defRPr spc="-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15999" indent="-215640">
              <a:buClr>
                <a:srgbClr val="000000"/>
              </a:buClr>
              <a:buSzPct val="45000"/>
              <a:buFont typeface="Arial"/>
              <a:buChar char="➔"/>
              <a:defRPr spc="-1" sz="2200">
                <a:latin typeface="Arial"/>
                <a:ea typeface="Arial"/>
                <a:cs typeface="Arial"/>
                <a:sym typeface="Arial"/>
              </a:defRPr>
            </a:pPr>
            <a:r>
              <a:t>A classification task on a new dataset is carried out to test the performance of ViT as backbone. </a:t>
            </a:r>
          </a:p>
          <a:p>
            <a:pPr>
              <a:defRPr spc="-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15999" indent="-215640">
              <a:buClr>
                <a:srgbClr val="000000"/>
              </a:buClr>
              <a:buSzPct val="45000"/>
              <a:buFont typeface="Arial"/>
              <a:buChar char="➔"/>
              <a:defRPr spc="-1" sz="2200">
                <a:latin typeface="Arial"/>
                <a:ea typeface="Arial"/>
                <a:cs typeface="Arial"/>
                <a:sym typeface="Arial"/>
              </a:defRPr>
            </a:pPr>
            <a:r>
              <a:t>The positional embedding and attention matrix are also studied.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 txBox="1"/>
          <p:nvPr/>
        </p:nvSpPr>
        <p:spPr>
          <a:xfrm>
            <a:off x="504000" y="623679"/>
            <a:ext cx="907092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ViT – Vision Transormer</a:t>
            </a:r>
          </a:p>
        </p:txBody>
      </p:sp>
      <p:pic>
        <p:nvPicPr>
          <p:cNvPr id="353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8808" y="2498269"/>
            <a:ext cx="8313483" cy="2559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 txBox="1"/>
          <p:nvPr/>
        </p:nvSpPr>
        <p:spPr>
          <a:xfrm>
            <a:off x="504000" y="623679"/>
            <a:ext cx="907092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Transformer in ViT</a:t>
            </a:r>
          </a:p>
        </p:txBody>
      </p:sp>
      <p:pic>
        <p:nvPicPr>
          <p:cNvPr id="356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9838" y="2720880"/>
            <a:ext cx="2676242" cy="2503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image7.png" descr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5806" y="1920059"/>
            <a:ext cx="2056682" cy="41047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 txBox="1"/>
          <p:nvPr/>
        </p:nvSpPr>
        <p:spPr>
          <a:xfrm>
            <a:off x="504000" y="623679"/>
            <a:ext cx="907092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Classification – Dataset</a:t>
            </a:r>
          </a:p>
        </p:txBody>
      </p:sp>
      <p:pic>
        <p:nvPicPr>
          <p:cNvPr id="360" name="image9.png" descr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5880" y="1407600"/>
            <a:ext cx="3809161" cy="2351882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CustomShape 2"/>
          <p:cNvSpPr txBox="1"/>
          <p:nvPr/>
        </p:nvSpPr>
        <p:spPr>
          <a:xfrm>
            <a:off x="1325159" y="3926520"/>
            <a:ext cx="7590602" cy="3052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15999" indent="-215640">
              <a:buClr>
                <a:srgbClr val="000000"/>
              </a:buClr>
              <a:buSzPct val="45000"/>
              <a:buFont typeface="Arial"/>
              <a:buChar char="➔"/>
              <a:defRPr spc="-1" sz="2200">
                <a:latin typeface="Arial"/>
                <a:ea typeface="Arial"/>
                <a:cs typeface="Arial"/>
                <a:sym typeface="Arial"/>
              </a:defRPr>
            </a:pPr>
            <a:r>
              <a:t>A dogs vs. cats competition that still accepts test submissions </a:t>
            </a:r>
          </a:p>
          <a:p>
            <a:pPr>
              <a:defRPr spc="-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15999" indent="-215640">
              <a:buClr>
                <a:srgbClr val="000000"/>
              </a:buClr>
              <a:buSzPct val="45000"/>
              <a:buFont typeface="Arial"/>
              <a:buChar char="➔"/>
              <a:defRPr spc="-1" sz="2200">
                <a:latin typeface="Arial"/>
                <a:ea typeface="Arial"/>
                <a:cs typeface="Arial"/>
                <a:sym typeface="Arial"/>
              </a:defRPr>
            </a:pPr>
            <a:r>
              <a:t>The dataset is slightly different from the competition on Kaggle</a:t>
            </a:r>
          </a:p>
          <a:p>
            <a:pPr>
              <a:defRPr spc="-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15999" indent="-215640">
              <a:buClr>
                <a:srgbClr val="000000"/>
              </a:buClr>
              <a:buSzPct val="45000"/>
              <a:buFont typeface="Arial"/>
              <a:buChar char="➔"/>
              <a:defRPr spc="-1" sz="2200">
                <a:latin typeface="Arial"/>
                <a:ea typeface="Arial"/>
                <a:cs typeface="Arial"/>
                <a:sym typeface="Arial"/>
              </a:defRPr>
            </a:pPr>
            <a:r>
              <a:t>Train set:        20k images</a:t>
            </a:r>
          </a:p>
          <a:p>
            <a:pPr marL="215999" indent="-215640">
              <a:buClr>
                <a:srgbClr val="000000"/>
              </a:buClr>
              <a:buSzPct val="45000"/>
              <a:buFont typeface="Arial"/>
              <a:buChar char="➔"/>
              <a:defRPr spc="-1" sz="2200">
                <a:latin typeface="Arial"/>
                <a:ea typeface="Arial"/>
                <a:cs typeface="Arial"/>
                <a:sym typeface="Arial"/>
              </a:defRPr>
            </a:pPr>
            <a:r>
              <a:t>Validation set: 2k   images</a:t>
            </a:r>
          </a:p>
          <a:p>
            <a:pPr marL="215999" indent="-215640">
              <a:buClr>
                <a:srgbClr val="000000"/>
              </a:buClr>
              <a:buSzPct val="45000"/>
              <a:buFont typeface="Arial"/>
              <a:buChar char="➔"/>
              <a:defRPr spc="-1" sz="2200">
                <a:latin typeface="Arial"/>
                <a:ea typeface="Arial"/>
                <a:cs typeface="Arial"/>
                <a:sym typeface="Arial"/>
              </a:defRPr>
            </a:pPr>
            <a:r>
              <a:t>Test set:          2k   images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 txBox="1"/>
          <p:nvPr/>
        </p:nvSpPr>
        <p:spPr>
          <a:xfrm>
            <a:off x="504000" y="623679"/>
            <a:ext cx="907092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Classification – Fine Tune</a:t>
            </a:r>
          </a:p>
        </p:txBody>
      </p:sp>
      <p:sp>
        <p:nvSpPr>
          <p:cNvPr id="364" name="CustomShape 2"/>
          <p:cNvSpPr txBox="1"/>
          <p:nvPr/>
        </p:nvSpPr>
        <p:spPr>
          <a:xfrm>
            <a:off x="1240199" y="1574999"/>
            <a:ext cx="7590602" cy="5364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15999" indent="-215640">
              <a:buClr>
                <a:srgbClr val="000000"/>
              </a:buClr>
              <a:buSzPct val="45000"/>
              <a:buFont typeface="Arial"/>
              <a:buChar char="➔"/>
              <a:defRPr spc="-1" sz="2200">
                <a:latin typeface="Arial"/>
                <a:ea typeface="Arial"/>
                <a:cs typeface="Arial"/>
                <a:sym typeface="Arial"/>
              </a:defRPr>
            </a:pPr>
            <a:r>
              <a:t>Pre-trained model: jx_vit_base_p16_224-80ecf9dd.pth </a:t>
            </a:r>
          </a:p>
          <a:p>
            <a:pPr>
              <a:defRPr spc="-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15999" indent="-215640">
              <a:buClr>
                <a:srgbClr val="000000"/>
              </a:buClr>
              <a:buSzPct val="45000"/>
              <a:buFont typeface="Arial"/>
              <a:buChar char="➔"/>
              <a:defRPr spc="-1" sz="2200">
                <a:latin typeface="Arial"/>
                <a:ea typeface="Arial"/>
                <a:cs typeface="Arial"/>
                <a:sym typeface="Arial"/>
              </a:defRPr>
            </a:pPr>
            <a:r>
              <a:t>Replace the head with one FC layer, the weight is [2,768] where 768 is the dim of the output of Transformer</a:t>
            </a:r>
          </a:p>
          <a:p>
            <a:pPr>
              <a:defRPr spc="-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15999" indent="-215640">
              <a:buClr>
                <a:srgbClr val="000000"/>
              </a:buClr>
              <a:buSzPct val="45000"/>
              <a:buFont typeface="Arial"/>
              <a:buChar char="➔"/>
              <a:defRPr spc="-1" sz="2200">
                <a:latin typeface="Arial"/>
                <a:ea typeface="Arial"/>
                <a:cs typeface="Arial"/>
                <a:sym typeface="Arial"/>
              </a:defRPr>
            </a:pPr>
            <a:r>
              <a:t>First experiment: All weights in the model except for the ones in the head is fixed </a:t>
            </a:r>
          </a:p>
          <a:p>
            <a:pPr>
              <a:defRPr spc="-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15999" indent="-215640">
              <a:buClr>
                <a:srgbClr val="000000"/>
              </a:buClr>
              <a:buSzPct val="45000"/>
              <a:buFont typeface="Arial"/>
              <a:buChar char="➔"/>
              <a:defRPr spc="-1" sz="2200">
                <a:latin typeface="Arial"/>
                <a:ea typeface="Arial"/>
                <a:cs typeface="Arial"/>
                <a:sym typeface="Arial"/>
              </a:defRPr>
            </a:pPr>
            <a:r>
              <a:t>Fine Tune: All weights in the model are trainable </a:t>
            </a:r>
          </a:p>
          <a:p>
            <a:pPr>
              <a:defRPr spc="-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15999" indent="-215640">
              <a:buClr>
                <a:srgbClr val="000000"/>
              </a:buClr>
              <a:buSzPct val="45000"/>
              <a:buFont typeface="Arial"/>
              <a:buChar char="➔"/>
              <a:defRPr spc="-1" sz="2200">
                <a:latin typeface="Arial"/>
                <a:ea typeface="Arial"/>
                <a:cs typeface="Arial"/>
                <a:sym typeface="Arial"/>
              </a:defRPr>
            </a:pPr>
            <a:r>
              <a:t>Settings</a:t>
            </a:r>
          </a:p>
          <a:p>
            <a:pPr lvl="2" marL="647999" indent="-215640">
              <a:buClr>
                <a:srgbClr val="000000"/>
              </a:buClr>
              <a:buSzPct val="45000"/>
              <a:buFont typeface="Arial"/>
              <a:buChar char="➔"/>
              <a:defRPr spc="-1" sz="2200">
                <a:latin typeface="Arial"/>
                <a:ea typeface="Arial"/>
                <a:cs typeface="Arial"/>
                <a:sym typeface="Arial"/>
              </a:defRPr>
            </a:pPr>
            <a:r>
              <a:t>5 epochs</a:t>
            </a:r>
          </a:p>
          <a:p>
            <a:pPr lvl="2" marL="647999" indent="-215640">
              <a:buClr>
                <a:srgbClr val="000000"/>
              </a:buClr>
              <a:buSzPct val="45000"/>
              <a:buFont typeface="Arial"/>
              <a:buChar char="➔"/>
              <a:defRPr spc="-1" sz="2200">
                <a:latin typeface="Arial"/>
                <a:ea typeface="Arial"/>
                <a:cs typeface="Arial"/>
                <a:sym typeface="Arial"/>
              </a:defRPr>
            </a:pPr>
            <a:r>
              <a:t>Batch size: 16</a:t>
            </a:r>
          </a:p>
          <a:p>
            <a:pPr lvl="2" marL="647999" indent="-215640">
              <a:buClr>
                <a:srgbClr val="000000"/>
              </a:buClr>
              <a:buSzPct val="45000"/>
              <a:buFont typeface="Arial"/>
              <a:buChar char="➔"/>
              <a:defRPr spc="-1" sz="2200">
                <a:latin typeface="Arial"/>
                <a:ea typeface="Arial"/>
                <a:cs typeface="Arial"/>
                <a:sym typeface="Arial"/>
              </a:defRPr>
            </a:pPr>
            <a:r>
              <a:t>Optimizer: Adam</a:t>
            </a:r>
          </a:p>
          <a:p>
            <a:pPr lvl="2" marL="647999" indent="-215640">
              <a:buClr>
                <a:srgbClr val="000000"/>
              </a:buClr>
              <a:buSzPct val="45000"/>
              <a:buFont typeface="Arial"/>
              <a:buChar char="➔"/>
              <a:defRPr spc="-1" sz="2200">
                <a:latin typeface="Arial"/>
                <a:ea typeface="Arial"/>
                <a:cs typeface="Arial"/>
                <a:sym typeface="Arial"/>
              </a:defRPr>
            </a:pPr>
            <a:r>
              <a:t>Learning rate: 0.0001</a:t>
            </a:r>
          </a:p>
          <a:p>
            <a:pPr lvl="2" marL="647999" indent="-215640">
              <a:buClr>
                <a:srgbClr val="000000"/>
              </a:buClr>
              <a:buSzPct val="45000"/>
              <a:buFont typeface="Arial"/>
              <a:buChar char="➔"/>
              <a:defRPr spc="-1" sz="2200">
                <a:latin typeface="Arial"/>
                <a:ea typeface="Arial"/>
                <a:cs typeface="Arial"/>
                <a:sym typeface="Arial"/>
              </a:defRPr>
            </a:pPr>
            <a:r>
              <a:t>CosineAnnealingLR decay</a:t>
            </a:r>
          </a:p>
        </p:txBody>
      </p:sp>
      <p:pic>
        <p:nvPicPr>
          <p:cNvPr id="365" name="train-progress.png" descr="train-progr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9949" y="4615571"/>
            <a:ext cx="4333574" cy="2589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 txBox="1"/>
          <p:nvPr/>
        </p:nvSpPr>
        <p:spPr>
          <a:xfrm>
            <a:off x="504000" y="623679"/>
            <a:ext cx="907092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Classification – Results</a:t>
            </a:r>
          </a:p>
        </p:txBody>
      </p:sp>
      <p:sp>
        <p:nvSpPr>
          <p:cNvPr id="368" name="CustomShape 2"/>
          <p:cNvSpPr txBox="1"/>
          <p:nvPr/>
        </p:nvSpPr>
        <p:spPr>
          <a:xfrm>
            <a:off x="1325159" y="1432800"/>
            <a:ext cx="7590602" cy="3052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15999" indent="-215640">
              <a:buClr>
                <a:srgbClr val="000000"/>
              </a:buClr>
              <a:buSzPct val="45000"/>
              <a:buFont typeface="Arial"/>
              <a:buChar char="➔"/>
              <a:defRPr spc="-1" sz="2200">
                <a:latin typeface="Arial"/>
                <a:ea typeface="Arial"/>
                <a:cs typeface="Arial"/>
                <a:sym typeface="Arial"/>
              </a:defRPr>
            </a:pPr>
            <a:r>
              <a:t>Test Accuracy: </a:t>
            </a:r>
          </a:p>
          <a:p>
            <a:pPr lvl="2" marL="647999" indent="-215640">
              <a:buClr>
                <a:srgbClr val="000000"/>
              </a:buClr>
              <a:buSzPct val="45000"/>
              <a:buFont typeface="Arial"/>
              <a:buChar char="➔"/>
              <a:defRPr spc="-1" sz="2200">
                <a:latin typeface="Arial"/>
                <a:ea typeface="Arial"/>
                <a:cs typeface="Arial"/>
                <a:sym typeface="Arial"/>
              </a:defRPr>
            </a:pPr>
            <a:r>
              <a:t>96.5%   before Fine Tune </a:t>
            </a:r>
          </a:p>
          <a:p>
            <a:pPr lvl="2" marL="647999" indent="-215640">
              <a:buClr>
                <a:srgbClr val="000000"/>
              </a:buClr>
              <a:buSzPct val="45000"/>
              <a:buFont typeface="Arial"/>
              <a:buChar char="➔"/>
              <a:defRPr spc="-1" sz="2200">
                <a:latin typeface="Arial"/>
                <a:ea typeface="Arial"/>
                <a:cs typeface="Arial"/>
                <a:sym typeface="Arial"/>
              </a:defRPr>
            </a:pPr>
            <a:r>
              <a:t>98.65% after Fine Tune</a:t>
            </a:r>
          </a:p>
          <a:p>
            <a:pPr>
              <a:defRPr spc="-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15999" indent="-215640">
              <a:buClr>
                <a:srgbClr val="000000"/>
              </a:buClr>
              <a:buSzPct val="45000"/>
              <a:buFont typeface="Arial"/>
              <a:buChar char="➔"/>
              <a:defRPr spc="-1" sz="2200">
                <a:latin typeface="Arial"/>
                <a:ea typeface="Arial"/>
                <a:cs typeface="Arial"/>
                <a:sym typeface="Arial"/>
              </a:defRPr>
            </a:pPr>
            <a:r>
              <a:t>Obvious that the accuracy becomes better after fine-tune</a:t>
            </a:r>
          </a:p>
          <a:p>
            <a:pPr>
              <a:defRPr spc="-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15999" indent="-215640">
              <a:buClr>
                <a:srgbClr val="000000"/>
              </a:buClr>
              <a:buSzPct val="45000"/>
              <a:buFont typeface="Arial"/>
              <a:buChar char="➔"/>
              <a:defRPr spc="-1" sz="2200">
                <a:latin typeface="Arial"/>
                <a:ea typeface="Arial"/>
                <a:cs typeface="Arial"/>
                <a:sym typeface="Arial"/>
              </a:defRPr>
            </a:pPr>
            <a:r>
              <a:t>Training with more epochs and bigger learning rates are also explored, but these parameters failed to give better results</a:t>
            </a:r>
          </a:p>
        </p:txBody>
      </p:sp>
      <p:pic>
        <p:nvPicPr>
          <p:cNvPr id="369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3120" y="4677840"/>
            <a:ext cx="6034681" cy="2362682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CustomShape 3"/>
          <p:cNvSpPr/>
          <p:nvPr/>
        </p:nvSpPr>
        <p:spPr>
          <a:xfrm>
            <a:off x="2146680" y="5594039"/>
            <a:ext cx="5777280" cy="529922"/>
          </a:xfrm>
          <a:prstGeom prst="rect">
            <a:avLst/>
          </a:prstGeom>
          <a:ln w="25560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 txBox="1"/>
          <p:nvPr/>
        </p:nvSpPr>
        <p:spPr>
          <a:xfrm>
            <a:off x="504000" y="306179"/>
            <a:ext cx="9070920" cy="1251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Visualization – Positional Embedding</a:t>
            </a:r>
          </a:p>
        </p:txBody>
      </p:sp>
      <p:sp>
        <p:nvSpPr>
          <p:cNvPr id="373" name="CustomShape 2"/>
          <p:cNvSpPr txBox="1"/>
          <p:nvPr/>
        </p:nvSpPr>
        <p:spPr>
          <a:xfrm>
            <a:off x="4012920" y="1614959"/>
            <a:ext cx="5487482" cy="533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15999" indent="-215640">
              <a:buClr>
                <a:srgbClr val="000000"/>
              </a:buClr>
              <a:buSzPct val="45000"/>
              <a:buFont typeface="Arial"/>
              <a:buChar char="➔"/>
              <a:defRPr spc="-1" sz="2000">
                <a:latin typeface="Arial"/>
                <a:ea typeface="Arial"/>
                <a:cs typeface="Arial"/>
                <a:sym typeface="Arial"/>
              </a:defRPr>
            </a:pPr>
            <a:r>
              <a:t>Several variations of position embedding methods were tried in the original paper</a:t>
            </a:r>
          </a:p>
          <a:p>
            <a:pPr lvl="2" marL="647999" indent="-215640">
              <a:buClr>
                <a:srgbClr val="000000"/>
              </a:buClr>
              <a:buSzPct val="45000"/>
              <a:buFont typeface="Arial"/>
              <a:buChar char="➔"/>
              <a:defRPr spc="-1" sz="2000">
                <a:latin typeface="Arial"/>
                <a:ea typeface="Arial"/>
                <a:cs typeface="Arial"/>
                <a:sym typeface="Arial"/>
              </a:defRPr>
            </a:pPr>
            <a:r>
              <a:t>No positional embedding</a:t>
            </a:r>
          </a:p>
          <a:p>
            <a:pPr lvl="2" marL="647999" indent="-215640">
              <a:buClr>
                <a:srgbClr val="000000"/>
              </a:buClr>
              <a:buSzPct val="45000"/>
              <a:buFont typeface="Arial"/>
              <a:buChar char="➔"/>
              <a:defRPr spc="-1" sz="2000">
                <a:latin typeface="Arial"/>
                <a:ea typeface="Arial"/>
                <a:cs typeface="Arial"/>
                <a:sym typeface="Arial"/>
              </a:defRPr>
            </a:pPr>
            <a:r>
              <a:t>1D positional embedding</a:t>
            </a:r>
          </a:p>
          <a:p>
            <a:pPr lvl="2" marL="647999" indent="-215640">
              <a:buClr>
                <a:srgbClr val="000000"/>
              </a:buClr>
              <a:buSzPct val="45000"/>
              <a:buFont typeface="Arial"/>
              <a:buChar char="➔"/>
              <a:defRPr spc="-1" sz="2000">
                <a:latin typeface="Arial"/>
                <a:ea typeface="Arial"/>
                <a:cs typeface="Arial"/>
                <a:sym typeface="Arial"/>
              </a:defRPr>
            </a:pPr>
            <a:r>
              <a:t>2D positional embedding</a:t>
            </a:r>
          </a:p>
          <a:p>
            <a:pPr lvl="2" marL="647999" indent="-215640">
              <a:buClr>
                <a:srgbClr val="000000"/>
              </a:buClr>
              <a:buSzPct val="45000"/>
              <a:buFont typeface="Arial"/>
              <a:buChar char="➔"/>
              <a:defRPr spc="-1" sz="2000">
                <a:latin typeface="Arial"/>
                <a:ea typeface="Arial"/>
                <a:cs typeface="Arial"/>
                <a:sym typeface="Arial"/>
              </a:defRPr>
            </a:pPr>
            <a:r>
              <a:t>Relative positional embedding</a:t>
            </a:r>
          </a:p>
          <a:p>
            <a:pPr>
              <a:defRPr spc="-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15999" indent="-215640">
              <a:buClr>
                <a:srgbClr val="000000"/>
              </a:buClr>
              <a:buSzPct val="45000"/>
              <a:buFont typeface="Arial"/>
              <a:buChar char="➔"/>
              <a:defRPr spc="-1" sz="2000">
                <a:latin typeface="Arial"/>
                <a:ea typeface="Arial"/>
                <a:cs typeface="Arial"/>
                <a:sym typeface="Arial"/>
              </a:defRPr>
            </a:pPr>
            <a:r>
              <a:t>The latter 3 ones give similar performance</a:t>
            </a:r>
          </a:p>
          <a:p>
            <a:pPr>
              <a:defRPr spc="-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15999" indent="-215640">
              <a:buClr>
                <a:srgbClr val="000000"/>
              </a:buClr>
              <a:buSzPct val="45000"/>
              <a:buFont typeface="Arial"/>
              <a:buChar char="➔"/>
              <a:defRPr spc="-1" sz="2000">
                <a:latin typeface="Arial"/>
                <a:ea typeface="Arial"/>
                <a:cs typeface="Arial"/>
                <a:sym typeface="Arial"/>
              </a:defRPr>
            </a:pPr>
            <a:r>
              <a:t>Visualize the 1D positional embedding for explanation - computing the cosine similarity between the i-th embedding and all the embeddings(except for the class_token one)</a:t>
            </a:r>
          </a:p>
          <a:p>
            <a:pPr>
              <a:defRPr spc="-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15999" indent="-215640">
              <a:buClr>
                <a:srgbClr val="000000"/>
              </a:buClr>
              <a:buSzPct val="45000"/>
              <a:buFont typeface="Arial"/>
              <a:buChar char="➔"/>
              <a:defRPr spc="-1" sz="2000">
                <a:latin typeface="Arial"/>
                <a:ea typeface="Arial"/>
                <a:cs typeface="Arial"/>
                <a:sym typeface="Arial"/>
              </a:defRPr>
            </a:pPr>
            <a:r>
              <a:t>Each patch of the image has the embedding correctly represents its position in the image. Thus we can say that 1D positional embedding is enough for this model</a:t>
            </a:r>
          </a:p>
        </p:txBody>
      </p:sp>
      <p:pic>
        <p:nvPicPr>
          <p:cNvPr id="374" name="image11.png" descr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679" y="2046600"/>
            <a:ext cx="3600002" cy="346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 txBox="1"/>
          <p:nvPr/>
        </p:nvSpPr>
        <p:spPr>
          <a:xfrm>
            <a:off x="504000" y="623679"/>
            <a:ext cx="907092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Visualization – Attention Matrix</a:t>
            </a:r>
          </a:p>
        </p:txBody>
      </p:sp>
      <p:sp>
        <p:nvSpPr>
          <p:cNvPr id="377" name="CustomShape 2"/>
          <p:cNvSpPr txBox="1"/>
          <p:nvPr/>
        </p:nvSpPr>
        <p:spPr>
          <a:xfrm>
            <a:off x="1103040" y="1655279"/>
            <a:ext cx="7864921" cy="1834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15999" indent="-215640">
              <a:buClr>
                <a:srgbClr val="000000"/>
              </a:buClr>
              <a:buSzPct val="45000"/>
              <a:buFont typeface="Arial"/>
              <a:buChar char="➔"/>
              <a:defRPr spc="-1" sz="2000">
                <a:latin typeface="Arial"/>
                <a:ea typeface="Arial"/>
                <a:cs typeface="Arial"/>
                <a:sym typeface="Arial"/>
              </a:defRPr>
            </a:pPr>
            <a:r>
              <a:t>The attention matrix,  matmul(Q, K^T) / (sqrt(D_K)) </a:t>
            </a:r>
          </a:p>
          <a:p>
            <a:pPr>
              <a:defRPr spc="-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15999" indent="-215640">
              <a:buClr>
                <a:srgbClr val="000000"/>
              </a:buClr>
              <a:buSzPct val="45000"/>
              <a:buFont typeface="Arial"/>
              <a:buChar char="➔"/>
              <a:defRPr spc="-1" sz="2000">
                <a:latin typeface="Arial"/>
                <a:ea typeface="Arial"/>
                <a:cs typeface="Arial"/>
                <a:sym typeface="Arial"/>
              </a:defRPr>
            </a:pPr>
            <a:r>
              <a:t>To see how the attention mechanism works</a:t>
            </a:r>
          </a:p>
          <a:p>
            <a:pPr>
              <a:defRPr spc="-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15999" indent="-215640">
              <a:buClr>
                <a:srgbClr val="000000"/>
              </a:buClr>
              <a:buSzPct val="45000"/>
              <a:buFont typeface="Arial"/>
              <a:buChar char="➔"/>
              <a:defRPr spc="-1" sz="2000">
                <a:latin typeface="Arial"/>
                <a:ea typeface="Arial"/>
                <a:cs typeface="Arial"/>
                <a:sym typeface="Arial"/>
              </a:defRPr>
            </a:pPr>
            <a:r>
              <a:t>One image from the test set which contains two objects is selected to show the attentions</a:t>
            </a:r>
          </a:p>
        </p:txBody>
      </p:sp>
      <p:pic>
        <p:nvPicPr>
          <p:cNvPr id="378" name="image12.jpeg" descr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7400">
            <a:off x="3384360" y="3912480"/>
            <a:ext cx="3192842" cy="2388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