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71100" cy="7556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33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33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6760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2280" y="176796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6760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2280" y="4057200"/>
            <a:ext cx="29181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33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05720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1767960"/>
            <a:ext cx="442260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280" y="4057200"/>
            <a:ext cx="9063360" cy="209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Arial"/>
              </a:rPr>
              <a:t>标题文本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910440" indent="-37008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392120" indent="-3837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857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Wingdings" charset="2"/>
              <a:buChar char="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289600" indent="-3452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正文级别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4867560" y="6800400"/>
            <a:ext cx="2349720" cy="40608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4867560" y="6800400"/>
            <a:ext cx="2349720" cy="40608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/>
          </p:nvPr>
        </p:nvSpPr>
        <p:spPr>
          <a:xfrm>
            <a:off x="4867560" y="6800400"/>
            <a:ext cx="2349720" cy="40608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3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3280" y="1767960"/>
            <a:ext cx="9063360" cy="438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502280"/>
            <a:ext cx="9070920" cy="88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800" spc="-1" strike="noStrike">
                <a:solidFill>
                  <a:srgbClr val="ffffff"/>
                </a:solidFill>
                <a:latin typeface="Arial"/>
                <a:ea typeface="Arial"/>
              </a:rPr>
              <a:t>Project Report</a:t>
            </a:r>
            <a:endParaRPr b="0" lang="en-US" sz="5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4332600"/>
            <a:ext cx="9070920" cy="134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Machine Learning for Computer Vision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Hanying Zhang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Visualization – Attention Matrix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image13.png" descr="image13.png"/>
          <p:cNvPicPr/>
          <p:nvPr/>
        </p:nvPicPr>
        <p:blipFill>
          <a:blip r:embed="rId1"/>
          <a:stretch/>
        </p:blipFill>
        <p:spPr>
          <a:xfrm>
            <a:off x="475560" y="1783080"/>
            <a:ext cx="4825800" cy="4229280"/>
          </a:xfrm>
          <a:prstGeom prst="rect">
            <a:avLst/>
          </a:prstGeom>
          <a:ln w="12600">
            <a:noFill/>
          </a:ln>
        </p:spPr>
      </p:pic>
      <p:pic>
        <p:nvPicPr>
          <p:cNvPr id="145" name="image14.png" descr="image14.png"/>
          <p:cNvPicPr/>
          <p:nvPr/>
        </p:nvPicPr>
        <p:blipFill>
          <a:blip r:embed="rId2"/>
          <a:stretch/>
        </p:blipFill>
        <p:spPr>
          <a:xfrm>
            <a:off x="4816800" y="1780200"/>
            <a:ext cx="4825800" cy="42292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Visualization – Attention Matrix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image15.png" descr="image15.png"/>
          <p:cNvPicPr/>
          <p:nvPr/>
        </p:nvPicPr>
        <p:blipFill>
          <a:blip r:embed="rId1"/>
          <a:stretch/>
        </p:blipFill>
        <p:spPr>
          <a:xfrm>
            <a:off x="420480" y="1663560"/>
            <a:ext cx="4825800" cy="4229280"/>
          </a:xfrm>
          <a:prstGeom prst="rect">
            <a:avLst/>
          </a:prstGeom>
          <a:ln w="12600">
            <a:noFill/>
          </a:ln>
        </p:spPr>
      </p:pic>
      <p:pic>
        <p:nvPicPr>
          <p:cNvPr id="148" name="image16.png" descr="image16.png"/>
          <p:cNvPicPr/>
          <p:nvPr/>
        </p:nvPicPr>
        <p:blipFill>
          <a:blip r:embed="rId2"/>
          <a:stretch/>
        </p:blipFill>
        <p:spPr>
          <a:xfrm>
            <a:off x="4862520" y="1663560"/>
            <a:ext cx="4825800" cy="42292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40080" y="3570840"/>
            <a:ext cx="8934840" cy="45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Thank you for your ATTENTION.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16088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Executive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325160" y="3348000"/>
            <a:ext cx="7590600" cy="2770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In this project the Vision Transformer(ViT) paper is studied and implemented.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An experiment is also carried out to test the performance of the model on a new dataset.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positional embedding and attention matrix are also studied.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ViT – Vision Transormer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2" name="image4.png" descr="image4.png"/>
          <p:cNvPicPr/>
          <p:nvPr/>
        </p:nvPicPr>
        <p:blipFill>
          <a:blip r:embed="rId1"/>
          <a:stretch/>
        </p:blipFill>
        <p:spPr>
          <a:xfrm>
            <a:off x="3131640" y="4217040"/>
            <a:ext cx="4075920" cy="3098160"/>
          </a:xfrm>
          <a:prstGeom prst="rect">
            <a:avLst/>
          </a:prstGeom>
          <a:ln w="12600">
            <a:noFill/>
          </a:ln>
        </p:spPr>
      </p:pic>
      <p:pic>
        <p:nvPicPr>
          <p:cNvPr id="123" name="image5.png" descr="image5.png"/>
          <p:cNvPicPr/>
          <p:nvPr/>
        </p:nvPicPr>
        <p:blipFill>
          <a:blip r:embed="rId2"/>
          <a:stretch/>
        </p:blipFill>
        <p:spPr>
          <a:xfrm>
            <a:off x="1013040" y="1832400"/>
            <a:ext cx="8313480" cy="25599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Transformer in ViT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image6.png" descr="image6.png"/>
          <p:cNvPicPr/>
          <p:nvPr/>
        </p:nvPicPr>
        <p:blipFill>
          <a:blip r:embed="rId1"/>
          <a:stretch/>
        </p:blipFill>
        <p:spPr>
          <a:xfrm>
            <a:off x="496080" y="2720880"/>
            <a:ext cx="2676240" cy="2503080"/>
          </a:xfrm>
          <a:prstGeom prst="rect">
            <a:avLst/>
          </a:prstGeom>
          <a:ln w="12600">
            <a:noFill/>
          </a:ln>
        </p:spPr>
      </p:pic>
      <p:pic>
        <p:nvPicPr>
          <p:cNvPr id="126" name="image7.png" descr="image7.png"/>
          <p:cNvPicPr/>
          <p:nvPr/>
        </p:nvPicPr>
        <p:blipFill>
          <a:blip r:embed="rId2"/>
          <a:stretch/>
        </p:blipFill>
        <p:spPr>
          <a:xfrm>
            <a:off x="3142080" y="1920240"/>
            <a:ext cx="2056680" cy="4104720"/>
          </a:xfrm>
          <a:prstGeom prst="rect">
            <a:avLst/>
          </a:prstGeom>
          <a:ln w="12600">
            <a:noFill/>
          </a:ln>
        </p:spPr>
      </p:pic>
      <p:pic>
        <p:nvPicPr>
          <p:cNvPr id="127" name="image8.png" descr="image8.png"/>
          <p:cNvPicPr/>
          <p:nvPr/>
        </p:nvPicPr>
        <p:blipFill>
          <a:blip r:embed="rId3"/>
          <a:stretch/>
        </p:blipFill>
        <p:spPr>
          <a:xfrm>
            <a:off x="5091840" y="2767680"/>
            <a:ext cx="4555800" cy="2409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Classification – Dataset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9" name="image9.png" descr="image9.png"/>
          <p:cNvPicPr/>
          <p:nvPr/>
        </p:nvPicPr>
        <p:blipFill>
          <a:blip r:embed="rId1"/>
          <a:stretch/>
        </p:blipFill>
        <p:spPr>
          <a:xfrm>
            <a:off x="3215880" y="1407600"/>
            <a:ext cx="3809160" cy="2351880"/>
          </a:xfrm>
          <a:prstGeom prst="rect">
            <a:avLst/>
          </a:prstGeom>
          <a:ln w="12600"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325160" y="3926520"/>
            <a:ext cx="7590600" cy="310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dogs vs. cats competition that still accepts test submissions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dataset is slightly different from the competition on Kaggle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Train set:        20k images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Validation set: 2k   images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Test set:          2k   images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Classification – Fine Tune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240200" y="1575000"/>
            <a:ext cx="7590600" cy="545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Pre-trained model: jx_vit_base_p16_224-80ecf9dd.pth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Replace the head with one FC layer, the weight is [2,768] where 768 is the dim of the output of Transformer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First experiment: All weights in the model except for the ones in the head is fixed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Fine Tune: All weights in the model are trainable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Settings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5 epochs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Batch size: 16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Optimizer: Adam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Learning rate: 0.0001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CosineAnnealingLR decay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Classification –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325160" y="1432800"/>
            <a:ext cx="7590600" cy="3106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Test Accuracy: 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96.5%   before Fine Tune </a:t>
            </a:r>
            <a:endParaRPr b="0" lang="en-US" sz="2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98.65% after Fine Tune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obvious that the accuracy becomes better after fine-tune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Training with more epochs and bigger learning rates are also explored, but these parameters failed to give better results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35" name="image10.png" descr="image10.png"/>
          <p:cNvPicPr/>
          <p:nvPr/>
        </p:nvPicPr>
        <p:blipFill>
          <a:blip r:embed="rId1"/>
          <a:stretch/>
        </p:blipFill>
        <p:spPr>
          <a:xfrm>
            <a:off x="2103120" y="4677840"/>
            <a:ext cx="6034680" cy="2362680"/>
          </a:xfrm>
          <a:prstGeom prst="rect">
            <a:avLst/>
          </a:prstGeom>
          <a:ln w="1260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2146680" y="5594040"/>
            <a:ext cx="5777280" cy="529920"/>
          </a:xfrm>
          <a:prstGeom prst="rect">
            <a:avLst/>
          </a:prstGeom>
          <a:noFill/>
          <a:ln w="255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62080"/>
            <a:ext cx="9070920" cy="133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Visualization – Positional Embedding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012920" y="1614960"/>
            <a:ext cx="5487480" cy="5578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Several variations of position embedding methods were tried in the original paper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 positional embedding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1D positional embedding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2D positional embedding</a:t>
            </a:r>
            <a:endParaRPr b="0" lang="en-US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Relative positional embedding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latter 3 ones give similar performance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Visualize the 1D positional embedding for explanation - computing the cosine similarity between the i-th embedding and all the embeddings(except for the class_token one)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Each patch of the image has the embedding correctly represents its position in the image. Thus we can say that 1D positional embedding is enough for this model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9" name="image11.png" descr="image11.png"/>
          <p:cNvPicPr/>
          <p:nvPr/>
        </p:nvPicPr>
        <p:blipFill>
          <a:blip r:embed="rId1"/>
          <a:stretch/>
        </p:blipFill>
        <p:spPr>
          <a:xfrm>
            <a:off x="409680" y="2046600"/>
            <a:ext cx="3600000" cy="34632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97240"/>
            <a:ext cx="9070920" cy="66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Visualization – Attention Matrix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103040" y="1655280"/>
            <a:ext cx="7864920" cy="1919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attention matrix,  matmul(Q, K^T) / (sqrt(D_K))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 see how the attention mechanism works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One image from the test set which contains two objects is selected to show the attentions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2" name="image12.jpeg" descr="image12.jpeg"/>
          <p:cNvPicPr/>
          <p:nvPr/>
        </p:nvPicPr>
        <p:blipFill>
          <a:blip r:embed="rId1"/>
          <a:stretch/>
        </p:blipFill>
        <p:spPr>
          <a:xfrm rot="17400">
            <a:off x="3384360" y="3912480"/>
            <a:ext cx="3192840" cy="23882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2022-06-15T15:30:11Z</dcterms:modified>
  <cp:revision>2</cp:revision>
  <dc:subject/>
  <dc:title/>
</cp:coreProperties>
</file>