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8" r:id="rId3"/>
    <p:sldId id="257" r:id="rId4"/>
    <p:sldId id="258" r:id="rId5"/>
    <p:sldId id="259" r:id="rId6"/>
    <p:sldId id="266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D37780-60E9-4E15-A6B2-ACCA56D67353}" type="datetimeFigureOut">
              <a:rPr lang="zh-CN" altLang="en-US" smtClean="0"/>
              <a:t>2014/8/30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EDEEE7-F0F6-4EFE-8F25-9E1DAF6C4C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1881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9FAE0-8E17-4BAE-B9AE-E89090345EE4}" type="datetimeFigureOut">
              <a:rPr lang="zh-CN" altLang="en-US" smtClean="0"/>
              <a:t>2014/8/30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18E6B-BFFD-4BE2-B355-A4034A526E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863166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3000">
        <p15:prstTrans prst="pageCurlDouble"/>
      </p:transition>
    </mc:Choice>
    <mc:Fallback xmlns="">
      <p:transition xmlns:p14="http://schemas.microsoft.com/office/powerpoint/2010/main" spd="slow" advTm="3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9FAE0-8E17-4BAE-B9AE-E89090345EE4}" type="datetimeFigureOut">
              <a:rPr lang="zh-CN" altLang="en-US" smtClean="0"/>
              <a:t>2014/8/30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18E6B-BFFD-4BE2-B355-A4034A526E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77822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3000">
        <p15:prstTrans prst="pageCurlDouble"/>
      </p:transition>
    </mc:Choice>
    <mc:Fallback xmlns="">
      <p:transition xmlns:p14="http://schemas.microsoft.com/office/powerpoint/2010/main" spd="slow" advTm="3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9FAE0-8E17-4BAE-B9AE-E89090345EE4}" type="datetimeFigureOut">
              <a:rPr lang="zh-CN" altLang="en-US" smtClean="0"/>
              <a:t>2014/8/30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18E6B-BFFD-4BE2-B355-A4034A526E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94305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3000">
        <p15:prstTrans prst="pageCurlDouble"/>
      </p:transition>
    </mc:Choice>
    <mc:Fallback xmlns="">
      <p:transition xmlns:p14="http://schemas.microsoft.com/office/powerpoint/2010/main" spd="slow" advTm="3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9FAE0-8E17-4BAE-B9AE-E89090345EE4}" type="datetimeFigureOut">
              <a:rPr lang="zh-CN" altLang="en-US" smtClean="0"/>
              <a:t>2014/8/30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18E6B-BFFD-4BE2-B355-A4034A526E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90078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3000">
        <p15:prstTrans prst="pageCurlDouble"/>
      </p:transition>
    </mc:Choice>
    <mc:Fallback xmlns="">
      <p:transition xmlns:p14="http://schemas.microsoft.com/office/powerpoint/2010/main" spd="slow" advTm="3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9FAE0-8E17-4BAE-B9AE-E89090345EE4}" type="datetimeFigureOut">
              <a:rPr lang="zh-CN" altLang="en-US" smtClean="0"/>
              <a:t>2014/8/30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18E6B-BFFD-4BE2-B355-A4034A526E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402605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3000">
        <p15:prstTrans prst="pageCurlDouble"/>
      </p:transition>
    </mc:Choice>
    <mc:Fallback xmlns="">
      <p:transition xmlns:p14="http://schemas.microsoft.com/office/powerpoint/2010/main" spd="slow" advTm="3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9FAE0-8E17-4BAE-B9AE-E89090345EE4}" type="datetimeFigureOut">
              <a:rPr lang="zh-CN" altLang="en-US" smtClean="0"/>
              <a:t>2014/8/30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18E6B-BFFD-4BE2-B355-A4034A526E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035754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3000">
        <p15:prstTrans prst="pageCurlDouble"/>
      </p:transition>
    </mc:Choice>
    <mc:Fallback xmlns="">
      <p:transition xmlns:p14="http://schemas.microsoft.com/office/powerpoint/2010/main" spd="slow" advTm="3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9FAE0-8E17-4BAE-B9AE-E89090345EE4}" type="datetimeFigureOut">
              <a:rPr lang="zh-CN" altLang="en-US" smtClean="0"/>
              <a:t>2014/8/30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18E6B-BFFD-4BE2-B355-A4034A526E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887923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3000">
        <p15:prstTrans prst="pageCurlDouble"/>
      </p:transition>
    </mc:Choice>
    <mc:Fallback xmlns="">
      <p:transition xmlns:p14="http://schemas.microsoft.com/office/powerpoint/2010/main" spd="slow" advTm="3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9FAE0-8E17-4BAE-B9AE-E89090345EE4}" type="datetimeFigureOut">
              <a:rPr lang="zh-CN" altLang="en-US" smtClean="0"/>
              <a:t>2014/8/30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18E6B-BFFD-4BE2-B355-A4034A526E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686429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3000">
        <p15:prstTrans prst="pageCurlDouble"/>
      </p:transition>
    </mc:Choice>
    <mc:Fallback xmlns="">
      <p:transition xmlns:p14="http://schemas.microsoft.com/office/powerpoint/2010/main" spd="slow" advTm="3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9FAE0-8E17-4BAE-B9AE-E89090345EE4}" type="datetimeFigureOut">
              <a:rPr lang="zh-CN" altLang="en-US" smtClean="0"/>
              <a:t>2014/8/30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18E6B-BFFD-4BE2-B355-A4034A526E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38030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3000">
        <p15:prstTrans prst="pageCurlDouble"/>
      </p:transition>
    </mc:Choice>
    <mc:Fallback xmlns="">
      <p:transition xmlns:p14="http://schemas.microsoft.com/office/powerpoint/2010/main" spd="slow" advTm="3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9FAE0-8E17-4BAE-B9AE-E89090345EE4}" type="datetimeFigureOut">
              <a:rPr lang="zh-CN" altLang="en-US" smtClean="0"/>
              <a:t>2014/8/30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18E6B-BFFD-4BE2-B355-A4034A526E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389856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3000">
        <p15:prstTrans prst="pageCurlDouble"/>
      </p:transition>
    </mc:Choice>
    <mc:Fallback xmlns="">
      <p:transition xmlns:p14="http://schemas.microsoft.com/office/powerpoint/2010/main" spd="slow" advTm="3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9FAE0-8E17-4BAE-B9AE-E89090345EE4}" type="datetimeFigureOut">
              <a:rPr lang="zh-CN" altLang="en-US" smtClean="0"/>
              <a:t>2014/8/30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18E6B-BFFD-4BE2-B355-A4034A526E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716017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3000">
        <p15:prstTrans prst="pageCurlDouble"/>
      </p:transition>
    </mc:Choice>
    <mc:Fallback xmlns="">
      <p:transition xmlns:p14="http://schemas.microsoft.com/office/powerpoint/2010/main" spd="slow" advTm="3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9FAE0-8E17-4BAE-B9AE-E89090345EE4}" type="datetimeFigureOut">
              <a:rPr lang="zh-CN" altLang="en-US" smtClean="0"/>
              <a:t>2014/8/30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118E6B-BFFD-4BE2-B355-A4034A526E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9814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3000">
        <p15:prstTrans prst="pageCurlDouble"/>
      </p:transition>
    </mc:Choice>
    <mc:Fallback xmlns="">
      <p:transition xmlns:p14="http://schemas.microsoft.com/office/powerpoint/2010/main" spd="slow" advTm="3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674471" y="4364106"/>
            <a:ext cx="6036235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  <a:cs typeface="Heiti SC Light"/>
              </a:rPr>
              <a:t>小波说雨燕 第三季 </a:t>
            </a:r>
            <a:endParaRPr lang="en-US" altLang="zh-CN" sz="3600" dirty="0" smtClean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  <a:cs typeface="Heiti SC Light"/>
            </a:endParaRPr>
          </a:p>
          <a:p>
            <a:pPr algn="ctr"/>
            <a:r>
              <a:rPr lang="zh-CN" altLang="en-US" sz="36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  <a:cs typeface="Heiti SC Light"/>
              </a:rPr>
              <a:t>第三章 </a:t>
            </a:r>
            <a:r>
              <a:rPr lang="en-US" altLang="zh-CN" sz="36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  <a:cs typeface="Heiti SC Light"/>
              </a:rPr>
              <a:t>UI</a:t>
            </a:r>
            <a:r>
              <a:rPr lang="zh-CN" altLang="en-US" sz="36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  <a:cs typeface="Heiti SC Light"/>
              </a:rPr>
              <a:t>组件集 </a:t>
            </a:r>
            <a:endParaRPr lang="en-US" altLang="zh-CN" sz="3600" dirty="0" smtClean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  <a:cs typeface="Heiti SC Light"/>
            </a:endParaRPr>
          </a:p>
          <a:p>
            <a:pPr algn="ctr"/>
            <a:r>
              <a:rPr lang="en-US" altLang="zh-CN" sz="36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  <a:cs typeface="Heiti SC Light"/>
              </a:rPr>
              <a:t>1</a:t>
            </a:r>
            <a:r>
              <a:rPr lang="en-US" altLang="zh-CN" sz="3600" dirty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  <a:cs typeface="Heiti SC Light"/>
              </a:rPr>
              <a:t>.</a:t>
            </a:r>
            <a:r>
              <a:rPr lang="zh-CN" altLang="en-US" sz="36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  <a:cs typeface="Heiti SC Light"/>
              </a:rPr>
              <a:t>视图集</a:t>
            </a:r>
            <a:endParaRPr lang="zh-CN" altLang="en-US" sz="3600" dirty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  <a:cs typeface="Heiti SC Ligh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935093" y="2265380"/>
            <a:ext cx="80554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dirty="0">
                <a:solidFill>
                  <a:schemeClr val="bg1">
                    <a:alpha val="60000"/>
                  </a:schemeClr>
                </a:solidFill>
                <a:latin typeface="浪漫雅圆" panose="02010601040101010101" pitchFamily="2" charset="-122"/>
                <a:ea typeface="浪漫雅圆" panose="02010601040101010101" pitchFamily="2" charset="-122"/>
                <a:cs typeface="Heiti SC Light"/>
              </a:rPr>
              <a:t>Activity Indicators</a:t>
            </a:r>
            <a:endParaRPr lang="zh-CN" altLang="en-US" sz="7200" dirty="0">
              <a:solidFill>
                <a:schemeClr val="bg1">
                  <a:alpha val="60000"/>
                </a:schemeClr>
              </a:solidFill>
              <a:latin typeface="浪漫雅圆" panose="02010601040101010101" pitchFamily="2" charset="-122"/>
              <a:ea typeface="浪漫雅圆" panose="02010601040101010101" pitchFamily="2" charset="-122"/>
              <a:cs typeface="Heiti SC Light"/>
            </a:endParaRPr>
          </a:p>
        </p:txBody>
      </p:sp>
    </p:spTree>
    <p:extLst>
      <p:ext uri="{BB962C8B-B14F-4D97-AF65-F5344CB8AC3E}">
        <p14:creationId xmlns:p14="http://schemas.microsoft.com/office/powerpoint/2010/main" val="41593759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3000">
        <p15:prstTrans prst="pageCurlDouble"/>
      </p:transition>
    </mc:Choice>
    <mc:Fallback xmlns="">
      <p:transition xmlns:p14="http://schemas.microsoft.com/office/powerpoint/2010/main"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680018" y="3053110"/>
            <a:ext cx="2448106" cy="707886"/>
          </a:xfrm>
          <a:prstGeom prst="rect">
            <a:avLst/>
          </a:prstGeom>
          <a:ln>
            <a:solidFill>
              <a:schemeClr val="bg1">
                <a:alpha val="36000"/>
              </a:schemeClr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4000" b="1" dirty="0" smtClean="0">
                <a:solidFill>
                  <a:schemeClr val="bg1">
                    <a:alpha val="36000"/>
                  </a:schemeClr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CONTENTS</a:t>
            </a:r>
            <a:endParaRPr lang="zh-CN" altLang="en-US" sz="4000" b="1" dirty="0">
              <a:solidFill>
                <a:schemeClr val="bg1">
                  <a:alpha val="36000"/>
                </a:schemeClr>
              </a:solidFill>
              <a:latin typeface="浪漫雅圆" panose="02010601040101010101" pitchFamily="2" charset="-122"/>
              <a:ea typeface="浪漫雅圆" panose="02010601040101010101" pitchFamily="2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5558972" y="1438309"/>
            <a:ext cx="4426856" cy="523220"/>
            <a:chOff x="6342744" y="2265624"/>
            <a:chExt cx="4426856" cy="523220"/>
          </a:xfrm>
        </p:grpSpPr>
        <p:sp>
          <p:nvSpPr>
            <p:cNvPr id="5" name="六边形 4"/>
            <p:cNvSpPr/>
            <p:nvPr/>
          </p:nvSpPr>
          <p:spPr>
            <a:xfrm>
              <a:off x="6342744" y="2346310"/>
              <a:ext cx="348342" cy="300294"/>
            </a:xfrm>
            <a:prstGeom prst="hexagon">
              <a:avLst/>
            </a:prstGeom>
            <a:solidFill>
              <a:schemeClr val="bg1"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6691086" y="2265624"/>
              <a:ext cx="40785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dirty="0" smtClean="0">
                  <a:solidFill>
                    <a:schemeClr val="bg1">
                      <a:alpha val="36000"/>
                    </a:schemeClr>
                  </a:solidFill>
                  <a:latin typeface="浪漫雅圆" panose="02010601040101010101" pitchFamily="2" charset="-122"/>
                  <a:ea typeface="浪漫雅圆" panose="02010601040101010101" pitchFamily="2" charset="-122"/>
                  <a:cs typeface="Heiti SC Light"/>
                </a:rPr>
                <a:t>关于</a:t>
              </a:r>
              <a:endParaRPr lang="zh-CN" altLang="en-US" sz="2800" dirty="0">
                <a:solidFill>
                  <a:schemeClr val="bg1">
                    <a:alpha val="36000"/>
                  </a:schemeClr>
                </a:solidFill>
                <a:latin typeface="浪漫雅圆" panose="02010601040101010101" pitchFamily="2" charset="-122"/>
                <a:ea typeface="浪漫雅圆" panose="02010601040101010101" pitchFamily="2" charset="-122"/>
                <a:cs typeface="Heiti SC Light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5558972" y="2588653"/>
            <a:ext cx="4426856" cy="523220"/>
            <a:chOff x="6342744" y="2265624"/>
            <a:chExt cx="4426856" cy="523220"/>
          </a:xfrm>
        </p:grpSpPr>
        <p:sp>
          <p:nvSpPr>
            <p:cNvPr id="19" name="六边形 18"/>
            <p:cNvSpPr/>
            <p:nvPr/>
          </p:nvSpPr>
          <p:spPr>
            <a:xfrm>
              <a:off x="6342744" y="2346310"/>
              <a:ext cx="348342" cy="300294"/>
            </a:xfrm>
            <a:prstGeom prst="hexagon">
              <a:avLst/>
            </a:prstGeom>
            <a:solidFill>
              <a:schemeClr val="bg1"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6691086" y="2265624"/>
              <a:ext cx="40785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dirty="0" smtClean="0">
                  <a:solidFill>
                    <a:schemeClr val="bg1">
                      <a:alpha val="36000"/>
                    </a:schemeClr>
                  </a:solidFill>
                  <a:latin typeface="浪漫雅圆" panose="02010601040101010101" pitchFamily="2" charset="-122"/>
                  <a:ea typeface="浪漫雅圆" panose="02010601040101010101" pitchFamily="2" charset="-122"/>
                  <a:cs typeface="Heiti SC Light"/>
                </a:rPr>
                <a:t>内容</a:t>
              </a:r>
              <a:endParaRPr lang="zh-CN" altLang="en-US" sz="2800" dirty="0">
                <a:solidFill>
                  <a:schemeClr val="bg1">
                    <a:alpha val="36000"/>
                  </a:schemeClr>
                </a:solidFill>
                <a:latin typeface="浪漫雅圆" panose="02010601040101010101" pitchFamily="2" charset="-122"/>
                <a:ea typeface="浪漫雅圆" panose="02010601040101010101" pitchFamily="2" charset="-122"/>
                <a:cs typeface="Heiti SC Light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5558972" y="3817122"/>
            <a:ext cx="4426856" cy="523220"/>
            <a:chOff x="6342744" y="2265624"/>
            <a:chExt cx="4426856" cy="523220"/>
          </a:xfrm>
        </p:grpSpPr>
        <p:sp>
          <p:nvSpPr>
            <p:cNvPr id="22" name="六边形 21"/>
            <p:cNvSpPr/>
            <p:nvPr/>
          </p:nvSpPr>
          <p:spPr>
            <a:xfrm>
              <a:off x="6342744" y="2346310"/>
              <a:ext cx="348342" cy="300294"/>
            </a:xfrm>
            <a:prstGeom prst="hexagon">
              <a:avLst/>
            </a:prstGeom>
            <a:solidFill>
              <a:schemeClr val="bg1"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6691086" y="2265624"/>
              <a:ext cx="40785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dirty="0" smtClean="0">
                  <a:solidFill>
                    <a:schemeClr val="bg1">
                      <a:alpha val="36000"/>
                    </a:schemeClr>
                  </a:solidFill>
                  <a:latin typeface="浪漫雅圆" panose="02010601040101010101" pitchFamily="2" charset="-122"/>
                  <a:ea typeface="浪漫雅圆" panose="02010601040101010101" pitchFamily="2" charset="-122"/>
                  <a:cs typeface="Heiti SC Light"/>
                </a:rPr>
                <a:t>行为</a:t>
              </a:r>
              <a:endParaRPr lang="zh-CN" altLang="en-US" sz="2800" dirty="0">
                <a:solidFill>
                  <a:schemeClr val="bg1">
                    <a:alpha val="36000"/>
                  </a:schemeClr>
                </a:solidFill>
                <a:latin typeface="浪漫雅圆" panose="02010601040101010101" pitchFamily="2" charset="-122"/>
                <a:ea typeface="浪漫雅圆" panose="02010601040101010101" pitchFamily="2" charset="-122"/>
                <a:cs typeface="Heiti SC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012175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3000">
        <p15:prstTrans prst="pageCurlDouble"/>
      </p:transition>
    </mc:Choice>
    <mc:Fallback xmlns="">
      <p:transition xmlns:p14="http://schemas.microsoft.com/office/powerpoint/2010/main" spd="slow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56032" y="1737360"/>
            <a:ext cx="2179320" cy="3383280"/>
            <a:chOff x="1889760" y="2619103"/>
            <a:chExt cx="2179320" cy="3383280"/>
          </a:xfrm>
        </p:grpSpPr>
        <p:sp>
          <p:nvSpPr>
            <p:cNvPr id="7" name="圆角矩形 6"/>
            <p:cNvSpPr/>
            <p:nvPr/>
          </p:nvSpPr>
          <p:spPr>
            <a:xfrm>
              <a:off x="1889760" y="2619103"/>
              <a:ext cx="2179320" cy="3383280"/>
            </a:xfrm>
            <a:prstGeom prst="roundRect">
              <a:avLst>
                <a:gd name="adj" fmla="val 6667"/>
              </a:avLst>
            </a:prstGeom>
            <a:noFill/>
            <a:ln>
              <a:solidFill>
                <a:schemeClr val="bg1">
                  <a:alpha val="36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1889760" y="2619103"/>
              <a:ext cx="2179320" cy="944880"/>
            </a:xfrm>
            <a:prstGeom prst="roundRect">
              <a:avLst>
                <a:gd name="adj" fmla="val 6667"/>
              </a:avLst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Freeform 99"/>
            <p:cNvSpPr>
              <a:spLocks noEditPoints="1"/>
            </p:cNvSpPr>
            <p:nvPr/>
          </p:nvSpPr>
          <p:spPr bwMode="auto">
            <a:xfrm>
              <a:off x="2880360" y="2926443"/>
              <a:ext cx="201612" cy="330200"/>
            </a:xfrm>
            <a:custGeom>
              <a:avLst/>
              <a:gdLst>
                <a:gd name="T0" fmla="*/ 53 w 53"/>
                <a:gd name="T1" fmla="*/ 79 h 88"/>
                <a:gd name="T2" fmla="*/ 44 w 53"/>
                <a:gd name="T3" fmla="*/ 88 h 88"/>
                <a:gd name="T4" fmla="*/ 9 w 53"/>
                <a:gd name="T5" fmla="*/ 88 h 88"/>
                <a:gd name="T6" fmla="*/ 0 w 53"/>
                <a:gd name="T7" fmla="*/ 79 h 88"/>
                <a:gd name="T8" fmla="*/ 0 w 53"/>
                <a:gd name="T9" fmla="*/ 9 h 88"/>
                <a:gd name="T10" fmla="*/ 9 w 53"/>
                <a:gd name="T11" fmla="*/ 0 h 88"/>
                <a:gd name="T12" fmla="*/ 44 w 53"/>
                <a:gd name="T13" fmla="*/ 0 h 88"/>
                <a:gd name="T14" fmla="*/ 53 w 53"/>
                <a:gd name="T15" fmla="*/ 9 h 88"/>
                <a:gd name="T16" fmla="*/ 53 w 53"/>
                <a:gd name="T17" fmla="*/ 79 h 88"/>
                <a:gd name="T18" fmla="*/ 46 w 53"/>
                <a:gd name="T19" fmla="*/ 20 h 88"/>
                <a:gd name="T20" fmla="*/ 44 w 53"/>
                <a:gd name="T21" fmla="*/ 17 h 88"/>
                <a:gd name="T22" fmla="*/ 9 w 53"/>
                <a:gd name="T23" fmla="*/ 17 h 88"/>
                <a:gd name="T24" fmla="*/ 7 w 53"/>
                <a:gd name="T25" fmla="*/ 20 h 88"/>
                <a:gd name="T26" fmla="*/ 7 w 53"/>
                <a:gd name="T27" fmla="*/ 68 h 88"/>
                <a:gd name="T28" fmla="*/ 9 w 53"/>
                <a:gd name="T29" fmla="*/ 70 h 88"/>
                <a:gd name="T30" fmla="*/ 44 w 53"/>
                <a:gd name="T31" fmla="*/ 70 h 88"/>
                <a:gd name="T32" fmla="*/ 46 w 53"/>
                <a:gd name="T33" fmla="*/ 68 h 88"/>
                <a:gd name="T34" fmla="*/ 46 w 53"/>
                <a:gd name="T35" fmla="*/ 20 h 88"/>
                <a:gd name="T36" fmla="*/ 32 w 53"/>
                <a:gd name="T37" fmla="*/ 9 h 88"/>
                <a:gd name="T38" fmla="*/ 21 w 53"/>
                <a:gd name="T39" fmla="*/ 9 h 88"/>
                <a:gd name="T40" fmla="*/ 20 w 53"/>
                <a:gd name="T41" fmla="*/ 10 h 88"/>
                <a:gd name="T42" fmla="*/ 21 w 53"/>
                <a:gd name="T43" fmla="*/ 11 h 88"/>
                <a:gd name="T44" fmla="*/ 32 w 53"/>
                <a:gd name="T45" fmla="*/ 11 h 88"/>
                <a:gd name="T46" fmla="*/ 33 w 53"/>
                <a:gd name="T47" fmla="*/ 10 h 88"/>
                <a:gd name="T48" fmla="*/ 32 w 53"/>
                <a:gd name="T49" fmla="*/ 9 h 88"/>
                <a:gd name="T50" fmla="*/ 27 w 53"/>
                <a:gd name="T51" fmla="*/ 74 h 88"/>
                <a:gd name="T52" fmla="*/ 21 w 53"/>
                <a:gd name="T53" fmla="*/ 79 h 88"/>
                <a:gd name="T54" fmla="*/ 27 w 53"/>
                <a:gd name="T55" fmla="*/ 85 h 88"/>
                <a:gd name="T56" fmla="*/ 32 w 53"/>
                <a:gd name="T57" fmla="*/ 79 h 88"/>
                <a:gd name="T58" fmla="*/ 27 w 53"/>
                <a:gd name="T59" fmla="*/ 74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3" h="88">
                  <a:moveTo>
                    <a:pt x="53" y="79"/>
                  </a:moveTo>
                  <a:cubicBezTo>
                    <a:pt x="53" y="84"/>
                    <a:pt x="49" y="88"/>
                    <a:pt x="44" y="88"/>
                  </a:cubicBezTo>
                  <a:cubicBezTo>
                    <a:pt x="9" y="88"/>
                    <a:pt x="9" y="88"/>
                    <a:pt x="9" y="88"/>
                  </a:cubicBezTo>
                  <a:cubicBezTo>
                    <a:pt x="4" y="88"/>
                    <a:pt x="0" y="84"/>
                    <a:pt x="0" y="7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9" y="0"/>
                    <a:pt x="53" y="4"/>
                    <a:pt x="53" y="9"/>
                  </a:cubicBezTo>
                  <a:lnTo>
                    <a:pt x="53" y="79"/>
                  </a:lnTo>
                  <a:close/>
                  <a:moveTo>
                    <a:pt x="46" y="20"/>
                  </a:moveTo>
                  <a:cubicBezTo>
                    <a:pt x="46" y="18"/>
                    <a:pt x="45" y="17"/>
                    <a:pt x="44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8" y="17"/>
                    <a:pt x="7" y="18"/>
                    <a:pt x="7" y="20"/>
                  </a:cubicBezTo>
                  <a:cubicBezTo>
                    <a:pt x="7" y="68"/>
                    <a:pt x="7" y="68"/>
                    <a:pt x="7" y="68"/>
                  </a:cubicBezTo>
                  <a:cubicBezTo>
                    <a:pt x="7" y="69"/>
                    <a:pt x="8" y="70"/>
                    <a:pt x="9" y="70"/>
                  </a:cubicBezTo>
                  <a:cubicBezTo>
                    <a:pt x="44" y="70"/>
                    <a:pt x="44" y="70"/>
                    <a:pt x="44" y="70"/>
                  </a:cubicBezTo>
                  <a:cubicBezTo>
                    <a:pt x="45" y="70"/>
                    <a:pt x="46" y="69"/>
                    <a:pt x="46" y="68"/>
                  </a:cubicBezTo>
                  <a:lnTo>
                    <a:pt x="46" y="20"/>
                  </a:lnTo>
                  <a:close/>
                  <a:moveTo>
                    <a:pt x="32" y="9"/>
                  </a:moveTo>
                  <a:cubicBezTo>
                    <a:pt x="21" y="9"/>
                    <a:pt x="21" y="9"/>
                    <a:pt x="21" y="9"/>
                  </a:cubicBezTo>
                  <a:cubicBezTo>
                    <a:pt x="20" y="9"/>
                    <a:pt x="20" y="9"/>
                    <a:pt x="20" y="10"/>
                  </a:cubicBezTo>
                  <a:cubicBezTo>
                    <a:pt x="20" y="10"/>
                    <a:pt x="20" y="11"/>
                    <a:pt x="21" y="11"/>
                  </a:cubicBezTo>
                  <a:cubicBezTo>
                    <a:pt x="32" y="11"/>
                    <a:pt x="32" y="11"/>
                    <a:pt x="32" y="11"/>
                  </a:cubicBezTo>
                  <a:cubicBezTo>
                    <a:pt x="33" y="11"/>
                    <a:pt x="33" y="10"/>
                    <a:pt x="33" y="10"/>
                  </a:cubicBezTo>
                  <a:cubicBezTo>
                    <a:pt x="33" y="9"/>
                    <a:pt x="33" y="9"/>
                    <a:pt x="32" y="9"/>
                  </a:cubicBezTo>
                  <a:close/>
                  <a:moveTo>
                    <a:pt x="27" y="74"/>
                  </a:moveTo>
                  <a:cubicBezTo>
                    <a:pt x="24" y="74"/>
                    <a:pt x="21" y="76"/>
                    <a:pt x="21" y="79"/>
                  </a:cubicBezTo>
                  <a:cubicBezTo>
                    <a:pt x="21" y="82"/>
                    <a:pt x="24" y="85"/>
                    <a:pt x="27" y="85"/>
                  </a:cubicBezTo>
                  <a:cubicBezTo>
                    <a:pt x="30" y="85"/>
                    <a:pt x="32" y="82"/>
                    <a:pt x="32" y="79"/>
                  </a:cubicBezTo>
                  <a:cubicBezTo>
                    <a:pt x="32" y="76"/>
                    <a:pt x="30" y="74"/>
                    <a:pt x="27" y="74"/>
                  </a:cubicBezTo>
                  <a:close/>
                </a:path>
              </a:pathLst>
            </a:custGeom>
            <a:noFill/>
            <a:ln>
              <a:solidFill>
                <a:schemeClr val="bg1">
                  <a:alpha val="70000"/>
                </a:schemeClr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2019300" y="3680823"/>
              <a:ext cx="192024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 smtClean="0">
                  <a:solidFill>
                    <a:schemeClr val="bg1"/>
                  </a:solidFill>
                  <a:latin typeface="浪漫雅圆" panose="02010601040101010101" pitchFamily="2" charset="-122"/>
                  <a:ea typeface="浪漫雅圆" panose="02010601040101010101" pitchFamily="2" charset="-122"/>
                </a:rPr>
                <a:t>关于</a:t>
              </a:r>
              <a:endParaRPr lang="zh-CN" altLang="en-US" b="1" dirty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2023748" y="4138033"/>
              <a:ext cx="2045332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 smtClean="0">
                  <a:solidFill>
                    <a:schemeClr val="bg1"/>
                  </a:solidFill>
                  <a:latin typeface="浪漫雅圆" panose="02010601040101010101" pitchFamily="2" charset="-122"/>
                  <a:ea typeface="浪漫雅圆" panose="02010601040101010101" pitchFamily="2" charset="-122"/>
                </a:rPr>
                <a:t>显示</a:t>
              </a:r>
              <a:r>
                <a:rPr lang="zh-CN" altLang="en-US" sz="1400" dirty="0">
                  <a:solidFill>
                    <a:schemeClr val="bg1"/>
                  </a:solidFill>
                  <a:latin typeface="浪漫雅圆" panose="02010601040101010101" pitchFamily="2" charset="-122"/>
                  <a:ea typeface="浪漫雅圆" panose="02010601040101010101" pitchFamily="2" charset="-122"/>
                </a:rPr>
                <a:t>转轮</a:t>
              </a:r>
              <a:endParaRPr lang="en-US" altLang="zh-CN" sz="14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endParaRPr>
            </a:p>
            <a:p>
              <a:pPr algn="ctr"/>
              <a:endParaRPr lang="en-US" altLang="zh-CN" sz="1400" dirty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endParaRPr>
            </a:p>
            <a:p>
              <a:pPr algn="ctr"/>
              <a:r>
                <a:rPr lang="zh-CN" altLang="en-US" sz="1400" dirty="0" smtClean="0">
                  <a:solidFill>
                    <a:schemeClr val="bg1"/>
                  </a:solidFill>
                  <a:latin typeface="浪漫雅圆" panose="02010601040101010101" pitchFamily="2" charset="-122"/>
                  <a:ea typeface="浪漫雅圆" panose="02010601040101010101" pitchFamily="2" charset="-122"/>
                </a:rPr>
                <a:t>提示</a:t>
              </a:r>
              <a:r>
                <a:rPr lang="zh-CN" altLang="en-US" sz="1400" dirty="0" smtClean="0">
                  <a:solidFill>
                    <a:schemeClr val="bg1"/>
                  </a:solidFill>
                  <a:latin typeface="浪漫雅圆" panose="02010601040101010101" pitchFamily="2" charset="-122"/>
                  <a:ea typeface="浪漫雅圆" panose="02010601040101010101" pitchFamily="2" charset="-122"/>
                </a:rPr>
                <a:t>用户</a:t>
              </a:r>
              <a:r>
                <a:rPr lang="zh-CN" altLang="en-US" sz="1400" dirty="0" smtClean="0">
                  <a:solidFill>
                    <a:schemeClr val="bg1"/>
                  </a:solidFill>
                  <a:latin typeface="浪漫雅圆" panose="02010601040101010101" pitchFamily="2" charset="-122"/>
                  <a:ea typeface="浪漫雅圆" panose="02010601040101010101" pitchFamily="2" charset="-122"/>
                </a:rPr>
                <a:t>操作正在进行</a:t>
              </a:r>
              <a:endParaRPr lang="en-US" altLang="zh-CN" sz="14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endParaRPr>
            </a:p>
            <a:p>
              <a:pPr algn="ctr"/>
              <a:endParaRPr lang="en-US" altLang="zh-CN" sz="1400" dirty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endParaRPr>
            </a:p>
            <a:p>
              <a:pPr algn="ctr"/>
              <a:endParaRPr lang="en-US" altLang="zh-CN" sz="14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endParaRPr>
            </a:p>
            <a:p>
              <a:pPr algn="ctr"/>
              <a:endParaRPr lang="en-US" altLang="zh-CN" sz="1400" dirty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endParaRPr>
            </a:p>
            <a:p>
              <a:pPr algn="ctr"/>
              <a:endParaRPr lang="en-US" altLang="zh-CN" sz="14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endParaRPr>
            </a:p>
            <a:p>
              <a:pPr algn="ctr"/>
              <a:endParaRPr lang="zh-CN" altLang="en-US" sz="1400" dirty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endParaRPr>
            </a:p>
          </p:txBody>
        </p:sp>
      </p:grpSp>
      <p:pic>
        <p:nvPicPr>
          <p:cNvPr id="1026" name="Picture 2" descr="image: ../Art/uiactivityindicator_callouts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406" b="10698"/>
          <a:stretch/>
        </p:blipFill>
        <p:spPr bwMode="auto">
          <a:xfrm>
            <a:off x="5641975" y="2910625"/>
            <a:ext cx="1981200" cy="759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179234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3000">
        <p15:prstTrans prst="pageCurlDouble"/>
      </p:transition>
    </mc:Choice>
    <mc:Fallback xmlns="">
      <p:transition xmlns:p14="http://schemas.microsoft.com/office/powerpoint/2010/main"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1480457" y="870856"/>
            <a:ext cx="9173029" cy="914399"/>
          </a:xfrm>
          <a:prstGeom prst="roundRect">
            <a:avLst/>
          </a:prstGeom>
          <a:noFill/>
          <a:ln>
            <a:solidFill>
              <a:schemeClr val="bg1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570967" y="1004889"/>
            <a:ext cx="49920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内容</a:t>
            </a:r>
            <a:endParaRPr lang="zh-CN" altLang="en-US" sz="4000" dirty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2072434" y="2587859"/>
            <a:ext cx="1920240" cy="1630445"/>
            <a:chOff x="1777687" y="2504594"/>
            <a:chExt cx="1920240" cy="1630445"/>
          </a:xfrm>
        </p:grpSpPr>
        <p:grpSp>
          <p:nvGrpSpPr>
            <p:cNvPr id="11" name="组合 10"/>
            <p:cNvGrpSpPr/>
            <p:nvPr/>
          </p:nvGrpSpPr>
          <p:grpSpPr>
            <a:xfrm>
              <a:off x="1792149" y="2504594"/>
              <a:ext cx="1891317" cy="1630445"/>
              <a:chOff x="1408177" y="1698082"/>
              <a:chExt cx="1431102" cy="1233708"/>
            </a:xfrm>
          </p:grpSpPr>
          <p:sp>
            <p:nvSpPr>
              <p:cNvPr id="18" name="六边形 17"/>
              <p:cNvSpPr/>
              <p:nvPr/>
            </p:nvSpPr>
            <p:spPr>
              <a:xfrm>
                <a:off x="1539023" y="1779662"/>
                <a:ext cx="1169410" cy="1008112"/>
              </a:xfrm>
              <a:prstGeom prst="hexagon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六边形 18"/>
              <p:cNvSpPr/>
              <p:nvPr/>
            </p:nvSpPr>
            <p:spPr>
              <a:xfrm>
                <a:off x="1408177" y="1698082"/>
                <a:ext cx="1431102" cy="1233708"/>
              </a:xfrm>
              <a:prstGeom prst="hexagon">
                <a:avLst/>
              </a:prstGeom>
              <a:noFill/>
              <a:ln>
                <a:solidFill>
                  <a:schemeClr val="bg1">
                    <a:alpha val="36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" name="文本框 7"/>
            <p:cNvSpPr txBox="1"/>
            <p:nvPr/>
          </p:nvSpPr>
          <p:spPr>
            <a:xfrm>
              <a:off x="1777687" y="3129316"/>
              <a:ext cx="192024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浪漫雅圆" panose="02010601040101010101" pitchFamily="2" charset="-122"/>
                  <a:ea typeface="浪漫雅圆" panose="02010601040101010101" pitchFamily="2" charset="-122"/>
                </a:rPr>
                <a:t>实现</a:t>
              </a:r>
            </a:p>
          </p:txBody>
        </p:sp>
      </p:grpSp>
      <p:sp>
        <p:nvSpPr>
          <p:cNvPr id="23" name="文本框 22"/>
          <p:cNvSpPr txBox="1"/>
          <p:nvPr/>
        </p:nvSpPr>
        <p:spPr>
          <a:xfrm>
            <a:off x="2062421" y="4326119"/>
            <a:ext cx="1915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基类</a:t>
            </a:r>
            <a:r>
              <a:rPr lang="zh-CN" altLang="en-US" sz="14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：</a:t>
            </a:r>
            <a:r>
              <a:rPr lang="en-US" altLang="zh-CN" sz="1400" dirty="0" err="1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UIActivityIndicatorView</a:t>
            </a:r>
            <a:r>
              <a:rPr lang="en-US" altLang="zh-CN" sz="1400" dirty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  </a:t>
            </a:r>
            <a:endParaRPr lang="zh-CN" altLang="en-US" sz="1400" dirty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7749870" y="2587859"/>
            <a:ext cx="1920240" cy="1630445"/>
            <a:chOff x="1777687" y="2504594"/>
            <a:chExt cx="1920240" cy="1630445"/>
          </a:xfrm>
        </p:grpSpPr>
        <p:grpSp>
          <p:nvGrpSpPr>
            <p:cNvPr id="27" name="组合 26"/>
            <p:cNvGrpSpPr/>
            <p:nvPr/>
          </p:nvGrpSpPr>
          <p:grpSpPr>
            <a:xfrm>
              <a:off x="1792149" y="2504594"/>
              <a:ext cx="1891317" cy="1630445"/>
              <a:chOff x="1408177" y="1698082"/>
              <a:chExt cx="1431102" cy="1233708"/>
            </a:xfrm>
          </p:grpSpPr>
          <p:sp>
            <p:nvSpPr>
              <p:cNvPr id="29" name="六边形 28"/>
              <p:cNvSpPr/>
              <p:nvPr/>
            </p:nvSpPr>
            <p:spPr>
              <a:xfrm>
                <a:off x="1539023" y="1779662"/>
                <a:ext cx="1169410" cy="1008112"/>
              </a:xfrm>
              <a:prstGeom prst="hexagon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六边形 29"/>
              <p:cNvSpPr/>
              <p:nvPr/>
            </p:nvSpPr>
            <p:spPr>
              <a:xfrm>
                <a:off x="1408177" y="1698082"/>
                <a:ext cx="1431102" cy="1233708"/>
              </a:xfrm>
              <a:prstGeom prst="hexagon">
                <a:avLst/>
              </a:prstGeom>
              <a:noFill/>
              <a:ln>
                <a:solidFill>
                  <a:schemeClr val="bg1">
                    <a:alpha val="36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8" name="文本框 27"/>
            <p:cNvSpPr txBox="1"/>
            <p:nvPr/>
          </p:nvSpPr>
          <p:spPr>
            <a:xfrm>
              <a:off x="1777687" y="3129316"/>
              <a:ext cx="192024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 smtClean="0">
                  <a:solidFill>
                    <a:schemeClr val="bg1"/>
                  </a:solidFill>
                  <a:latin typeface="浪漫雅圆" panose="02010601040101010101" pitchFamily="2" charset="-122"/>
                  <a:ea typeface="浪漫雅圆" panose="02010601040101010101" pitchFamily="2" charset="-122"/>
                </a:rPr>
                <a:t>参数</a:t>
              </a:r>
              <a:endParaRPr lang="en-US" altLang="zh-CN" b="1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endParaRPr>
            </a:p>
            <a:p>
              <a:pPr algn="ctr"/>
              <a:endParaRPr lang="en-US" altLang="zh-CN" b="1" dirty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endParaRPr>
            </a:p>
            <a:p>
              <a:pPr algn="ctr"/>
              <a:r>
                <a:rPr lang="zh-CN" altLang="en-US" b="1" dirty="0" smtClean="0">
                  <a:solidFill>
                    <a:schemeClr val="bg1"/>
                  </a:solidFill>
                  <a:latin typeface="浪漫雅圆" panose="02010601040101010101" pitchFamily="2" charset="-122"/>
                  <a:ea typeface="浪漫雅圆" panose="02010601040101010101" pitchFamily="2" charset="-122"/>
                </a:rPr>
                <a:t>样式 颜色</a:t>
              </a:r>
              <a:endParaRPr lang="zh-CN" altLang="en-US" b="1" dirty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endParaRPr>
            </a:p>
          </p:txBody>
        </p:sp>
      </p:grpSp>
      <p:pic>
        <p:nvPicPr>
          <p:cNvPr id="2050" name="Picture 2" descr="image: ../Art/uiactivityindicator_attributes_inspector_main_2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0695" y="4326119"/>
            <a:ext cx="4004558" cy="1319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272002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3000">
        <p15:prstTrans prst="pageCurlDouble"/>
      </p:transition>
    </mc:Choice>
    <mc:Fallback xmlns="">
      <p:transition xmlns:p14="http://schemas.microsoft.com/office/powerpoint/2010/main" spd="slow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1480457" y="870856"/>
            <a:ext cx="9173029" cy="914399"/>
          </a:xfrm>
          <a:prstGeom prst="roundRect">
            <a:avLst/>
          </a:prstGeom>
          <a:noFill/>
          <a:ln>
            <a:solidFill>
              <a:schemeClr val="bg1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570967" y="1004889"/>
            <a:ext cx="49920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视图行为</a:t>
            </a:r>
            <a:endParaRPr lang="zh-CN" altLang="en-US" sz="4000" dirty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3186032" y="2670119"/>
            <a:ext cx="5791200" cy="2757714"/>
            <a:chOff x="1632857" y="2750458"/>
            <a:chExt cx="5791200" cy="2757714"/>
          </a:xfrm>
        </p:grpSpPr>
        <p:sp>
          <p:nvSpPr>
            <p:cNvPr id="2" name="正五边形 1"/>
            <p:cNvSpPr/>
            <p:nvPr/>
          </p:nvSpPr>
          <p:spPr>
            <a:xfrm>
              <a:off x="4528457" y="2750458"/>
              <a:ext cx="2895600" cy="2757714"/>
            </a:xfrm>
            <a:prstGeom prst="pentagon">
              <a:avLst/>
            </a:prstGeom>
            <a:noFill/>
            <a:ln>
              <a:solidFill>
                <a:schemeClr val="bg1">
                  <a:alpha val="36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正五边形 6"/>
            <p:cNvSpPr/>
            <p:nvPr/>
          </p:nvSpPr>
          <p:spPr>
            <a:xfrm>
              <a:off x="1632857" y="2750458"/>
              <a:ext cx="2895600" cy="2757714"/>
            </a:xfrm>
            <a:prstGeom prst="pentagon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3628983" y="4042870"/>
            <a:ext cx="1915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err="1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startAnimating</a:t>
            </a:r>
            <a:endParaRPr lang="en-US" altLang="zh-CN" sz="1400" dirty="0" smtClean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</a:endParaRPr>
          </a:p>
          <a:p>
            <a:pPr algn="ctr"/>
            <a:endParaRPr lang="zh-CN" altLang="en-US" sz="1400" dirty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594306" y="3747834"/>
            <a:ext cx="19157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zh-CN" sz="1400" dirty="0" smtClean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</a:endParaRPr>
          </a:p>
          <a:p>
            <a:pPr algn="ctr"/>
            <a:r>
              <a:rPr lang="en-US" altLang="zh-CN" sz="1400" dirty="0" err="1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stopAnimating</a:t>
            </a:r>
            <a:r>
              <a:rPr lang="en-US" altLang="zh-CN" sz="14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 </a:t>
            </a:r>
          </a:p>
          <a:p>
            <a:pPr algn="ctr"/>
            <a:endParaRPr lang="en-US" altLang="zh-CN" sz="1400" dirty="0" smtClean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</a:endParaRPr>
          </a:p>
          <a:p>
            <a:pPr algn="ctr"/>
            <a:endParaRPr lang="en-US" altLang="zh-CN" sz="1400" dirty="0" smtClean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7730934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3000">
        <p15:prstTrans prst="pageCurlDouble"/>
      </p:transition>
    </mc:Choice>
    <mc:Fallback xmlns="">
      <p:transition xmlns:p14="http://schemas.microsoft.com/office/powerpoint/2010/main" spd="slow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3171393" y="1736045"/>
            <a:ext cx="6140925" cy="2618071"/>
            <a:chOff x="3171393" y="1736045"/>
            <a:chExt cx="6140925" cy="2618071"/>
          </a:xfrm>
        </p:grpSpPr>
        <p:sp>
          <p:nvSpPr>
            <p:cNvPr id="7" name="文本框 6"/>
            <p:cNvSpPr txBox="1"/>
            <p:nvPr/>
          </p:nvSpPr>
          <p:spPr>
            <a:xfrm>
              <a:off x="3171393" y="3246120"/>
              <a:ext cx="4968240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600" dirty="0" smtClean="0">
                  <a:solidFill>
                    <a:schemeClr val="bg1"/>
                  </a:solidFill>
                  <a:latin typeface="+mj-lt"/>
                  <a:ea typeface="Roboto Th" pitchFamily="2" charset="0"/>
                </a:rPr>
                <a:t>THANKS</a:t>
              </a:r>
              <a:endParaRPr lang="zh-CN" altLang="en-US" sz="6600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</a:endParaRPr>
            </a:p>
          </p:txBody>
        </p:sp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7245393" y="1736045"/>
              <a:ext cx="2066925" cy="1820863"/>
            </a:xfrm>
            <a:custGeom>
              <a:avLst/>
              <a:gdLst>
                <a:gd name="T0" fmla="*/ 28 w 56"/>
                <a:gd name="T1" fmla="*/ 44 h 49"/>
                <a:gd name="T2" fmla="*/ 18 w 56"/>
                <a:gd name="T3" fmla="*/ 42 h 49"/>
                <a:gd name="T4" fmla="*/ 4 w 56"/>
                <a:gd name="T5" fmla="*/ 49 h 49"/>
                <a:gd name="T6" fmla="*/ 7 w 56"/>
                <a:gd name="T7" fmla="*/ 37 h 49"/>
                <a:gd name="T8" fmla="*/ 0 w 56"/>
                <a:gd name="T9" fmla="*/ 22 h 49"/>
                <a:gd name="T10" fmla="*/ 28 w 56"/>
                <a:gd name="T11" fmla="*/ 0 h 49"/>
                <a:gd name="T12" fmla="*/ 56 w 56"/>
                <a:gd name="T13" fmla="*/ 22 h 49"/>
                <a:gd name="T14" fmla="*/ 28 w 56"/>
                <a:gd name="T15" fmla="*/ 44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49">
                  <a:moveTo>
                    <a:pt x="28" y="44"/>
                  </a:moveTo>
                  <a:cubicBezTo>
                    <a:pt x="24" y="44"/>
                    <a:pt x="21" y="43"/>
                    <a:pt x="18" y="42"/>
                  </a:cubicBezTo>
                  <a:cubicBezTo>
                    <a:pt x="14" y="45"/>
                    <a:pt x="9" y="49"/>
                    <a:pt x="4" y="49"/>
                  </a:cubicBezTo>
                  <a:cubicBezTo>
                    <a:pt x="6" y="46"/>
                    <a:pt x="7" y="41"/>
                    <a:pt x="7" y="37"/>
                  </a:cubicBezTo>
                  <a:cubicBezTo>
                    <a:pt x="3" y="33"/>
                    <a:pt x="0" y="28"/>
                    <a:pt x="0" y="22"/>
                  </a:cubicBezTo>
                  <a:cubicBezTo>
                    <a:pt x="0" y="10"/>
                    <a:pt x="13" y="0"/>
                    <a:pt x="28" y="0"/>
                  </a:cubicBezTo>
                  <a:cubicBezTo>
                    <a:pt x="43" y="0"/>
                    <a:pt x="56" y="10"/>
                    <a:pt x="56" y="22"/>
                  </a:cubicBezTo>
                  <a:cubicBezTo>
                    <a:pt x="56" y="34"/>
                    <a:pt x="43" y="44"/>
                    <a:pt x="28" y="44"/>
                  </a:cubicBezTo>
                  <a:close/>
                </a:path>
              </a:pathLst>
            </a:custGeom>
            <a:noFill/>
            <a:ln>
              <a:solidFill>
                <a:schemeClr val="bg1">
                  <a:alpha val="36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7365883" y="2292533"/>
              <a:ext cx="182594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 smtClean="0">
                  <a:solidFill>
                    <a:schemeClr val="bg1"/>
                  </a:solidFill>
                  <a:latin typeface="浪漫雅圆" panose="02010601040101010101" pitchFamily="2" charset="-122"/>
                  <a:ea typeface="浪漫雅圆" panose="02010601040101010101" pitchFamily="2" charset="-122"/>
                </a:rPr>
                <a:t>小波</a:t>
              </a:r>
              <a:r>
                <a:rPr lang="en-US" altLang="zh-CN" sz="2000" dirty="0" smtClean="0">
                  <a:solidFill>
                    <a:schemeClr val="bg1"/>
                  </a:solidFill>
                  <a:latin typeface="浪漫雅圆" panose="02010601040101010101" pitchFamily="2" charset="-122"/>
                  <a:ea typeface="浪漫雅圆" panose="02010601040101010101" pitchFamily="2" charset="-122"/>
                </a:rPr>
                <a:t>QQ</a:t>
              </a:r>
              <a:r>
                <a:rPr lang="zh-CN" altLang="en-US" sz="2000" dirty="0" smtClean="0">
                  <a:solidFill>
                    <a:schemeClr val="bg1"/>
                  </a:solidFill>
                  <a:latin typeface="浪漫雅圆" panose="02010601040101010101" pitchFamily="2" charset="-122"/>
                  <a:ea typeface="浪漫雅圆" panose="02010601040101010101" pitchFamily="2" charset="-122"/>
                </a:rPr>
                <a:t>：</a:t>
              </a:r>
              <a:r>
                <a:rPr lang="en-US" altLang="zh-CN" sz="2000" dirty="0" smtClean="0">
                  <a:solidFill>
                    <a:schemeClr val="bg1"/>
                  </a:solidFill>
                  <a:latin typeface="浪漫雅圆" panose="02010601040101010101" pitchFamily="2" charset="-122"/>
                  <a:ea typeface="浪漫雅圆" panose="02010601040101010101" pitchFamily="2" charset="-122"/>
                </a:rPr>
                <a:t>41359833</a:t>
              </a:r>
            </a:p>
          </p:txBody>
        </p:sp>
      </p:grpSp>
      <p:sp>
        <p:nvSpPr>
          <p:cNvPr id="10" name="矩形 9"/>
          <p:cNvSpPr/>
          <p:nvPr/>
        </p:nvSpPr>
        <p:spPr>
          <a:xfrm>
            <a:off x="3558199" y="4354116"/>
            <a:ext cx="4194628" cy="45719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720631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3000">
        <p15:prstTrans prst="pageCurlDouble"/>
      </p:transition>
    </mc:Choice>
    <mc:Fallback xmlns="">
      <p:transition xmlns:p14="http://schemas.microsoft.com/office/powerpoint/2010/main" spd="slow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1606</TotalTime>
  <Words>48</Words>
  <Application>Microsoft Office PowerPoint</Application>
  <PresentationFormat>宽屏</PresentationFormat>
  <Paragraphs>27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5" baseType="lpstr">
      <vt:lpstr>Heiti SC Light</vt:lpstr>
      <vt:lpstr>Roboto Th</vt:lpstr>
      <vt:lpstr>浪漫雅圆</vt:lpstr>
      <vt:lpstr>宋体</vt:lpstr>
      <vt:lpstr>微软雅黑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黎石林</dc:creator>
  <cp:lastModifiedBy>admin</cp:lastModifiedBy>
  <cp:revision>74</cp:revision>
  <dcterms:created xsi:type="dcterms:W3CDTF">2014-07-22T14:15:39Z</dcterms:created>
  <dcterms:modified xsi:type="dcterms:W3CDTF">2014-08-30T08:29:40Z</dcterms:modified>
</cp:coreProperties>
</file>