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26657B-44DE-472F-A63F-F7EA83E2B305}">
          <p14:sldIdLst>
            <p14:sldId id="25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99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88" d="100"/>
          <a:sy n="88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1C65-9C8A-49BB-ACCF-5037E360BD8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0F44A-7957-4FED-9AEF-60EFBE6D9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4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0F44A-7957-4FED-9AEF-60EFBE6D9F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3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78674" y="1994263"/>
            <a:ext cx="11617235" cy="2554545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6600"/>
                </a:solidFill>
              </a:rPr>
              <a:t>G2M insight for Cab Investment firm</a:t>
            </a:r>
          </a:p>
          <a:p>
            <a:r>
              <a:rPr lang="en-US" sz="3200" dirty="0">
                <a:solidFill>
                  <a:srgbClr val="FF6600"/>
                </a:solidFill>
              </a:rPr>
              <a:t>Data Glacier </a:t>
            </a:r>
            <a:r>
              <a:rPr lang="en-US" sz="3200" dirty="0" err="1">
                <a:solidFill>
                  <a:srgbClr val="FF6600"/>
                </a:solidFill>
              </a:rPr>
              <a:t>intership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17-Oct-2022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0F8DC-BE2C-8564-308E-E88CB47B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zh-CN" sz="3000" dirty="0">
                <a:solidFill>
                  <a:srgbClr val="FF6600"/>
                </a:solidFill>
              </a:rPr>
              <a:t>Compare Transactions by Month</a:t>
            </a:r>
            <a:endParaRPr lang="zh-CN" altLang="en-US" sz="3000" dirty="0">
              <a:solidFill>
                <a:srgbClr val="FF6600"/>
              </a:solidFill>
            </a:endParaRPr>
          </a:p>
        </p:txBody>
      </p:sp>
      <p:cxnSp>
        <p:nvCxnSpPr>
          <p:cNvPr id="31" name="Straight Connector 2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D4BAFC-0F4A-E91A-C2EF-40A5DCA4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6600"/>
                </a:solidFill>
              </a:rPr>
              <a:t>Yellow has better monthly Transaction than Pink.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4FD8811-AE82-0153-F6FA-00C5E943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59" y="2523915"/>
            <a:ext cx="3874977" cy="3749040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47C0D67-3CA5-E33F-A9C5-064FD228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5" y="2527997"/>
            <a:ext cx="387497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6D578-3C4B-1024-EBBA-FE3311C0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Correlation Detect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CD340-BA6D-AAB1-CFBA-69AC3C6C2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1"/>
          <a:stretch/>
        </p:blipFill>
        <p:spPr bwMode="auto">
          <a:xfrm>
            <a:off x="841248" y="2516777"/>
            <a:ext cx="6804538" cy="39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8D450137-DE57-6B69-3707-5B909EFE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The left is the correlation of Price and Distance.</a:t>
            </a:r>
          </a:p>
          <a:p>
            <a:r>
              <a:rPr lang="en-US" sz="2200" dirty="0">
                <a:solidFill>
                  <a:srgbClr val="FF6600"/>
                </a:solidFill>
              </a:rPr>
              <a:t>We know that they are positive relation.</a:t>
            </a:r>
          </a:p>
          <a:p>
            <a:r>
              <a:rPr lang="en-US" sz="2200" dirty="0">
                <a:solidFill>
                  <a:srgbClr val="FF6600"/>
                </a:solidFill>
              </a:rPr>
              <a:t>Yellow Cab has better coefficient  than Pink Cab.</a:t>
            </a:r>
          </a:p>
        </p:txBody>
      </p:sp>
    </p:spTree>
    <p:extLst>
      <p:ext uri="{BB962C8B-B14F-4D97-AF65-F5344CB8AC3E}">
        <p14:creationId xmlns:p14="http://schemas.microsoft.com/office/powerpoint/2010/main" val="353957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9B0-ED60-F444-3C2A-92F3F555AB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zh-CN" dirty="0">
                <a:solidFill>
                  <a:srgbClr val="FF6600"/>
                </a:solidFill>
              </a:rPr>
              <a:t>Conclusion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BE63-8B4F-6550-589B-99953FF0670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Based on the  Analysis, we would make the conclusion: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Yellow Cab </a:t>
            </a:r>
            <a:r>
              <a:rPr lang="en-US" altLang="zh-CN" dirty="0">
                <a:solidFill>
                  <a:srgbClr val="FF6600"/>
                </a:solidFill>
              </a:rPr>
              <a:t>is a more valuable investment:</a:t>
            </a:r>
          </a:p>
          <a:p>
            <a:r>
              <a:rPr lang="en-US" altLang="zh-CN" dirty="0">
                <a:solidFill>
                  <a:srgbClr val="FF6600"/>
                </a:solidFill>
              </a:rPr>
              <a:t>Yellow Cab has better income range;</a:t>
            </a:r>
          </a:p>
          <a:p>
            <a:r>
              <a:rPr lang="en-US" altLang="zh-CN" dirty="0">
                <a:solidFill>
                  <a:srgbClr val="FF6600"/>
                </a:solidFill>
              </a:rPr>
              <a:t>Yellow Cab has better User Market in main cities;</a:t>
            </a:r>
          </a:p>
          <a:p>
            <a:r>
              <a:rPr lang="en-US" altLang="zh-CN" dirty="0">
                <a:solidFill>
                  <a:srgbClr val="FF6600"/>
                </a:solidFill>
              </a:rPr>
              <a:t>Yellow Cab has better monthly Transaction;</a:t>
            </a:r>
          </a:p>
          <a:p>
            <a:r>
              <a:rPr lang="en-US" altLang="zh-CN" dirty="0">
                <a:solidFill>
                  <a:srgbClr val="FF6600"/>
                </a:solidFill>
              </a:rPr>
              <a:t>Based on the same correlation,  with the same travel distance, Yellow Cab has better income.  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0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A1A5-2D45-8F90-939F-CEBCA9C514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zh-CN" dirty="0">
                <a:solidFill>
                  <a:srgbClr val="FF6600"/>
                </a:solidFill>
              </a:rPr>
              <a:t>Summary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F826-99BD-B0FE-8C00-7FBFF7FB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Background Summary</a:t>
            </a:r>
            <a:endParaRPr lang="en-US" altLang="zh-CN" b="1" dirty="0"/>
          </a:p>
          <a:p>
            <a:r>
              <a:rPr lang="en-US" altLang="zh-CN" dirty="0"/>
              <a:t>The XYZ company is planning on investment in the Cab industry.</a:t>
            </a:r>
          </a:p>
          <a:p>
            <a:endParaRPr lang="en-US" altLang="zh-CN" dirty="0"/>
          </a:p>
          <a:p>
            <a:r>
              <a:rPr lang="en-US" altLang="zh-CN" dirty="0"/>
              <a:t>In order to make final decision in investment, they make a G2M </a:t>
            </a:r>
          </a:p>
          <a:p>
            <a:pPr marL="0" indent="0">
              <a:buNone/>
            </a:pPr>
            <a:r>
              <a:rPr lang="en-US" altLang="zh-CN" dirty="0"/>
              <a:t>Strategy to get more information about the market;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This project is based on the market data. By analyzing several indicators of two different Cab companies: </a:t>
            </a:r>
            <a:r>
              <a:rPr lang="en-US" altLang="zh-CN" dirty="0">
                <a:solidFill>
                  <a:srgbClr val="FFC000"/>
                </a:solidFill>
              </a:rPr>
              <a:t>Yellow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3399"/>
                </a:solidFill>
              </a:rPr>
              <a:t>Pink;</a:t>
            </a:r>
          </a:p>
          <a:p>
            <a:endParaRPr lang="en-US" altLang="zh-CN" dirty="0"/>
          </a:p>
          <a:p>
            <a:r>
              <a:rPr lang="en-US" altLang="zh-CN" dirty="0"/>
              <a:t>This project will provide technologies advice to support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30051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332B-D3F9-CEDC-B3A7-AB57E0DAE7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zh-CN" dirty="0">
                <a:solidFill>
                  <a:srgbClr val="FF6600"/>
                </a:solidFill>
              </a:rPr>
              <a:t>Summary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3C26-2444-E23F-D831-5236CEE9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6600"/>
                </a:solidFill>
              </a:rPr>
              <a:t>Data Summary:</a:t>
            </a:r>
          </a:p>
          <a:p>
            <a:pPr marL="0" indent="0">
              <a:buNone/>
            </a:pPr>
            <a:r>
              <a:rPr lang="en-US" altLang="zh-CN" dirty="0"/>
              <a:t>This Project will apply 4 datasets for analyzing: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Cab_Data.csv: including the record for every single Cab transaction, including City, Distance, Cost and Charge.</a:t>
            </a:r>
          </a:p>
          <a:p>
            <a:pPr marL="0" indent="0">
              <a:buNone/>
            </a:pPr>
            <a:r>
              <a:rPr lang="en-US" altLang="zh-CN" dirty="0"/>
              <a:t>Customer_ID.csv: including personal information for every customer.</a:t>
            </a:r>
          </a:p>
          <a:p>
            <a:pPr marL="0" indent="0">
              <a:buNone/>
            </a:pPr>
            <a:r>
              <a:rPr lang="en-US" altLang="zh-CN" dirty="0"/>
              <a:t>Transaction_ID.csv: including Transaction number, Customer number and payment mode(cash or card).</a:t>
            </a:r>
          </a:p>
          <a:p>
            <a:pPr marL="0" indent="0">
              <a:buNone/>
            </a:pPr>
            <a:r>
              <a:rPr lang="en-US" altLang="zh-CN" dirty="0"/>
              <a:t>City.csv: including the city population and user information for each city.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00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84C4-7CD5-D4E0-2733-C96816699A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zh-CN" dirty="0">
                <a:solidFill>
                  <a:srgbClr val="FF6600"/>
                </a:solidFill>
              </a:rPr>
              <a:t>Data Analysis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786-0C03-7A2A-C9FB-2C0053CEE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The Data Analysis will contain several parts: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Outlier Detect: Examine, correct and delete abnormal data. Such as 0 or extremely large data.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Correlation Detect: Check out whether two data has positive or negative relation or not.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Making Charts: Building charts of the same data from two companies to compare the performance of two companies.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3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F168F-03E9-813D-E2BB-5F058C92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5" y="372725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Outlier Detect</a:t>
            </a:r>
            <a:endParaRPr lang="zh-CN" altLang="en-US" dirty="0">
              <a:solidFill>
                <a:srgbClr val="FF6600"/>
              </a:solidFill>
            </a:endParaRPr>
          </a:p>
        </p:txBody>
      </p:sp>
      <p:pic>
        <p:nvPicPr>
          <p:cNvPr id="9" name="Content Placeholder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A062B1E-87F2-3145-2A15-1CDE2D104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r="1" b="1"/>
          <a:stretch/>
        </p:blipFill>
        <p:spPr>
          <a:xfrm>
            <a:off x="211185" y="1673034"/>
            <a:ext cx="5624203" cy="330098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1ED47B-B00E-3FB3-6A4E-2810CE2B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88" y="1673034"/>
            <a:ext cx="5807973" cy="5067399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The boxplot is the left is the outlier detect of </a:t>
            </a:r>
            <a:r>
              <a:rPr lang="en-US" sz="2200" dirty="0" err="1">
                <a:solidFill>
                  <a:srgbClr val="FF6600"/>
                </a:solidFill>
              </a:rPr>
              <a:t>price_charged</a:t>
            </a:r>
            <a:r>
              <a:rPr lang="en-US" sz="2200" dirty="0">
                <a:solidFill>
                  <a:srgbClr val="FF6600"/>
                </a:solidFill>
              </a:rPr>
              <a:t>.</a:t>
            </a:r>
          </a:p>
          <a:p>
            <a:r>
              <a:rPr lang="en-US" sz="2200" dirty="0">
                <a:solidFill>
                  <a:srgbClr val="FF6600"/>
                </a:solidFill>
              </a:rPr>
              <a:t>We will accept all the data. </a:t>
            </a:r>
          </a:p>
          <a:p>
            <a:r>
              <a:rPr lang="en-US" sz="2200" dirty="0">
                <a:solidFill>
                  <a:srgbClr val="FF6600"/>
                </a:solidFill>
              </a:rPr>
              <a:t>There is no obviously abnormal values. </a:t>
            </a:r>
          </a:p>
          <a:p>
            <a:r>
              <a:rPr lang="en-US" sz="2200" dirty="0">
                <a:solidFill>
                  <a:srgbClr val="FF6600"/>
                </a:solidFill>
              </a:rPr>
              <a:t>Some high price charged are reasonable.</a:t>
            </a:r>
          </a:p>
          <a:p>
            <a:r>
              <a:rPr lang="en-US" sz="2200" dirty="0">
                <a:solidFill>
                  <a:srgbClr val="FF6600"/>
                </a:solidFill>
              </a:rPr>
              <a:t>They are caused by luxurious car type and distance.</a:t>
            </a:r>
          </a:p>
        </p:txBody>
      </p:sp>
    </p:spTree>
    <p:extLst>
      <p:ext uri="{BB962C8B-B14F-4D97-AF65-F5344CB8AC3E}">
        <p14:creationId xmlns:p14="http://schemas.microsoft.com/office/powerpoint/2010/main" val="21472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1258DD2-3DCE-2237-60D9-1FEC573C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1500"/>
            <a:ext cx="6248400" cy="2828925"/>
          </a:xfrm>
          <a:prstGeom prst="rect">
            <a:avLst/>
          </a:prstGeom>
        </p:spPr>
      </p:pic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B28BB9-1538-D22D-F50B-7C1B16F6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470275"/>
            <a:ext cx="6248400" cy="2749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46864-846E-7D20-CCC4-5D9556FC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994029"/>
            <a:ext cx="3567915" cy="4952492"/>
          </a:xfrm>
        </p:spPr>
        <p:txBody>
          <a:bodyPr>
            <a:normAutofit fontScale="90000"/>
          </a:bodyPr>
          <a:lstStyle/>
          <a:p>
            <a:r>
              <a:rPr lang="en-US" altLang="zh-CN" sz="6000" dirty="0">
                <a:solidFill>
                  <a:srgbClr val="FF6600"/>
                </a:solidFill>
              </a:rPr>
              <a:t>Income</a:t>
            </a:r>
            <a:r>
              <a:rPr lang="en-US" altLang="zh-CN" sz="7300" dirty="0">
                <a:solidFill>
                  <a:srgbClr val="FF6600"/>
                </a:solidFill>
              </a:rPr>
              <a:t> </a:t>
            </a:r>
            <a:r>
              <a:rPr lang="en-US" altLang="zh-CN" sz="5300" dirty="0">
                <a:solidFill>
                  <a:srgbClr val="FF6600"/>
                </a:solidFill>
              </a:rPr>
              <a:t>Compare</a:t>
            </a:r>
            <a:br>
              <a:rPr lang="en-US" altLang="zh-CN" dirty="0">
                <a:solidFill>
                  <a:srgbClr val="FF6600"/>
                </a:solidFill>
              </a:rPr>
            </a:br>
            <a:br>
              <a:rPr lang="en-US" altLang="zh-CN" dirty="0">
                <a:solidFill>
                  <a:srgbClr val="FF6600"/>
                </a:solidFill>
              </a:rPr>
            </a:br>
            <a:r>
              <a:rPr lang="en-US" altLang="zh-CN" sz="2700" dirty="0">
                <a:solidFill>
                  <a:srgbClr val="FF6600"/>
                </a:solidFill>
              </a:rPr>
              <a:t>The </a:t>
            </a:r>
            <a:r>
              <a:rPr lang="en-US" altLang="zh-CN" sz="2700" dirty="0">
                <a:solidFill>
                  <a:srgbClr val="FFFF00"/>
                </a:solidFill>
              </a:rPr>
              <a:t>Yellow Cab </a:t>
            </a:r>
            <a:r>
              <a:rPr lang="en-US" altLang="zh-CN" sz="2700" dirty="0">
                <a:solidFill>
                  <a:srgbClr val="FF6600"/>
                </a:solidFill>
              </a:rPr>
              <a:t>has price range of </a:t>
            </a:r>
            <a:r>
              <a:rPr lang="en-US" altLang="zh-CN" sz="2700" dirty="0">
                <a:solidFill>
                  <a:srgbClr val="FFFF00"/>
                </a:solidFill>
              </a:rPr>
              <a:t>250-2250</a:t>
            </a:r>
            <a:r>
              <a:rPr lang="en-US" altLang="zh-CN" sz="2700" dirty="0">
                <a:solidFill>
                  <a:srgbClr val="FF6600"/>
                </a:solidFill>
              </a:rPr>
              <a:t>.</a:t>
            </a:r>
            <a:br>
              <a:rPr lang="en-US" altLang="zh-CN" sz="2700" dirty="0">
                <a:solidFill>
                  <a:srgbClr val="FF6600"/>
                </a:solidFill>
              </a:rPr>
            </a:br>
            <a:br>
              <a:rPr lang="en-US" altLang="zh-CN" sz="2700" dirty="0">
                <a:solidFill>
                  <a:srgbClr val="FFFF00"/>
                </a:solidFill>
              </a:rPr>
            </a:br>
            <a:r>
              <a:rPr lang="en-US" altLang="zh-CN" sz="2700" dirty="0">
                <a:solidFill>
                  <a:srgbClr val="FF6600"/>
                </a:solidFill>
              </a:rPr>
              <a:t>While the </a:t>
            </a:r>
            <a:r>
              <a:rPr lang="en-US" altLang="zh-CN" sz="2700" dirty="0">
                <a:solidFill>
                  <a:srgbClr val="FF3399"/>
                </a:solidFill>
              </a:rPr>
              <a:t>Pink Cab </a:t>
            </a:r>
            <a:r>
              <a:rPr lang="en-US" altLang="zh-CN" sz="2700" dirty="0">
                <a:solidFill>
                  <a:srgbClr val="FF6600"/>
                </a:solidFill>
              </a:rPr>
              <a:t>has price range of </a:t>
            </a:r>
            <a:r>
              <a:rPr lang="en-US" altLang="zh-CN" sz="2700" dirty="0">
                <a:solidFill>
                  <a:srgbClr val="FF3399"/>
                </a:solidFill>
              </a:rPr>
              <a:t>250 – 2000.</a:t>
            </a:r>
            <a:br>
              <a:rPr lang="en-US" altLang="zh-CN" sz="2700" dirty="0">
                <a:solidFill>
                  <a:srgbClr val="FF3399"/>
                </a:solidFill>
              </a:rPr>
            </a:br>
            <a:br>
              <a:rPr lang="en-US" altLang="zh-CN" sz="2700" dirty="0">
                <a:solidFill>
                  <a:srgbClr val="FF6600"/>
                </a:solidFill>
              </a:rPr>
            </a:br>
            <a:r>
              <a:rPr lang="en-US" altLang="zh-CN" sz="2700" dirty="0">
                <a:solidFill>
                  <a:srgbClr val="FF6600"/>
                </a:solidFill>
              </a:rPr>
              <a:t>On the whole, </a:t>
            </a:r>
            <a:r>
              <a:rPr lang="en-US" altLang="zh-CN" sz="2700" dirty="0">
                <a:solidFill>
                  <a:srgbClr val="FFFF00"/>
                </a:solidFill>
              </a:rPr>
              <a:t>Yellow Cab </a:t>
            </a:r>
            <a:r>
              <a:rPr lang="en-US" altLang="zh-CN" sz="2700" dirty="0">
                <a:solidFill>
                  <a:srgbClr val="FF6600"/>
                </a:solidFill>
              </a:rPr>
              <a:t>has BETTER price charge than </a:t>
            </a:r>
            <a:r>
              <a:rPr lang="en-US" altLang="zh-CN" sz="2700" dirty="0">
                <a:solidFill>
                  <a:srgbClr val="FF3399"/>
                </a:solidFill>
              </a:rPr>
              <a:t>Pink Cab</a:t>
            </a:r>
            <a:r>
              <a:rPr lang="en-US" altLang="zh-CN" sz="2700" dirty="0">
                <a:solidFill>
                  <a:schemeClr val="accent2"/>
                </a:solidFill>
              </a:rPr>
              <a:t>.</a:t>
            </a:r>
            <a:br>
              <a:rPr lang="en-US" altLang="zh-CN" dirty="0">
                <a:solidFill>
                  <a:srgbClr val="FF6600"/>
                </a:solidFill>
              </a:rPr>
            </a:br>
            <a:br>
              <a:rPr lang="en-US" altLang="zh-CN" dirty="0">
                <a:solidFill>
                  <a:srgbClr val="FF6600"/>
                </a:solidFill>
              </a:rPr>
            </a:br>
            <a:br>
              <a:rPr lang="en-US" altLang="zh-CN" dirty="0">
                <a:solidFill>
                  <a:srgbClr val="FF6600"/>
                </a:solidFill>
              </a:rPr>
            </a:br>
            <a:br>
              <a:rPr lang="en-US" altLang="zh-CN" dirty="0">
                <a:solidFill>
                  <a:srgbClr val="FF6600"/>
                </a:solidFill>
              </a:rPr>
            </a:br>
            <a:endParaRPr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5EB8-B1D4-ABDB-6FFC-98B4795C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Find Main Market City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70710B-3179-18AD-5984-9ADE8A0E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6600">
                    <a:alpha val="60000"/>
                  </a:srgbClr>
                </a:solidFill>
              </a:rPr>
              <a:t>From the Chart, we are SURE that four main market are:</a:t>
            </a:r>
          </a:p>
          <a:p>
            <a:endParaRPr lang="en-US" sz="2000" dirty="0">
              <a:solidFill>
                <a:srgbClr val="FF6600">
                  <a:alpha val="60000"/>
                </a:srgbClr>
              </a:solidFill>
            </a:endParaRPr>
          </a:p>
          <a:p>
            <a:r>
              <a:rPr lang="en-US" sz="3200" dirty="0">
                <a:solidFill>
                  <a:srgbClr val="FF6600">
                    <a:alpha val="60000"/>
                  </a:srgbClr>
                </a:solidFill>
              </a:rPr>
              <a:t>CHICAGO</a:t>
            </a:r>
          </a:p>
          <a:p>
            <a:r>
              <a:rPr lang="en-US" sz="3200" dirty="0">
                <a:solidFill>
                  <a:srgbClr val="FF6600">
                    <a:alpha val="60000"/>
                  </a:srgbClr>
                </a:solidFill>
              </a:rPr>
              <a:t>LOS ANGELES</a:t>
            </a:r>
          </a:p>
          <a:p>
            <a:r>
              <a:rPr lang="en-US" sz="3200" dirty="0">
                <a:solidFill>
                  <a:srgbClr val="FF6600">
                    <a:alpha val="60000"/>
                  </a:srgbClr>
                </a:solidFill>
              </a:rPr>
              <a:t>NEW YORK</a:t>
            </a:r>
          </a:p>
          <a:p>
            <a:r>
              <a:rPr lang="en-US" sz="3200" dirty="0">
                <a:solidFill>
                  <a:srgbClr val="FF6600">
                    <a:alpha val="60000"/>
                  </a:srgbClr>
                </a:solidFill>
              </a:rPr>
              <a:t>WASHINGTON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4BEFA46-8FF3-CEAE-A1D0-E02ED3D9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94" y="559738"/>
            <a:ext cx="586427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55AE-363A-17A0-3D1B-EF475805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Main Market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977392FB-89D6-9DF9-E6AE-4C7FA3C1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4327"/>
            <a:ext cx="3044697" cy="229844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1DCC33F-7A91-C618-AD66-D9C6C4F0D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8876"/>
            <a:ext cx="2434338" cy="179658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E54086E-A17B-F89F-A9A5-FE034DDCD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0" y="4279769"/>
            <a:ext cx="2479057" cy="17620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3BA6CCD-3B45-4524-4AF2-B1FBCE158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57450"/>
            <a:ext cx="2434338" cy="243433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6B5D3D-33D4-C7AC-ADF5-64D31D3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6600"/>
                </a:solidFill>
              </a:rPr>
              <a:t>The Four charts compare users number in main cities: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New York             </a:t>
            </a:r>
            <a:r>
              <a:rPr lang="en-US" sz="2000" dirty="0" err="1">
                <a:solidFill>
                  <a:srgbClr val="FF6600"/>
                </a:solidFill>
              </a:rPr>
              <a:t>Wasthington</a:t>
            </a:r>
            <a:endParaRPr lang="en-US" sz="20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Los Angles           Chicago</a:t>
            </a:r>
          </a:p>
        </p:txBody>
      </p:sp>
    </p:spTree>
    <p:extLst>
      <p:ext uri="{BB962C8B-B14F-4D97-AF65-F5344CB8AC3E}">
        <p14:creationId xmlns:p14="http://schemas.microsoft.com/office/powerpoint/2010/main" val="408149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136</TotalTime>
  <Words>494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Presentation</vt:lpstr>
      <vt:lpstr>   Agenda</vt:lpstr>
      <vt:lpstr>Summary</vt:lpstr>
      <vt:lpstr>Summary</vt:lpstr>
      <vt:lpstr>Data Analysis</vt:lpstr>
      <vt:lpstr>Outlier Detect</vt:lpstr>
      <vt:lpstr>Income Compare  The Yellow Cab has price range of 250-2250.  While the Pink Cab has price range of 250 – 2000.  On the whole, Yellow Cab has BETTER price charge than Pink Cab.    </vt:lpstr>
      <vt:lpstr>Find Main Market City</vt:lpstr>
      <vt:lpstr>Main Market</vt:lpstr>
      <vt:lpstr>Compare Transactions by Month</vt:lpstr>
      <vt:lpstr>Correlation Detect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Runtian</dc:creator>
  <cp:lastModifiedBy>Wang, Runtian</cp:lastModifiedBy>
  <cp:revision>4</cp:revision>
  <dcterms:created xsi:type="dcterms:W3CDTF">2022-10-17T18:30:19Z</dcterms:created>
  <dcterms:modified xsi:type="dcterms:W3CDTF">2022-10-17T20:46:59Z</dcterms:modified>
</cp:coreProperties>
</file>