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8" r:id="rId3"/>
    <p:sldId id="257" r:id="rId4"/>
    <p:sldId id="26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40" autoAdjust="0"/>
  </p:normalViewPr>
  <p:slideViewPr>
    <p:cSldViewPr>
      <p:cViewPr varScale="1">
        <p:scale>
          <a:sx n="74" d="100"/>
          <a:sy n="74" d="100"/>
        </p:scale>
        <p:origin x="-7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8477C-53F9-4F31-913C-59768AEA9BEE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EF08-F234-4C92-A812-B4A06656A8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1EF08-F234-4C92-A812-B4A06656A8F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68580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</a:rPr>
              <a:t>Logic</a:t>
            </a:r>
          </a:p>
          <a:p>
            <a:r>
              <a:rPr lang="en-US" sz="9600" b="1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itchFamily="34" charset="0"/>
              </a:rPr>
              <a:t>	Gates</a:t>
            </a:r>
            <a:endParaRPr lang="en-US" sz="9600" b="1" dirty="0">
              <a:ln w="10541" cmpd="sng">
                <a:solidFill>
                  <a:schemeClr val="tx1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86600" y="5565338"/>
            <a:ext cx="205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BY:-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Ranak Samal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2110544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EX-OR gate:-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output will be high(1), When the input are different, otherwise low(0).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19200" y="2590800"/>
            <a:ext cx="6781800" cy="3378515"/>
            <a:chOff x="1143000" y="2514600"/>
            <a:chExt cx="6781800" cy="3378515"/>
          </a:xfrm>
        </p:grpSpPr>
        <p:sp>
          <p:nvSpPr>
            <p:cNvPr id="7" name="Arc 6"/>
            <p:cNvSpPr/>
            <p:nvPr/>
          </p:nvSpPr>
          <p:spPr>
            <a:xfrm rot="546312">
              <a:off x="1277806" y="3878067"/>
              <a:ext cx="3909846" cy="2015048"/>
            </a:xfrm>
            <a:prstGeom prst="arc">
              <a:avLst>
                <a:gd name="adj1" fmla="val 16265467"/>
                <a:gd name="adj2" fmla="val 2059354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57600" y="4419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EX-OR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143000" y="2514600"/>
              <a:ext cx="6781800" cy="3062926"/>
              <a:chOff x="1143000" y="2511040"/>
              <a:chExt cx="6781800" cy="3062926"/>
            </a:xfrm>
          </p:grpSpPr>
          <p:sp>
            <p:nvSpPr>
              <p:cNvPr id="6" name="Arc 5"/>
              <p:cNvSpPr/>
              <p:nvPr/>
            </p:nvSpPr>
            <p:spPr>
              <a:xfrm rot="3476519">
                <a:off x="821092" y="3034979"/>
                <a:ext cx="3062926" cy="2015048"/>
              </a:xfrm>
              <a:prstGeom prst="arc">
                <a:avLst>
                  <a:gd name="adj1" fmla="val 17555161"/>
                  <a:gd name="adj2" fmla="val 212266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8675162">
                <a:off x="2431953" y="2851433"/>
                <a:ext cx="3909846" cy="2015048"/>
              </a:xfrm>
              <a:prstGeom prst="arc">
                <a:avLst>
                  <a:gd name="adj1" fmla="val 16088089"/>
                  <a:gd name="adj2" fmla="val 2059354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/>
              <p:cNvSpPr/>
              <p:nvPr/>
            </p:nvSpPr>
            <p:spPr>
              <a:xfrm rot="3476519">
                <a:off x="668692" y="3034979"/>
                <a:ext cx="3062926" cy="2015048"/>
              </a:xfrm>
              <a:prstGeom prst="arc">
                <a:avLst>
                  <a:gd name="adj1" fmla="val 17555161"/>
                  <a:gd name="adj2" fmla="val 212266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600200" y="40386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600200" y="50292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53000" y="46482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143000" y="3886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19200" y="4876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629400" y="449580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C=A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+  B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239000" y="457200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Picture 2" descr="C:\Users\ibm\AppData\Local\Microsoft\Windows\INetCache\IE\O4L85UWK\mf5VM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743200"/>
            <a:ext cx="2070572" cy="1664079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EX-NOR </a:t>
            </a:r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gate:-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term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EX-NOR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is a contraction of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NOT+EX-OR.</a:t>
            </a:r>
            <a:endParaRPr lang="en-US" sz="24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output will be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l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ow(0),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When the input are different, otherwise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high(1).</a:t>
            </a:r>
            <a:endParaRPr lang="en-US" sz="2400" dirty="0" smtClean="0">
              <a:solidFill>
                <a:srgbClr val="00B050"/>
              </a:solidFill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19200" y="2667000"/>
            <a:ext cx="6732169" cy="3378515"/>
            <a:chOff x="1219200" y="2667000"/>
            <a:chExt cx="6732169" cy="3378515"/>
          </a:xfrm>
        </p:grpSpPr>
        <p:sp>
          <p:nvSpPr>
            <p:cNvPr id="14" name="TextBox 13"/>
            <p:cNvSpPr txBox="1"/>
            <p:nvPr/>
          </p:nvSpPr>
          <p:spPr>
            <a:xfrm>
              <a:off x="35814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EX-NOR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95400" y="49565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219200" y="2667000"/>
              <a:ext cx="6732169" cy="3378515"/>
              <a:chOff x="1268831" y="2590800"/>
              <a:chExt cx="6732169" cy="3378515"/>
            </a:xfrm>
          </p:grpSpPr>
          <p:sp>
            <p:nvSpPr>
              <p:cNvPr id="9" name="Arc 8"/>
              <p:cNvSpPr/>
              <p:nvPr/>
            </p:nvSpPr>
            <p:spPr>
              <a:xfrm rot="3476519">
                <a:off x="744892" y="3114739"/>
                <a:ext cx="3062926" cy="2015048"/>
              </a:xfrm>
              <a:prstGeom prst="arc">
                <a:avLst>
                  <a:gd name="adj1" fmla="val 17555161"/>
                  <a:gd name="adj2" fmla="val 212266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354006" y="2590800"/>
                <a:ext cx="5351594" cy="3378515"/>
                <a:chOff x="1354006" y="2590800"/>
                <a:chExt cx="5351594" cy="3378515"/>
              </a:xfrm>
            </p:grpSpPr>
            <p:sp>
              <p:nvSpPr>
                <p:cNvPr id="7" name="Arc 6"/>
                <p:cNvSpPr/>
                <p:nvPr/>
              </p:nvSpPr>
              <p:spPr>
                <a:xfrm rot="546312">
                  <a:off x="1354006" y="3954267"/>
                  <a:ext cx="3909846" cy="2015048"/>
                </a:xfrm>
                <a:prstGeom prst="arc">
                  <a:avLst>
                    <a:gd name="adj1" fmla="val 16265467"/>
                    <a:gd name="adj2" fmla="val 2059354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Arc 5"/>
                <p:cNvSpPr/>
                <p:nvPr/>
              </p:nvSpPr>
              <p:spPr>
                <a:xfrm rot="3476519">
                  <a:off x="897292" y="3114739"/>
                  <a:ext cx="3062926" cy="2015048"/>
                </a:xfrm>
                <a:prstGeom prst="arc">
                  <a:avLst>
                    <a:gd name="adj1" fmla="val 17555161"/>
                    <a:gd name="adj2" fmla="val 2122668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Arc 7"/>
                <p:cNvSpPr/>
                <p:nvPr/>
              </p:nvSpPr>
              <p:spPr>
                <a:xfrm rot="8675162">
                  <a:off x="2508153" y="2931193"/>
                  <a:ext cx="3909846" cy="2015048"/>
                </a:xfrm>
                <a:prstGeom prst="arc">
                  <a:avLst>
                    <a:gd name="adj1" fmla="val 16088089"/>
                    <a:gd name="adj2" fmla="val 2059354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1676400" y="4118360"/>
                  <a:ext cx="167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1676400" y="5108960"/>
                  <a:ext cx="167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029200" y="4727960"/>
                  <a:ext cx="1676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6705600" y="4575560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C=A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+  B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15200" y="4651760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29200" y="4648200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8195" name="Picture 3" descr="C:\Users\ibm\AppData\Local\Microsoft\Windows\INetCache\IE\Z8JM5G8M\7XAC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590800"/>
            <a:ext cx="3270504" cy="20574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447800"/>
            <a:ext cx="8229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0" dirty="0" smtClean="0">
                <a:latin typeface="Arial Black" pitchFamily="34" charset="0"/>
                <a:cs typeface="Times New Roman" pitchFamily="18" charset="0"/>
              </a:rPr>
              <a:t>THANK</a:t>
            </a:r>
            <a:br>
              <a:rPr lang="en-US" sz="11600" dirty="0" smtClean="0">
                <a:latin typeface="Arial Black" pitchFamily="34" charset="0"/>
                <a:cs typeface="Times New Roman" pitchFamily="18" charset="0"/>
              </a:rPr>
            </a:br>
            <a:r>
              <a:rPr lang="en-US" sz="11600" dirty="0" smtClean="0">
                <a:latin typeface="Arial Black" pitchFamily="34" charset="0"/>
                <a:cs typeface="Times New Roman" pitchFamily="18" charset="0"/>
              </a:rPr>
              <a:t>YOU</a:t>
            </a:r>
            <a:endParaRPr lang="en-US" sz="11600" dirty="0"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2895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u="sng" dirty="0" smtClean="0">
                <a:solidFill>
                  <a:srgbClr val="0070C0"/>
                </a:solidFill>
                <a:latin typeface="Arial Rounded MT Bold" pitchFamily="34" charset="0"/>
              </a:rPr>
              <a:t>Context:-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AND gate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OR gate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NOT gate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NAND gate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NOR gate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EX-OR gate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EX-NOR gate</a:t>
            </a:r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0600" y="1295400"/>
          <a:ext cx="7238999" cy="44957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40248"/>
                <a:gridCol w="3554414"/>
                <a:gridCol w="2444337"/>
              </a:tblGrid>
              <a:tr h="466674">
                <a:tc>
                  <a:txBody>
                    <a:bodyPr/>
                    <a:lstStyle/>
                    <a:p>
                      <a:r>
                        <a:rPr lang="en-US" dirty="0" smtClean="0"/>
                        <a:t>Sl No.</a:t>
                      </a:r>
                      <a:endParaRPr lang="en-US" dirty="0">
                        <a:latin typeface="Franklin Gothic Medium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logic gates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</a:tr>
              <a:tr h="57558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IC-7408</a:t>
                      </a:r>
                      <a:endParaRPr lang="en-US" dirty="0"/>
                    </a:p>
                  </a:txBody>
                  <a:tcPr/>
                </a:tc>
              </a:tr>
              <a:tr h="575589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IC-7432</a:t>
                      </a:r>
                      <a:endParaRPr lang="en-US" dirty="0"/>
                    </a:p>
                  </a:txBody>
                  <a:tcPr/>
                </a:tc>
              </a:tr>
              <a:tr h="57558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IC-7404</a:t>
                      </a:r>
                      <a:endParaRPr lang="en-US" dirty="0"/>
                    </a:p>
                  </a:txBody>
                  <a:tcPr/>
                </a:tc>
              </a:tr>
              <a:tr h="575589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IC-7400</a:t>
                      </a:r>
                      <a:endParaRPr lang="en-US" dirty="0"/>
                    </a:p>
                  </a:txBody>
                  <a:tcPr/>
                </a:tc>
              </a:tr>
              <a:tr h="57558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IC-7402</a:t>
                      </a:r>
                      <a:endParaRPr lang="en-US" dirty="0"/>
                    </a:p>
                  </a:txBody>
                  <a:tcPr/>
                </a:tc>
              </a:tr>
              <a:tr h="57558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EX-OR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IC-7486</a:t>
                      </a:r>
                      <a:endParaRPr lang="en-US" dirty="0"/>
                    </a:p>
                  </a:txBody>
                  <a:tcPr/>
                </a:tc>
              </a:tr>
              <a:tr h="57558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EX-NOR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IC-4077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Logic gates and their IC Specification</a:t>
            </a:r>
            <a:endParaRPr lang="en-US" sz="3200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bm\AppData\Local\Microsoft\Windows\INetCache\IE\O4L85UWK\XQCTm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8067611" cy="556259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2438400" y="228600"/>
            <a:ext cx="3835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Brief Descriptions</a:t>
            </a:r>
            <a:endParaRPr lang="en-US" sz="3200" dirty="0" smtClean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906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It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performs the logic Multiplication.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 The output will be high(1), if all the inputs are high(1), otherwise low(0).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2400" y="3886200"/>
            <a:ext cx="5105400" cy="1447800"/>
            <a:chOff x="1371600" y="4343400"/>
            <a:chExt cx="5181600" cy="1066800"/>
          </a:xfrm>
        </p:grpSpPr>
        <p:sp>
          <p:nvSpPr>
            <p:cNvPr id="5" name="Flowchart: Delay 4"/>
            <p:cNvSpPr/>
            <p:nvPr/>
          </p:nvSpPr>
          <p:spPr>
            <a:xfrm>
              <a:off x="2895600" y="4343400"/>
              <a:ext cx="1447800" cy="990600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AND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676400" y="4495800"/>
              <a:ext cx="1219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76400" y="5181600"/>
              <a:ext cx="1219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343400" y="4800600"/>
              <a:ext cx="1219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71600" y="43434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71600" y="5029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2600" y="4648200"/>
              <a:ext cx="9906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C=A.B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0" y="228600"/>
            <a:ext cx="2743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AND gate:-</a:t>
            </a:r>
          </a:p>
          <a:p>
            <a:endParaRPr lang="en-US" dirty="0"/>
          </a:p>
        </p:txBody>
      </p:sp>
      <p:pic>
        <p:nvPicPr>
          <p:cNvPr id="4099" name="Picture 3" descr="C:\Users\ibm\AppData\Local\Microsoft\Windows\INetCache\IE\O4L85UWK\and-gate-truth-tabl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124200"/>
            <a:ext cx="3371850" cy="2960484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9060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It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performs the logic addition known as OR function.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output will be high(1), if any of the input is high(1), otherwise low(0).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0" y="3352800"/>
            <a:ext cx="5257800" cy="2819399"/>
            <a:chOff x="1371600" y="3048000"/>
            <a:chExt cx="6630476" cy="3378515"/>
          </a:xfrm>
        </p:grpSpPr>
        <p:grpSp>
          <p:nvGrpSpPr>
            <p:cNvPr id="5" name="Group 4"/>
            <p:cNvGrpSpPr/>
            <p:nvPr/>
          </p:nvGrpSpPr>
          <p:grpSpPr>
            <a:xfrm>
              <a:off x="1371600" y="3048000"/>
              <a:ext cx="6630476" cy="3378515"/>
              <a:chOff x="1354006" y="2590800"/>
              <a:chExt cx="6630476" cy="3378515"/>
            </a:xfrm>
          </p:grpSpPr>
          <p:sp>
            <p:nvSpPr>
              <p:cNvPr id="6" name="Arc 5"/>
              <p:cNvSpPr/>
              <p:nvPr/>
            </p:nvSpPr>
            <p:spPr>
              <a:xfrm rot="546312">
                <a:off x="1354006" y="3954267"/>
                <a:ext cx="3909846" cy="2015048"/>
              </a:xfrm>
              <a:prstGeom prst="arc">
                <a:avLst>
                  <a:gd name="adj1" fmla="val 16265467"/>
                  <a:gd name="adj2" fmla="val 2059354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/>
              <p:cNvSpPr/>
              <p:nvPr/>
            </p:nvSpPr>
            <p:spPr>
              <a:xfrm rot="3476519">
                <a:off x="897292" y="3114739"/>
                <a:ext cx="3062926" cy="2015048"/>
              </a:xfrm>
              <a:prstGeom prst="arc">
                <a:avLst>
                  <a:gd name="adj1" fmla="val 17555161"/>
                  <a:gd name="adj2" fmla="val 212266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/>
              <p:cNvSpPr/>
              <p:nvPr/>
            </p:nvSpPr>
            <p:spPr>
              <a:xfrm rot="8675162">
                <a:off x="2508153" y="2931193"/>
                <a:ext cx="3909846" cy="2015048"/>
              </a:xfrm>
              <a:prstGeom prst="arc">
                <a:avLst>
                  <a:gd name="adj1" fmla="val 16088089"/>
                  <a:gd name="adj2" fmla="val 2059354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1828800" y="41148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51054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029200" y="472796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3810000" y="44958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OR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05600" y="4572000"/>
                <a:ext cx="1278882" cy="442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C=A+B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24000" y="4343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24000" y="5410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0" y="304800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OR gate:-</a:t>
            </a:r>
          </a:p>
          <a:p>
            <a:endParaRPr lang="en-US" sz="3200" dirty="0"/>
          </a:p>
        </p:txBody>
      </p:sp>
      <p:pic>
        <p:nvPicPr>
          <p:cNvPr id="5122" name="Picture 2" descr="C:\Users\ibm\AppData\Local\Microsoft\Windows\INetCache\IE\O4L85UWK\2-input-or-gate-truth-tabl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733800"/>
            <a:ext cx="2957512" cy="2658438"/>
          </a:xfrm>
          <a:prstGeom prst="rect">
            <a:avLst/>
          </a:prstGeom>
          <a:noFill/>
        </p:spPr>
      </p:pic>
      <p:pic>
        <p:nvPicPr>
          <p:cNvPr id="5123" name="Picture 3" descr="C:\Users\ibm\AppData\Local\Microsoft\Windows\INetCache\IE\Z8JM5G8M\OR-gate-truth-table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2510" y="3581400"/>
            <a:ext cx="3521490" cy="28956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NOT gate:-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It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performs a basic logic function called inversion or complementation.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output will be high(1) if the input is low(0) and the output will be low(0) if the input is high(1).</a:t>
            </a:r>
          </a:p>
          <a:p>
            <a:endParaRPr lang="en-US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endParaRPr lang="en-US" dirty="0" smtClean="0">
              <a:solidFill>
                <a:srgbClr val="92D050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1000" y="4419600"/>
            <a:ext cx="7315200" cy="1676400"/>
            <a:chOff x="304800" y="3962400"/>
            <a:chExt cx="6477000" cy="1828800"/>
          </a:xfrm>
        </p:grpSpPr>
        <p:sp>
          <p:nvSpPr>
            <p:cNvPr id="4" name="Isosceles Triangle 3"/>
            <p:cNvSpPr/>
            <p:nvPr/>
          </p:nvSpPr>
          <p:spPr>
            <a:xfrm rot="5400000">
              <a:off x="2514600" y="4114800"/>
              <a:ext cx="1828800" cy="1523999"/>
            </a:xfrm>
            <a:prstGeom prst="triangle">
              <a:avLst>
                <a:gd name="adj" fmla="val 4798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NOT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191000" y="4724400"/>
              <a:ext cx="228600" cy="228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04800" y="4267200"/>
              <a:ext cx="2362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04800" y="5486400"/>
              <a:ext cx="2362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19600" y="4800600"/>
              <a:ext cx="2362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91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NAND gate:-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term NAND is a contraction of NOT+AND.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It implies AND function with complemented output.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output will be low(0), The output will be high(1), if all the inputs are high(1), otherwise low(0). if all the inputs are high(1), otherwise high(1).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990600" y="4191000"/>
            <a:ext cx="5486400" cy="1752600"/>
            <a:chOff x="990600" y="4191000"/>
            <a:chExt cx="6781800" cy="1752600"/>
          </a:xfrm>
        </p:grpSpPr>
        <p:sp>
          <p:nvSpPr>
            <p:cNvPr id="7" name="Flowchart: Delay 6"/>
            <p:cNvSpPr/>
            <p:nvPr/>
          </p:nvSpPr>
          <p:spPr>
            <a:xfrm>
              <a:off x="2985247" y="4191000"/>
              <a:ext cx="1894915" cy="1627414"/>
            </a:xfrm>
            <a:prstGeom prst="flowChartDelay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NAND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389529" y="4441371"/>
              <a:ext cx="1595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89529" y="5568043"/>
              <a:ext cx="1595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80162" y="4942114"/>
              <a:ext cx="159571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90600" y="4191000"/>
              <a:ext cx="498662" cy="625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90600" y="5317671"/>
              <a:ext cx="498662" cy="625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5879" y="4691743"/>
              <a:ext cx="1296521" cy="625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C=A.B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4800600"/>
              <a:ext cx="228600" cy="228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858000" y="47244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 descr="C:\Users\ibm\AppData\Local\Microsoft\Windows\INetCache\IE\O4L85UWK\bjHl8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5029200"/>
            <a:ext cx="2221637" cy="16002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899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>
                <a:solidFill>
                  <a:srgbClr val="0070C0"/>
                </a:solidFill>
                <a:latin typeface="Arial Rounded MT Bold" pitchFamily="34" charset="0"/>
              </a:rPr>
              <a:t>NOR gate:-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term NOR is a contraction of NOT+OR.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It implies OR function with complemented output.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The output will be low(0), if any of the input is high(1), otherwise high(1).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28600" y="3124200"/>
            <a:ext cx="5334000" cy="2997515"/>
            <a:chOff x="1354006" y="2590800"/>
            <a:chExt cx="6342194" cy="3378515"/>
          </a:xfrm>
        </p:grpSpPr>
        <p:sp>
          <p:nvSpPr>
            <p:cNvPr id="20" name="TextBox 19"/>
            <p:cNvSpPr txBox="1"/>
            <p:nvPr/>
          </p:nvSpPr>
          <p:spPr>
            <a:xfrm>
              <a:off x="1447800" y="38862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4953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54006" y="2590800"/>
              <a:ext cx="6342194" cy="3378515"/>
              <a:chOff x="1354006" y="2590800"/>
              <a:chExt cx="6342194" cy="3378515"/>
            </a:xfrm>
          </p:grpSpPr>
          <p:sp>
            <p:nvSpPr>
              <p:cNvPr id="12" name="Arc 11"/>
              <p:cNvSpPr/>
              <p:nvPr/>
            </p:nvSpPr>
            <p:spPr>
              <a:xfrm rot="546312">
                <a:off x="1354006" y="3954267"/>
                <a:ext cx="3909846" cy="2015048"/>
              </a:xfrm>
              <a:prstGeom prst="arc">
                <a:avLst>
                  <a:gd name="adj1" fmla="val 16265467"/>
                  <a:gd name="adj2" fmla="val 2059354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/>
              <p:nvPr/>
            </p:nvSpPr>
            <p:spPr>
              <a:xfrm rot="3476519">
                <a:off x="897292" y="3114739"/>
                <a:ext cx="3062926" cy="2015048"/>
              </a:xfrm>
              <a:prstGeom prst="arc">
                <a:avLst>
                  <a:gd name="adj1" fmla="val 17555161"/>
                  <a:gd name="adj2" fmla="val 2122668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8675162">
                <a:off x="2508153" y="2931193"/>
                <a:ext cx="3909846" cy="2015048"/>
              </a:xfrm>
              <a:prstGeom prst="arc">
                <a:avLst>
                  <a:gd name="adj1" fmla="val 16088089"/>
                  <a:gd name="adj2" fmla="val 2059354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828800" y="41148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828800" y="510540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029200" y="4727960"/>
                <a:ext cx="1676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3810000" y="44958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NOR</a:t>
                </a:r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05600" y="4572000"/>
                <a:ext cx="9906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C=A+B</a:t>
                </a:r>
                <a:endParaRPr lang="en-US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029200" y="46482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105400" y="4953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 descr="C:\Users\ibm\AppData\Local\Microsoft\Windows\INetCache\IE\C06UPNEQ\NOR-gate-truth-table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276600"/>
            <a:ext cx="3028950" cy="303847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320</Words>
  <Application>Microsoft Office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KIIT</dc:creator>
  <cp:lastModifiedBy>ibm</cp:lastModifiedBy>
  <cp:revision>29</cp:revision>
  <dcterms:created xsi:type="dcterms:W3CDTF">2006-08-16T00:00:00Z</dcterms:created>
  <dcterms:modified xsi:type="dcterms:W3CDTF">2022-11-24T07:49:16Z</dcterms:modified>
</cp:coreProperties>
</file>